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sldIdLst>
    <p:sldId id="256" r:id="rId2"/>
    <p:sldId id="259" r:id="rId3"/>
    <p:sldId id="257" r:id="rId4"/>
    <p:sldId id="258" r:id="rId5"/>
    <p:sldId id="260" r:id="rId6"/>
    <p:sldId id="261" r:id="rId7"/>
    <p:sldId id="263" r:id="rId8"/>
    <p:sldId id="264" r:id="rId9"/>
    <p:sldId id="271" r:id="rId10"/>
    <p:sldId id="265" r:id="rId11"/>
    <p:sldId id="266" r:id="rId12"/>
    <p:sldId id="267" r:id="rId13"/>
    <p:sldId id="268" r:id="rId14"/>
    <p:sldId id="272" r:id="rId15"/>
    <p:sldId id="273" r:id="rId16"/>
    <p:sldId id="274" r:id="rId17"/>
    <p:sldId id="275" r:id="rId18"/>
    <p:sldId id="276" r:id="rId19"/>
    <p:sldId id="277" r:id="rId20"/>
    <p:sldId id="278" r:id="rId21"/>
    <p:sldId id="280" r:id="rId22"/>
    <p:sldId id="279"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332" autoAdjust="0"/>
    <p:restoredTop sz="94660"/>
  </p:normalViewPr>
  <p:slideViewPr>
    <p:cSldViewPr snapToGrid="0">
      <p:cViewPr varScale="1">
        <p:scale>
          <a:sx n="103" d="100"/>
          <a:sy n="103" d="100"/>
        </p:scale>
        <p:origin x="11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txBody>
            <a:bodyPr/>
            <a:lstStyle/>
            <a:p>
              <a:endParaRPr lang="en-US"/>
            </a:p>
          </p:txBody>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txBody>
            <a:bodyPr/>
            <a:lstStyle/>
            <a:p>
              <a:endParaRPr lang="en-US"/>
            </a:p>
          </p:txBody>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txBody>
            <a:bodyPr/>
            <a:lstStyle/>
            <a:p>
              <a:endParaRPr lang="en-US"/>
            </a:p>
          </p:txBody>
        </p:sp>
      </p:grpSp>
      <p:sp>
        <p:nvSpPr>
          <p:cNvPr id="4" name="Date Placeholder 3"/>
          <p:cNvSpPr>
            <a:spLocks noGrp="1"/>
          </p:cNvSpPr>
          <p:nvPr>
            <p:ph type="dt" sz="half" idx="10"/>
          </p:nvPr>
        </p:nvSpPr>
        <p:spPr>
          <a:xfrm>
            <a:off x="8973319" y="6442524"/>
            <a:ext cx="2743200" cy="365125"/>
          </a:xfrm>
        </p:spPr>
        <p:txBody>
          <a:bodyPr/>
          <a:lstStyle/>
          <a:p>
            <a:fld id="{91B8ED20-A56A-497B-848D-E8F00A31A6F8}" type="datetimeFigureOut">
              <a:rPr lang="en-US" smtClean="0"/>
              <a:t>10/28/2025</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375CC059-F2E9-4794-91D9-786F6B128107}" type="slidenum">
              <a:rPr lang="en-US" smtClean="0"/>
              <a:t>‹#›</a:t>
            </a:fld>
            <a:endParaRPr lang="en-US"/>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txBody>
          <a:bodyPr/>
          <a:lstStyle/>
          <a:p>
            <a:endParaRPr lang="en-US"/>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txBody>
            <a:bodyPr/>
            <a:lstStyle/>
            <a:p>
              <a:endParaRPr lang="en-US"/>
            </a:p>
          </p:txBody>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txBody>
            <a:bodyPr/>
            <a:lstStyle/>
            <a:p>
              <a:endParaRPr lang="en-US"/>
            </a:p>
          </p:txBody>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94042616"/>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8ED20-A56A-497B-848D-E8F00A31A6F8}"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11853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91B8ED20-A56A-497B-848D-E8F00A31A6F8}" type="datetimeFigureOut">
              <a:rPr lang="en-US" smtClean="0"/>
              <a:t>10/28/2025</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375CC059-F2E9-4794-91D9-786F6B128107}" type="slidenum">
              <a:rPr lang="en-US" smtClean="0"/>
              <a:t>‹#›</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685094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8ED20-A56A-497B-848D-E8F00A31A6F8}"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1389335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91B8ED20-A56A-497B-848D-E8F00A31A6F8}" type="datetimeFigureOut">
              <a:rPr lang="en-US" smtClean="0"/>
              <a:t>10/28/2025</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375CC059-F2E9-4794-91D9-786F6B128107}" type="slidenum">
              <a:rPr lang="en-US" smtClean="0"/>
              <a:t>‹#›</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35651192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B8ED20-A56A-497B-848D-E8F00A31A6F8}"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37791182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B8ED20-A56A-497B-848D-E8F00A31A6F8}"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399459632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B8ED20-A56A-497B-848D-E8F00A31A6F8}"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2607311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91B8ED20-A56A-497B-848D-E8F00A31A6F8}"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5CC059-F2E9-4794-91D9-786F6B128107}" type="slidenum">
              <a:rPr lang="en-US" smtClean="0"/>
              <a:t>‹#›</a:t>
            </a:fld>
            <a:endParaRPr lang="en-US"/>
          </a:p>
        </p:txBody>
      </p:sp>
    </p:spTree>
    <p:extLst>
      <p:ext uri="{BB962C8B-B14F-4D97-AF65-F5344CB8AC3E}">
        <p14:creationId xmlns:p14="http://schemas.microsoft.com/office/powerpoint/2010/main" val="4219076052"/>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91B8ED20-A56A-497B-848D-E8F00A31A6F8}" type="datetimeFigureOut">
              <a:rPr lang="en-US" smtClean="0"/>
              <a:t>10/28/2025</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375CC059-F2E9-4794-91D9-786F6B128107}" type="slidenum">
              <a:rPr lang="en-US" smtClean="0"/>
              <a:t>‹#›</a:t>
            </a:fld>
            <a:endParaRPr lang="en-US"/>
          </a:p>
        </p:txBody>
      </p:sp>
    </p:spTree>
    <p:extLst>
      <p:ext uri="{BB962C8B-B14F-4D97-AF65-F5344CB8AC3E}">
        <p14:creationId xmlns:p14="http://schemas.microsoft.com/office/powerpoint/2010/main" val="401731931"/>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txBody>
          <a:bodyPr/>
          <a:lstStyle/>
          <a:p>
            <a:endParaRPr lang="en-US"/>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91B8ED20-A56A-497B-848D-E8F00A31A6F8}" type="datetimeFigureOut">
              <a:rPr lang="en-US" smtClean="0"/>
              <a:t>10/28/2025</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375CC059-F2E9-4794-91D9-786F6B128107}" type="slidenum">
              <a:rPr lang="en-US" smtClean="0"/>
              <a:t>‹#›</a:t>
            </a:fld>
            <a:endParaRPr lang="en-US"/>
          </a:p>
        </p:txBody>
      </p:sp>
    </p:spTree>
    <p:extLst>
      <p:ext uri="{BB962C8B-B14F-4D97-AF65-F5344CB8AC3E}">
        <p14:creationId xmlns:p14="http://schemas.microsoft.com/office/powerpoint/2010/main" val="3315814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txBody>
            <a:bodyPr/>
            <a:lstStyle/>
            <a:p>
              <a:endParaRPr lang="en-US"/>
            </a:p>
          </p:txBody>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txBody>
            <a:bodyPr/>
            <a:lstStyle/>
            <a:p>
              <a:endParaRPr lang="en-US"/>
            </a:p>
          </p:txBody>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91B8ED20-A56A-497B-848D-E8F00A31A6F8}" type="datetimeFigureOut">
              <a:rPr lang="en-US" smtClean="0"/>
              <a:t>10/28/2025</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375CC059-F2E9-4794-91D9-786F6B128107}" type="slidenum">
              <a:rPr lang="en-US" smtClean="0"/>
              <a:t>‹#›</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658782"/>
      </p:ext>
    </p:extLst>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rfcuny.org/rt/welcome.aspx" TargetMode="External"/><Relationship Id="rId3" Type="http://schemas.openxmlformats.org/officeDocument/2006/relationships/hyperlink" Target="mailto:daphne_karawita@rfcuny.org" TargetMode="External"/><Relationship Id="rId7" Type="http://schemas.openxmlformats.org/officeDocument/2006/relationships/hyperlink" Target="https://rfcuny.org/gp/welcome.aspx" TargetMode="External"/><Relationship Id="rId2" Type="http://schemas.openxmlformats.org/officeDocument/2006/relationships/hyperlink" Target="mailto:alexis_davis@rfcuny.org" TargetMode="External"/><Relationship Id="rId1" Type="http://schemas.openxmlformats.org/officeDocument/2006/relationships/slideLayout" Target="../slideLayouts/slideLayout4.xml"/><Relationship Id="rId6" Type="http://schemas.openxmlformats.org/officeDocument/2006/relationships/hyperlink" Target="https://www.rfcuny.org/RFWebsite/" TargetMode="External"/><Relationship Id="rId5" Type="http://schemas.openxmlformats.org/officeDocument/2006/relationships/hyperlink" Target="mailto:PSC_CUNY@rfcuny.org" TargetMode="External"/><Relationship Id="rId4" Type="http://schemas.openxmlformats.org/officeDocument/2006/relationships/hyperlink" Target="mailto:john_hemminger@rfcuny.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PSC CUNY Award Programs</a:t>
            </a:r>
          </a:p>
        </p:txBody>
      </p:sp>
      <p:sp>
        <p:nvSpPr>
          <p:cNvPr id="3" name="Subtitle 2"/>
          <p:cNvSpPr>
            <a:spLocks noGrp="1"/>
          </p:cNvSpPr>
          <p:nvPr>
            <p:ph type="subTitle" idx="1"/>
          </p:nvPr>
        </p:nvSpPr>
        <p:spPr>
          <a:xfrm>
            <a:off x="7920752" y="4945377"/>
            <a:ext cx="3793678" cy="1202504"/>
          </a:xfrm>
        </p:spPr>
        <p:txBody>
          <a:bodyPr>
            <a:normAutofit fontScale="92500"/>
          </a:bodyPr>
          <a:lstStyle/>
          <a:p>
            <a:r>
              <a:rPr lang="en-US" sz="1400" dirty="0"/>
              <a:t>Alexis Davis - Program Administrator</a:t>
            </a:r>
          </a:p>
          <a:p>
            <a:r>
              <a:rPr lang="en-US" sz="1400" dirty="0"/>
              <a:t>Daphne Karawita - Senior Program Assistant</a:t>
            </a:r>
          </a:p>
          <a:p>
            <a:r>
              <a:rPr lang="en-US" sz="1400" dirty="0"/>
              <a:t>John Hemminger – Assistant Project Administrator</a:t>
            </a:r>
          </a:p>
        </p:txBody>
      </p:sp>
    </p:spTree>
    <p:extLst>
      <p:ext uri="{BB962C8B-B14F-4D97-AF65-F5344CB8AC3E}">
        <p14:creationId xmlns:p14="http://schemas.microsoft.com/office/powerpoint/2010/main" val="661614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IRB and IACUC Approval</a:t>
            </a:r>
          </a:p>
        </p:txBody>
      </p:sp>
      <p:sp>
        <p:nvSpPr>
          <p:cNvPr id="3" name="Content Placeholder 2"/>
          <p:cNvSpPr>
            <a:spLocks noGrp="1"/>
          </p:cNvSpPr>
          <p:nvPr>
            <p:ph idx="1"/>
          </p:nvPr>
        </p:nvSpPr>
        <p:spPr/>
        <p:txBody>
          <a:bodyPr/>
          <a:lstStyle/>
          <a:p>
            <a:r>
              <a:rPr lang="en-US" dirty="0"/>
              <a:t>Human and Animal Subject use must be indicated on the application form</a:t>
            </a:r>
          </a:p>
          <a:p>
            <a:r>
              <a:rPr lang="en-US" dirty="0"/>
              <a:t>Related IRB or IACUC expenses must be made during the current grant period and the active IRB/IACUC approval period.</a:t>
            </a:r>
          </a:p>
          <a:p>
            <a:r>
              <a:rPr lang="en-US" dirty="0"/>
              <a:t>Please contact your grants office for contact information regarding the IRB personnel at your campus</a:t>
            </a:r>
          </a:p>
          <a:p>
            <a:endParaRPr lang="en-US" dirty="0"/>
          </a:p>
          <a:p>
            <a:endParaRPr lang="en-US" dirty="0"/>
          </a:p>
        </p:txBody>
      </p:sp>
    </p:spTree>
    <p:extLst>
      <p:ext uri="{BB962C8B-B14F-4D97-AF65-F5344CB8AC3E}">
        <p14:creationId xmlns:p14="http://schemas.microsoft.com/office/powerpoint/2010/main" val="157487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Categories</a:t>
            </a:r>
          </a:p>
        </p:txBody>
      </p:sp>
      <p:sp>
        <p:nvSpPr>
          <p:cNvPr id="3" name="Content Placeholder 2"/>
          <p:cNvSpPr>
            <a:spLocks noGrp="1"/>
          </p:cNvSpPr>
          <p:nvPr>
            <p:ph sz="half" idx="1"/>
          </p:nvPr>
        </p:nvSpPr>
        <p:spPr/>
        <p:txBody>
          <a:bodyPr>
            <a:normAutofit fontScale="55000" lnSpcReduction="20000"/>
          </a:bodyPr>
          <a:lstStyle/>
          <a:p>
            <a:r>
              <a:rPr lang="en-US" dirty="0"/>
              <a:t>Research Staff</a:t>
            </a:r>
          </a:p>
          <a:p>
            <a:r>
              <a:rPr lang="en-US" dirty="0"/>
              <a:t>Clerical Staff</a:t>
            </a:r>
          </a:p>
          <a:p>
            <a:r>
              <a:rPr lang="en-US" dirty="0"/>
              <a:t>Summer Salary</a:t>
            </a:r>
          </a:p>
          <a:p>
            <a:r>
              <a:rPr lang="en-US" dirty="0"/>
              <a:t>Release Time</a:t>
            </a:r>
          </a:p>
          <a:p>
            <a:r>
              <a:rPr lang="en-US" dirty="0"/>
              <a:t>Office supplies</a:t>
            </a:r>
          </a:p>
          <a:p>
            <a:r>
              <a:rPr lang="en-US" dirty="0"/>
              <a:t>Research Supplies</a:t>
            </a:r>
          </a:p>
          <a:p>
            <a:r>
              <a:rPr lang="en-US" dirty="0"/>
              <a:t>Travel – Domestic &amp; Foreign</a:t>
            </a:r>
          </a:p>
          <a:p>
            <a:r>
              <a:rPr lang="en-US" dirty="0"/>
              <a:t>Independent Contractors</a:t>
            </a:r>
          </a:p>
          <a:p>
            <a:r>
              <a:rPr lang="en-US" dirty="0"/>
              <a:t>Subject Payments</a:t>
            </a:r>
          </a:p>
          <a:p>
            <a:r>
              <a:rPr lang="en-US" dirty="0"/>
              <a:t>Laboratory Fees</a:t>
            </a:r>
          </a:p>
          <a:p>
            <a:r>
              <a:rPr lang="en-US" dirty="0"/>
              <a:t>Equipment</a:t>
            </a:r>
          </a:p>
          <a:p>
            <a:r>
              <a:rPr lang="en-US" dirty="0"/>
              <a:t>Publication Costs</a:t>
            </a:r>
          </a:p>
        </p:txBody>
      </p:sp>
      <p:sp>
        <p:nvSpPr>
          <p:cNvPr id="4" name="Content Placeholder 3"/>
          <p:cNvSpPr>
            <a:spLocks noGrp="1"/>
          </p:cNvSpPr>
          <p:nvPr>
            <p:ph sz="half" idx="2"/>
          </p:nvPr>
        </p:nvSpPr>
        <p:spPr/>
        <p:txBody>
          <a:bodyPr>
            <a:normAutofit fontScale="55000" lnSpcReduction="20000"/>
          </a:bodyPr>
          <a:lstStyle/>
          <a:p>
            <a:r>
              <a:rPr lang="en-US" dirty="0"/>
              <a:t>Examples of ineligible expenses</a:t>
            </a:r>
          </a:p>
          <a:p>
            <a:pPr lvl="1"/>
            <a:r>
              <a:rPr lang="en-US" dirty="0" err="1"/>
              <a:t>eReaders</a:t>
            </a:r>
            <a:r>
              <a:rPr lang="en-US" dirty="0"/>
              <a:t>/Kindles</a:t>
            </a:r>
          </a:p>
          <a:p>
            <a:pPr lvl="1"/>
            <a:r>
              <a:rPr lang="en-US" dirty="0"/>
              <a:t>Furniture (equipment)</a:t>
            </a:r>
          </a:p>
          <a:p>
            <a:pPr lvl="1"/>
            <a:r>
              <a:rPr lang="en-US" dirty="0"/>
              <a:t>Stipends and tuition</a:t>
            </a:r>
          </a:p>
          <a:p>
            <a:pPr lvl="1"/>
            <a:r>
              <a:rPr lang="en-US" dirty="0"/>
              <a:t> P-cards</a:t>
            </a:r>
          </a:p>
          <a:p>
            <a:pPr lvl="1"/>
            <a:r>
              <a:rPr lang="en-US" dirty="0"/>
              <a:t>Journal Subscriptions</a:t>
            </a:r>
          </a:p>
          <a:p>
            <a:pPr lvl="1"/>
            <a:r>
              <a:rPr lang="en-US" dirty="0"/>
              <a:t>Internet and Cellular Service</a:t>
            </a:r>
          </a:p>
          <a:p>
            <a:pPr lvl="1"/>
            <a:r>
              <a:rPr lang="en-US" dirty="0"/>
              <a:t>Advertisements</a:t>
            </a:r>
          </a:p>
          <a:p>
            <a:pPr lvl="1"/>
            <a:r>
              <a:rPr lang="en-US" dirty="0"/>
              <a:t>Insurance</a:t>
            </a:r>
          </a:p>
          <a:p>
            <a:pPr lvl="1"/>
            <a:r>
              <a:rPr lang="en-US" dirty="0"/>
              <a:t>Memberships in professional organizations</a:t>
            </a:r>
          </a:p>
          <a:p>
            <a:pPr lvl="1"/>
            <a:r>
              <a:rPr lang="en-US" dirty="0"/>
              <a:t>Any item/service that serves an ongoing need</a:t>
            </a:r>
          </a:p>
          <a:p>
            <a:pPr lvl="1"/>
            <a:r>
              <a:rPr lang="en-US" dirty="0"/>
              <a:t>Subcontracts</a:t>
            </a:r>
          </a:p>
          <a:p>
            <a:pPr lvl="1"/>
            <a:r>
              <a:rPr lang="en-US" dirty="0"/>
              <a:t>Renovations</a:t>
            </a:r>
          </a:p>
          <a:p>
            <a:pPr lvl="1"/>
            <a:r>
              <a:rPr lang="en-US" dirty="0"/>
              <a:t>Indirect compensation to the Principal Investigator</a:t>
            </a:r>
          </a:p>
          <a:p>
            <a:pPr lvl="1"/>
            <a:endParaRPr lang="en-US" dirty="0"/>
          </a:p>
        </p:txBody>
      </p:sp>
    </p:spTree>
    <p:extLst>
      <p:ext uri="{BB962C8B-B14F-4D97-AF65-F5344CB8AC3E}">
        <p14:creationId xmlns:p14="http://schemas.microsoft.com/office/powerpoint/2010/main" val="1444381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Summer Salary</a:t>
            </a:r>
          </a:p>
        </p:txBody>
      </p:sp>
      <p:sp>
        <p:nvSpPr>
          <p:cNvPr id="3" name="Content Placeholder 2"/>
          <p:cNvSpPr>
            <a:spLocks noGrp="1"/>
          </p:cNvSpPr>
          <p:nvPr>
            <p:ph idx="1"/>
          </p:nvPr>
        </p:nvSpPr>
        <p:spPr/>
        <p:txBody>
          <a:bodyPr>
            <a:normAutofit fontScale="92500" lnSpcReduction="10000"/>
          </a:bodyPr>
          <a:lstStyle/>
          <a:p>
            <a:r>
              <a:rPr lang="en-US" dirty="0"/>
              <a:t>A maximum of </a:t>
            </a:r>
            <a:r>
              <a:rPr lang="en-US" b="1" dirty="0"/>
              <a:t>$7,000 or $15,000 </a:t>
            </a:r>
            <a:r>
              <a:rPr lang="en-US" dirty="0"/>
              <a:t>may be awarded dependent on grant. </a:t>
            </a:r>
          </a:p>
          <a:p>
            <a:pPr lvl="1"/>
            <a:r>
              <a:rPr lang="en-US" dirty="0"/>
              <a:t>Subject to 25.05% rate fringe benefits</a:t>
            </a:r>
          </a:p>
          <a:p>
            <a:r>
              <a:rPr lang="en-US" dirty="0"/>
              <a:t>The investigator is not eligible for summer salary during any month in which he/she is teaching classes and applying 100% effort.</a:t>
            </a:r>
          </a:p>
          <a:p>
            <a:r>
              <a:rPr lang="en-US" dirty="0"/>
              <a:t>PIs may only receive summer salary once within a rolling three-year period, regardless of Award type.</a:t>
            </a:r>
          </a:p>
          <a:p>
            <a:r>
              <a:rPr lang="en-US" dirty="0"/>
              <a:t>Principal Investigators who are paid on a 12-month basis are not eligible to receive summer salary.</a:t>
            </a:r>
          </a:p>
          <a:p>
            <a:pPr lvl="1"/>
            <a:r>
              <a:rPr lang="en-US" dirty="0"/>
              <a:t>HEO’s, CLT’s ineligible for summer salary</a:t>
            </a:r>
          </a:p>
          <a:p>
            <a:r>
              <a:rPr lang="en-US" dirty="0"/>
              <a:t>Co-PI’s are ineligible for Summer Salary</a:t>
            </a:r>
          </a:p>
        </p:txBody>
      </p:sp>
    </p:spTree>
    <p:extLst>
      <p:ext uri="{BB962C8B-B14F-4D97-AF65-F5344CB8AC3E}">
        <p14:creationId xmlns:p14="http://schemas.microsoft.com/office/powerpoint/2010/main" val="1482150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Release Time</a:t>
            </a:r>
          </a:p>
        </p:txBody>
      </p:sp>
      <p:sp>
        <p:nvSpPr>
          <p:cNvPr id="3" name="Content Placeholder 2"/>
          <p:cNvSpPr>
            <a:spLocks noGrp="1"/>
          </p:cNvSpPr>
          <p:nvPr>
            <p:ph idx="1"/>
          </p:nvPr>
        </p:nvSpPr>
        <p:spPr/>
        <p:txBody>
          <a:bodyPr>
            <a:normAutofit lnSpcReduction="10000"/>
          </a:bodyPr>
          <a:lstStyle/>
          <a:p>
            <a:r>
              <a:rPr lang="en-US" dirty="0"/>
              <a:t>PIs may apply for Reassigned Time at the “Instructor, Lecturer, Adjunct Lecturer, Adjunct Lecturer (Doctoral Student)” single rate as of December 15 of the submission year in Article 24.6 of the contract. These rates will be:</a:t>
            </a:r>
          </a:p>
          <a:p>
            <a:pPr lvl="1"/>
            <a:r>
              <a:rPr lang="en-US" dirty="0"/>
              <a:t>    For Academic Year 2025-2026: $6,024.60 (3-credit); $7,530.75 (4-credit)</a:t>
            </a:r>
          </a:p>
          <a:p>
            <a:pPr lvl="1"/>
            <a:r>
              <a:rPr lang="en-US" dirty="0"/>
              <a:t>    For Academic Year 2026-2027: $6,986.40 (3-credit); $8,733 (4-credit)</a:t>
            </a:r>
          </a:p>
          <a:p>
            <a:pPr lvl="1"/>
            <a:r>
              <a:rPr lang="en-US" dirty="0"/>
              <a:t>    For Academic Year 2027-2028: $7,100 (3-credit); $9,466.67 (4-credit)</a:t>
            </a:r>
          </a:p>
          <a:p>
            <a:r>
              <a:rPr lang="en-US" dirty="0"/>
              <a:t>Must be approved by Department Chair for eligible use</a:t>
            </a:r>
          </a:p>
          <a:p>
            <a:r>
              <a:rPr lang="en-US" dirty="0"/>
              <a:t>Instructional staff in non-faculty titles are not eligible for released time.</a:t>
            </a:r>
          </a:p>
          <a:p>
            <a:r>
              <a:rPr lang="en-US" dirty="0"/>
              <a:t>Co-PI’s are ineligible for Release Time</a:t>
            </a:r>
          </a:p>
        </p:txBody>
      </p:sp>
    </p:spTree>
    <p:extLst>
      <p:ext uri="{BB962C8B-B14F-4D97-AF65-F5344CB8AC3E}">
        <p14:creationId xmlns:p14="http://schemas.microsoft.com/office/powerpoint/2010/main" val="1953167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Travel – Domestic &amp; Foreign </a:t>
            </a:r>
          </a:p>
        </p:txBody>
      </p:sp>
      <p:sp>
        <p:nvSpPr>
          <p:cNvPr id="3" name="Content Placeholder 2"/>
          <p:cNvSpPr>
            <a:spLocks noGrp="1"/>
          </p:cNvSpPr>
          <p:nvPr>
            <p:ph idx="1"/>
          </p:nvPr>
        </p:nvSpPr>
        <p:spPr/>
        <p:txBody>
          <a:bodyPr>
            <a:normAutofit fontScale="85000" lnSpcReduction="20000"/>
          </a:bodyPr>
          <a:lstStyle/>
          <a:p>
            <a:r>
              <a:rPr lang="en-US" dirty="0"/>
              <a:t>Proposed travel requires a detailed justification including: </a:t>
            </a:r>
          </a:p>
          <a:p>
            <a:pPr lvl="1"/>
            <a:r>
              <a:rPr lang="en-US" dirty="0"/>
              <a:t>an itinerary with proposed dates </a:t>
            </a:r>
          </a:p>
          <a:p>
            <a:pPr lvl="1"/>
            <a:r>
              <a:rPr lang="en-US" dirty="0"/>
              <a:t>the duration at each location </a:t>
            </a:r>
          </a:p>
          <a:p>
            <a:pPr lvl="1"/>
            <a:r>
              <a:rPr lang="en-US" dirty="0"/>
              <a:t>transportation costs</a:t>
            </a:r>
          </a:p>
          <a:p>
            <a:pPr lvl="1"/>
            <a:r>
              <a:rPr lang="en-US" dirty="0"/>
              <a:t>estimated per diem expenses</a:t>
            </a:r>
          </a:p>
          <a:p>
            <a:pPr lvl="1"/>
            <a:r>
              <a:rPr lang="en-US" dirty="0"/>
              <a:t>other anticipated travel-related expenses</a:t>
            </a:r>
          </a:p>
          <a:p>
            <a:r>
              <a:rPr lang="en-US" dirty="0"/>
              <a:t>Foreign travel must demonstrate that collections and/or resources are not available in the United States. </a:t>
            </a:r>
          </a:p>
          <a:p>
            <a:r>
              <a:rPr lang="en-US" dirty="0"/>
              <a:t>Travel for assistants must be specified and justified. </a:t>
            </a:r>
          </a:p>
          <a:p>
            <a:r>
              <a:rPr lang="en-US" dirty="0"/>
              <a:t>Purchase of travel items awarded in the budget on or after 5/1/2026 is allowable, however </a:t>
            </a:r>
            <a:r>
              <a:rPr lang="en-US" b="1" dirty="0"/>
              <a:t>actual travel must occur within the budget period</a:t>
            </a:r>
            <a:r>
              <a:rPr lang="en-US" dirty="0"/>
              <a:t> (7/1/2026- 6/30/2027).</a:t>
            </a:r>
          </a:p>
        </p:txBody>
      </p:sp>
    </p:spTree>
    <p:extLst>
      <p:ext uri="{BB962C8B-B14F-4D97-AF65-F5344CB8AC3E}">
        <p14:creationId xmlns:p14="http://schemas.microsoft.com/office/powerpoint/2010/main" val="3874642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BFCD4-108F-21A3-2418-77F6D5F0DC82}"/>
              </a:ext>
            </a:extLst>
          </p:cNvPr>
          <p:cNvSpPr>
            <a:spLocks noGrp="1"/>
          </p:cNvSpPr>
          <p:nvPr>
            <p:ph type="title"/>
          </p:nvPr>
        </p:nvSpPr>
        <p:spPr/>
        <p:txBody>
          <a:bodyPr/>
          <a:lstStyle/>
          <a:p>
            <a:r>
              <a:rPr lang="en-US" dirty="0"/>
              <a:t>Final Project Reports</a:t>
            </a:r>
          </a:p>
        </p:txBody>
      </p:sp>
      <p:sp>
        <p:nvSpPr>
          <p:cNvPr id="3" name="Content Placeholder 2">
            <a:extLst>
              <a:ext uri="{FF2B5EF4-FFF2-40B4-BE49-F238E27FC236}">
                <a16:creationId xmlns:a16="http://schemas.microsoft.com/office/drawing/2014/main" id="{BA130F1A-BAD4-8F3B-5B7F-A98C0143EF4D}"/>
              </a:ext>
            </a:extLst>
          </p:cNvPr>
          <p:cNvSpPr>
            <a:spLocks noGrp="1"/>
          </p:cNvSpPr>
          <p:nvPr>
            <p:ph idx="1"/>
          </p:nvPr>
        </p:nvSpPr>
        <p:spPr/>
        <p:txBody>
          <a:bodyPr/>
          <a:lstStyle/>
          <a:p>
            <a:r>
              <a:rPr lang="en-US" dirty="0"/>
              <a:t>PIs who wish to apply for a new Research Award within three years must include a copy of the Final Project Report from their immediate prior completed Award for review consideration as part of their new application.</a:t>
            </a:r>
          </a:p>
          <a:p>
            <a:r>
              <a:rPr lang="en-US" dirty="0"/>
              <a:t>Awards in a six-month extension period are considered completed for this requirement. </a:t>
            </a:r>
          </a:p>
          <a:p>
            <a:pPr lvl="1"/>
            <a:r>
              <a:rPr lang="en-US" dirty="0"/>
              <a:t>For instance, Cycle 57 applicants must submit their Final Project Report if they are a Cycle 55 Awardee. </a:t>
            </a:r>
          </a:p>
          <a:p>
            <a:r>
              <a:rPr lang="en-US" dirty="0"/>
              <a:t>Submissions that do not adhere to this requirement will not be considered. </a:t>
            </a:r>
          </a:p>
        </p:txBody>
      </p:sp>
    </p:spTree>
    <p:extLst>
      <p:ext uri="{BB962C8B-B14F-4D97-AF65-F5344CB8AC3E}">
        <p14:creationId xmlns:p14="http://schemas.microsoft.com/office/powerpoint/2010/main" val="3098668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C5ED6-D1F4-4121-43DB-DAD6B886438E}"/>
              </a:ext>
            </a:extLst>
          </p:cNvPr>
          <p:cNvSpPr>
            <a:spLocks noGrp="1"/>
          </p:cNvSpPr>
          <p:nvPr>
            <p:ph type="title"/>
          </p:nvPr>
        </p:nvSpPr>
        <p:spPr/>
        <p:txBody>
          <a:bodyPr>
            <a:normAutofit/>
          </a:bodyPr>
          <a:lstStyle/>
          <a:p>
            <a:r>
              <a:rPr lang="en-US" dirty="0"/>
              <a:t>Post-Tenure Reassigned Time Award Pilot</a:t>
            </a:r>
          </a:p>
        </p:txBody>
      </p:sp>
      <p:sp>
        <p:nvSpPr>
          <p:cNvPr id="3" name="Content Placeholder 2">
            <a:extLst>
              <a:ext uri="{FF2B5EF4-FFF2-40B4-BE49-F238E27FC236}">
                <a16:creationId xmlns:a16="http://schemas.microsoft.com/office/drawing/2014/main" id="{619DEE62-EDF8-32C5-960A-4BF4265A3490}"/>
              </a:ext>
            </a:extLst>
          </p:cNvPr>
          <p:cNvSpPr>
            <a:spLocks noGrp="1"/>
          </p:cNvSpPr>
          <p:nvPr>
            <p:ph idx="1"/>
          </p:nvPr>
        </p:nvSpPr>
        <p:spPr/>
        <p:txBody>
          <a:bodyPr/>
          <a:lstStyle/>
          <a:p>
            <a:r>
              <a:rPr lang="en-US" dirty="0"/>
              <a:t>The Post-Tenure Reassigned Time Award is a pilot program (“the Pilot”) that provides course release(s) for tenured Assistant and Associate Professors to engage in meritorious research, scholarly, and creative activities. </a:t>
            </a:r>
          </a:p>
          <a:p>
            <a:endParaRPr lang="en-US" dirty="0"/>
          </a:p>
          <a:p>
            <a:r>
              <a:rPr lang="en-US" dirty="0"/>
              <a:t>The Pilot will span Academic Years 2025-2026, 2026-2027, and 2027-2028, at which time the Pilot may be continued, modified, or terminated. </a:t>
            </a:r>
          </a:p>
        </p:txBody>
      </p:sp>
    </p:spTree>
    <p:extLst>
      <p:ext uri="{BB962C8B-B14F-4D97-AF65-F5344CB8AC3E}">
        <p14:creationId xmlns:p14="http://schemas.microsoft.com/office/powerpoint/2010/main" val="1938561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2CB1F-E54D-5A9F-6793-7633EA258015}"/>
              </a:ext>
            </a:extLst>
          </p:cNvPr>
          <p:cNvSpPr>
            <a:spLocks noGrp="1"/>
          </p:cNvSpPr>
          <p:nvPr>
            <p:ph type="title"/>
          </p:nvPr>
        </p:nvSpPr>
        <p:spPr/>
        <p:txBody>
          <a:bodyPr/>
          <a:lstStyle/>
          <a:p>
            <a:r>
              <a:rPr lang="en-US" dirty="0"/>
              <a:t>Eligibility</a:t>
            </a:r>
          </a:p>
        </p:txBody>
      </p:sp>
      <p:sp>
        <p:nvSpPr>
          <p:cNvPr id="3" name="Content Placeholder 2">
            <a:extLst>
              <a:ext uri="{FF2B5EF4-FFF2-40B4-BE49-F238E27FC236}">
                <a16:creationId xmlns:a16="http://schemas.microsoft.com/office/drawing/2014/main" id="{41071187-FB54-0604-2471-015DC48D2584}"/>
              </a:ext>
            </a:extLst>
          </p:cNvPr>
          <p:cNvSpPr>
            <a:spLocks noGrp="1"/>
          </p:cNvSpPr>
          <p:nvPr>
            <p:ph idx="1"/>
          </p:nvPr>
        </p:nvSpPr>
        <p:spPr/>
        <p:txBody>
          <a:bodyPr>
            <a:normAutofit fontScale="92500" lnSpcReduction="10000"/>
          </a:bodyPr>
          <a:lstStyle/>
          <a:p>
            <a:r>
              <a:rPr lang="en-US" dirty="0"/>
              <a:t>All tenured Assistant and Associate Professors are eligible to apply.</a:t>
            </a:r>
          </a:p>
          <a:p>
            <a:r>
              <a:rPr lang="en-US" dirty="0"/>
              <a:t>Each eligible PI may receive only one (1) Award during the Pilot duration (2025-2028).</a:t>
            </a:r>
          </a:p>
          <a:p>
            <a:r>
              <a:rPr lang="en-US" dirty="0"/>
              <a:t>All PIs must obtain prior approval from the college or school for Reassigned Time to be eligible for an Award. </a:t>
            </a:r>
          </a:p>
          <a:p>
            <a:pPr lvl="1"/>
            <a:r>
              <a:rPr lang="en-US" dirty="0"/>
              <a:t>Documented approval for Reassigned Time from the PI’s Department Chair and College President or their designee is required</a:t>
            </a:r>
          </a:p>
          <a:p>
            <a:r>
              <a:rPr lang="en-US" dirty="0"/>
              <a:t>PIs who possess, or subsequently receive, external grant direct costs of $100,000 or more in the year of their submission are not eligible. </a:t>
            </a:r>
          </a:p>
          <a:p>
            <a:r>
              <a:rPr lang="en-US" dirty="0"/>
              <a:t>Co-Principal Investigators are not allowed.</a:t>
            </a:r>
          </a:p>
          <a:p>
            <a:endParaRPr lang="en-US" dirty="0"/>
          </a:p>
        </p:txBody>
      </p:sp>
    </p:spTree>
    <p:extLst>
      <p:ext uri="{BB962C8B-B14F-4D97-AF65-F5344CB8AC3E}">
        <p14:creationId xmlns:p14="http://schemas.microsoft.com/office/powerpoint/2010/main" val="324191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4730A-36C7-C202-A5EC-7FA5E7C8C612}"/>
              </a:ext>
            </a:extLst>
          </p:cNvPr>
          <p:cNvSpPr>
            <a:spLocks noGrp="1"/>
          </p:cNvSpPr>
          <p:nvPr>
            <p:ph type="title"/>
          </p:nvPr>
        </p:nvSpPr>
        <p:spPr/>
        <p:txBody>
          <a:bodyPr/>
          <a:lstStyle/>
          <a:p>
            <a:r>
              <a:rPr lang="en-US" dirty="0"/>
              <a:t>Structure</a:t>
            </a:r>
          </a:p>
        </p:txBody>
      </p:sp>
      <p:sp>
        <p:nvSpPr>
          <p:cNvPr id="3" name="Content Placeholder 2">
            <a:extLst>
              <a:ext uri="{FF2B5EF4-FFF2-40B4-BE49-F238E27FC236}">
                <a16:creationId xmlns:a16="http://schemas.microsoft.com/office/drawing/2014/main" id="{FFB2FD53-4439-1BA9-A517-0D752B75B59F}"/>
              </a:ext>
            </a:extLst>
          </p:cNvPr>
          <p:cNvSpPr>
            <a:spLocks noGrp="1"/>
          </p:cNvSpPr>
          <p:nvPr>
            <p:ph idx="1"/>
          </p:nvPr>
        </p:nvSpPr>
        <p:spPr/>
        <p:txBody>
          <a:bodyPr>
            <a:normAutofit lnSpcReduction="10000"/>
          </a:bodyPr>
          <a:lstStyle/>
          <a:p>
            <a:r>
              <a:rPr lang="en-US" dirty="0"/>
              <a:t>CUNY Community College: one (1) 3-credit course release or two (2) 3-credit course releases at the Adjunct Replacement rate</a:t>
            </a:r>
          </a:p>
          <a:p>
            <a:r>
              <a:rPr lang="en-US" dirty="0"/>
              <a:t>CUNY Senior College, Comprehensive College, or Professional School: one (1) 3-credit course release at the Adjunct Replacement rate</a:t>
            </a:r>
          </a:p>
          <a:p>
            <a:pPr lvl="1"/>
            <a:r>
              <a:rPr lang="en-US" dirty="0"/>
              <a:t>For Academic Year 2025-2026: $6,024.60 for a 3-credit course release and $12,049.20 for a 6-credit course release</a:t>
            </a:r>
          </a:p>
          <a:p>
            <a:pPr lvl="1"/>
            <a:r>
              <a:rPr lang="en-US" dirty="0"/>
              <a:t>For Academic Year 2026-2027: $6,986.40 for a 3-credit course release and $13,972.80 for a 6-credit course release</a:t>
            </a:r>
          </a:p>
          <a:p>
            <a:pPr lvl="1"/>
            <a:r>
              <a:rPr lang="en-US" dirty="0"/>
              <a:t>For Academic Year 2027-2028: $7,100 for a 3-credit course release and $14,200 for a 6-credit course release</a:t>
            </a:r>
          </a:p>
          <a:p>
            <a:endParaRPr lang="en-US" dirty="0"/>
          </a:p>
          <a:p>
            <a:endParaRPr lang="en-US" dirty="0"/>
          </a:p>
        </p:txBody>
      </p:sp>
    </p:spTree>
    <p:extLst>
      <p:ext uri="{BB962C8B-B14F-4D97-AF65-F5344CB8AC3E}">
        <p14:creationId xmlns:p14="http://schemas.microsoft.com/office/powerpoint/2010/main" val="3105684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0971-F691-184E-5412-2CCFC804FBDE}"/>
              </a:ext>
            </a:extLst>
          </p:cNvPr>
          <p:cNvSpPr>
            <a:spLocks noGrp="1"/>
          </p:cNvSpPr>
          <p:nvPr>
            <p:ph type="title"/>
          </p:nvPr>
        </p:nvSpPr>
        <p:spPr/>
        <p:txBody>
          <a:bodyPr/>
          <a:lstStyle/>
          <a:p>
            <a:r>
              <a:rPr lang="en-US" dirty="0"/>
              <a:t>Cycle 1 Grants</a:t>
            </a:r>
          </a:p>
        </p:txBody>
      </p:sp>
      <p:sp>
        <p:nvSpPr>
          <p:cNvPr id="3" name="Content Placeholder 2">
            <a:extLst>
              <a:ext uri="{FF2B5EF4-FFF2-40B4-BE49-F238E27FC236}">
                <a16:creationId xmlns:a16="http://schemas.microsoft.com/office/drawing/2014/main" id="{18C5367B-2468-239B-F4CB-CA2425B08C1B}"/>
              </a:ext>
            </a:extLst>
          </p:cNvPr>
          <p:cNvSpPr>
            <a:spLocks noGrp="1"/>
          </p:cNvSpPr>
          <p:nvPr>
            <p:ph idx="1"/>
          </p:nvPr>
        </p:nvSpPr>
        <p:spPr/>
        <p:txBody>
          <a:bodyPr>
            <a:normAutofit/>
          </a:bodyPr>
          <a:lstStyle/>
          <a:p>
            <a:r>
              <a:rPr lang="en-US" dirty="0"/>
              <a:t>RT System opened Sept. 22nd and will close Dec. 15, 2025</a:t>
            </a:r>
          </a:p>
          <a:p>
            <a:r>
              <a:rPr lang="en-US" dirty="0"/>
              <a:t>Duration of 2 years; extensions are not allowable</a:t>
            </a:r>
          </a:p>
          <a:p>
            <a:pPr lvl="1"/>
            <a:r>
              <a:rPr lang="en-US" dirty="0"/>
              <a:t>Cycle 1 Grants begin July 1, 2026 - June 30, 2028.</a:t>
            </a:r>
          </a:p>
          <a:p>
            <a:r>
              <a:rPr lang="en-US" dirty="0"/>
              <a:t>Each PI must also transmit a copy of their Pilot proposal, as submitted, to their Department Chair and College President (or designee) on or before December 15.</a:t>
            </a:r>
          </a:p>
          <a:p>
            <a:r>
              <a:rPr lang="en-US" dirty="0"/>
              <a:t>All grant applications are filled out and submitted through the Reassigned Time System online</a:t>
            </a:r>
          </a:p>
          <a:p>
            <a:pPr lvl="1"/>
            <a:r>
              <a:rPr lang="en-US" dirty="0"/>
              <a:t>The RTS login credentials are self created. Credentials are shared with GPS.</a:t>
            </a:r>
          </a:p>
          <a:p>
            <a:endParaRPr lang="en-US" dirty="0"/>
          </a:p>
        </p:txBody>
      </p:sp>
    </p:spTree>
    <p:extLst>
      <p:ext uri="{BB962C8B-B14F-4D97-AF65-F5344CB8AC3E}">
        <p14:creationId xmlns:p14="http://schemas.microsoft.com/office/powerpoint/2010/main" val="312332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About PSC CUNY Research Awards</a:t>
            </a:r>
          </a:p>
        </p:txBody>
      </p:sp>
      <p:sp>
        <p:nvSpPr>
          <p:cNvPr id="3" name="Content Placeholder 2"/>
          <p:cNvSpPr>
            <a:spLocks noGrp="1"/>
          </p:cNvSpPr>
          <p:nvPr>
            <p:ph idx="1"/>
          </p:nvPr>
        </p:nvSpPr>
        <p:spPr/>
        <p:txBody>
          <a:bodyPr>
            <a:normAutofit/>
          </a:bodyPr>
          <a:lstStyle/>
          <a:p>
            <a:r>
              <a:rPr lang="en-US" dirty="0"/>
              <a:t>Created and funded by the Collective Bargaining Agreement between the City University of New York and the Professional Staff Congress/CUNY. </a:t>
            </a:r>
          </a:p>
          <a:p>
            <a:endParaRPr lang="en-US" dirty="0"/>
          </a:p>
          <a:p>
            <a:r>
              <a:rPr lang="en-US" dirty="0"/>
              <a:t>Awards are distributed by the University Committee on Research Awards, a faculty committee, and administered by the Research Foundation of CUNY. </a:t>
            </a:r>
          </a:p>
        </p:txBody>
      </p:sp>
    </p:spTree>
    <p:extLst>
      <p:ext uri="{BB962C8B-B14F-4D97-AF65-F5344CB8AC3E}">
        <p14:creationId xmlns:p14="http://schemas.microsoft.com/office/powerpoint/2010/main" val="126538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B65AA-B059-960E-45A6-D254DE553842}"/>
              </a:ext>
            </a:extLst>
          </p:cNvPr>
          <p:cNvSpPr>
            <a:spLocks noGrp="1"/>
          </p:cNvSpPr>
          <p:nvPr>
            <p:ph type="title"/>
          </p:nvPr>
        </p:nvSpPr>
        <p:spPr/>
        <p:txBody>
          <a:bodyPr/>
          <a:lstStyle/>
          <a:p>
            <a:r>
              <a:rPr lang="en-US" dirty="0"/>
              <a:t>Submissions</a:t>
            </a:r>
          </a:p>
        </p:txBody>
      </p:sp>
      <p:sp>
        <p:nvSpPr>
          <p:cNvPr id="3" name="Content Placeholder 2">
            <a:extLst>
              <a:ext uri="{FF2B5EF4-FFF2-40B4-BE49-F238E27FC236}">
                <a16:creationId xmlns:a16="http://schemas.microsoft.com/office/drawing/2014/main" id="{BB338125-8AC5-A035-8616-97825B8C6E87}"/>
              </a:ext>
            </a:extLst>
          </p:cNvPr>
          <p:cNvSpPr>
            <a:spLocks noGrp="1"/>
          </p:cNvSpPr>
          <p:nvPr>
            <p:ph idx="1"/>
          </p:nvPr>
        </p:nvSpPr>
        <p:spPr/>
        <p:txBody>
          <a:bodyPr>
            <a:normAutofit/>
          </a:bodyPr>
          <a:lstStyle/>
          <a:p>
            <a:r>
              <a:rPr lang="en-US" dirty="0"/>
              <a:t>Project Description</a:t>
            </a:r>
          </a:p>
          <a:p>
            <a:pPr lvl="1"/>
            <a:r>
              <a:rPr lang="en-US" dirty="0"/>
              <a:t>3 Pages (including tables and references) </a:t>
            </a:r>
          </a:p>
          <a:p>
            <a:pPr lvl="1"/>
            <a:r>
              <a:rPr lang="en-US" dirty="0"/>
              <a:t>single or double-spaced</a:t>
            </a:r>
          </a:p>
          <a:p>
            <a:pPr lvl="1"/>
            <a:r>
              <a:rPr lang="en-US" dirty="0"/>
              <a:t>one-inch margins</a:t>
            </a:r>
          </a:p>
          <a:p>
            <a:pPr lvl="1"/>
            <a:r>
              <a:rPr lang="en-US" dirty="0"/>
              <a:t>10-12 point font</a:t>
            </a:r>
          </a:p>
          <a:p>
            <a:pPr lvl="1"/>
            <a:r>
              <a:rPr lang="en-US" dirty="0"/>
              <a:t>Adobe Acrobat PDF (Microsoft Word Docs are not allowed)</a:t>
            </a:r>
          </a:p>
          <a:p>
            <a:pPr lvl="0">
              <a:defRPr/>
            </a:pPr>
            <a:r>
              <a:rPr lang="en-US" dirty="0"/>
              <a:t>Documented approval for Reassigned Time from the PI’s Department Chair and College President or their designee </a:t>
            </a:r>
            <a:endParaRPr kumimoji="0" lang="en-US" sz="2000" b="0" i="0" u="none" strike="noStrike" kern="1200" cap="none" spc="0" normalizeH="0" baseline="0" noProof="0" dirty="0">
              <a:ln>
                <a:noFill/>
              </a:ln>
              <a:solidFill>
                <a:srgbClr val="121316">
                  <a:lumMod val="75000"/>
                  <a:lumOff val="25000"/>
                </a:srgbClr>
              </a:solidFill>
              <a:effectLst/>
              <a:uLnTx/>
              <a:uFillTx/>
              <a:latin typeface="Calibri" panose="020F0502020204030204"/>
              <a:ea typeface="+mn-ea"/>
              <a:cs typeface="+mn-cs"/>
            </a:endParaRPr>
          </a:p>
          <a:p>
            <a:pPr lvl="1"/>
            <a:endParaRPr lang="en-US" dirty="0"/>
          </a:p>
          <a:p>
            <a:pPr lvl="1"/>
            <a:endParaRPr lang="en-US" dirty="0"/>
          </a:p>
        </p:txBody>
      </p:sp>
    </p:spTree>
    <p:extLst>
      <p:ext uri="{BB962C8B-B14F-4D97-AF65-F5344CB8AC3E}">
        <p14:creationId xmlns:p14="http://schemas.microsoft.com/office/powerpoint/2010/main" val="221805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F2AA8-6502-8716-C162-036F63221A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316E4-532D-F60C-16E3-D8D942473445}"/>
              </a:ext>
            </a:extLst>
          </p:cNvPr>
          <p:cNvSpPr>
            <a:spLocks noGrp="1"/>
          </p:cNvSpPr>
          <p:nvPr>
            <p:ph type="title"/>
          </p:nvPr>
        </p:nvSpPr>
        <p:spPr/>
        <p:txBody>
          <a:bodyPr/>
          <a:lstStyle/>
          <a:p>
            <a:r>
              <a:rPr lang="en-US" dirty="0"/>
              <a:t>Evaluation Criteria</a:t>
            </a:r>
          </a:p>
        </p:txBody>
      </p:sp>
      <p:sp>
        <p:nvSpPr>
          <p:cNvPr id="4" name="Content Placeholder 3">
            <a:extLst>
              <a:ext uri="{FF2B5EF4-FFF2-40B4-BE49-F238E27FC236}">
                <a16:creationId xmlns:a16="http://schemas.microsoft.com/office/drawing/2014/main" id="{C1326286-AACD-D27B-BC4F-9C489655E411}"/>
              </a:ext>
            </a:extLst>
          </p:cNvPr>
          <p:cNvSpPr>
            <a:spLocks noGrp="1"/>
          </p:cNvSpPr>
          <p:nvPr>
            <p:ph sz="half" idx="1"/>
          </p:nvPr>
        </p:nvSpPr>
        <p:spPr>
          <a:xfrm>
            <a:off x="3172408" y="2391746"/>
            <a:ext cx="8322906" cy="3657601"/>
          </a:xfrm>
        </p:spPr>
        <p:txBody>
          <a:bodyPr>
            <a:normAutofit fontScale="32500" lnSpcReduction="20000"/>
          </a:bodyPr>
          <a:lstStyle/>
          <a:p>
            <a:pPr marL="0" indent="0">
              <a:buNone/>
            </a:pPr>
            <a:r>
              <a:rPr lang="en-US" sz="5000" dirty="0"/>
              <a:t>Disciplinary panels will use the following criteria to consider the scholarly or creative merit of proposals:</a:t>
            </a:r>
          </a:p>
          <a:p>
            <a:r>
              <a:rPr lang="en-US" sz="5000" dirty="0"/>
              <a:t>Does the proposal clearly state its aims?</a:t>
            </a:r>
          </a:p>
          <a:p>
            <a:r>
              <a:rPr lang="en-US" sz="5000" dirty="0"/>
              <a:t>Does the proposal clearly state its outcomes?</a:t>
            </a:r>
          </a:p>
          <a:p>
            <a:r>
              <a:rPr lang="en-US" sz="5000" dirty="0"/>
              <a:t>Do the proposal’s aims and outcomes demonstrate scholarly or creative merit?</a:t>
            </a:r>
          </a:p>
          <a:p>
            <a:r>
              <a:rPr lang="en-US" sz="5000" dirty="0"/>
              <a:t>Do the proposed activities follow a well-conceived and feasible design?</a:t>
            </a:r>
          </a:p>
          <a:p>
            <a:r>
              <a:rPr lang="en-US" sz="5000" dirty="0"/>
              <a:t>Do the proposed activities show potential to attract other grant awards?</a:t>
            </a:r>
          </a:p>
          <a:p>
            <a:r>
              <a:rPr lang="en-US" sz="5000" dirty="0"/>
              <a:t>Is the proposed budget accurate, appropriate, and justified?</a:t>
            </a:r>
          </a:p>
          <a:p>
            <a:r>
              <a:rPr lang="en-US" sz="5000" dirty="0"/>
              <a:t>Does the proposal conform to all of the stated guidelines?</a:t>
            </a:r>
          </a:p>
          <a:p>
            <a:pPr marL="0" indent="0">
              <a:buNone/>
            </a:pPr>
            <a:endParaRPr lang="en-US" sz="5000" dirty="0"/>
          </a:p>
          <a:p>
            <a:endParaRPr lang="en-US" dirty="0"/>
          </a:p>
        </p:txBody>
      </p:sp>
    </p:spTree>
    <p:extLst>
      <p:ext uri="{BB962C8B-B14F-4D97-AF65-F5344CB8AC3E}">
        <p14:creationId xmlns:p14="http://schemas.microsoft.com/office/powerpoint/2010/main" val="2522963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0294-1736-365C-35C1-F985EBFCF1FF}"/>
              </a:ext>
            </a:extLst>
          </p:cNvPr>
          <p:cNvSpPr>
            <a:spLocks noGrp="1"/>
          </p:cNvSpPr>
          <p:nvPr>
            <p:ph type="title"/>
          </p:nvPr>
        </p:nvSpPr>
        <p:spPr/>
        <p:txBody>
          <a:bodyPr/>
          <a:lstStyle/>
          <a:p>
            <a:r>
              <a:rPr lang="en-US" dirty="0"/>
              <a:t>Review Process</a:t>
            </a:r>
          </a:p>
        </p:txBody>
      </p:sp>
      <p:sp>
        <p:nvSpPr>
          <p:cNvPr id="3" name="Content Placeholder 2">
            <a:extLst>
              <a:ext uri="{FF2B5EF4-FFF2-40B4-BE49-F238E27FC236}">
                <a16:creationId xmlns:a16="http://schemas.microsoft.com/office/drawing/2014/main" id="{5C54131F-759A-62EF-83EB-7D9925D06358}"/>
              </a:ext>
            </a:extLst>
          </p:cNvPr>
          <p:cNvSpPr>
            <a:spLocks noGrp="1"/>
          </p:cNvSpPr>
          <p:nvPr>
            <p:ph idx="1"/>
          </p:nvPr>
        </p:nvSpPr>
        <p:spPr/>
        <p:txBody>
          <a:bodyPr>
            <a:normAutofit lnSpcReduction="10000"/>
          </a:bodyPr>
          <a:lstStyle/>
          <a:p>
            <a:r>
              <a:rPr lang="en-US" dirty="0"/>
              <a:t>Each application will be assigned to and reviewed by the appropriate discipline-based panel from the PSC-CUNY Research Awards. </a:t>
            </a:r>
          </a:p>
          <a:p>
            <a:r>
              <a:rPr lang="en-US" dirty="0"/>
              <a:t>Panels will select the applications that are meritorious according to the Criteria. </a:t>
            </a:r>
          </a:p>
          <a:p>
            <a:r>
              <a:rPr lang="en-US" dirty="0"/>
              <a:t>Panel Chairs will send all meritorious applications to the CUNY Research Foundation for prioritization based on A.) number of years since tenure; B.) college; C.) application date.</a:t>
            </a:r>
          </a:p>
          <a:p>
            <a:r>
              <a:rPr lang="en-US" dirty="0"/>
              <a:t>CUNY’s Associate Vice Chancellor for Research and PSC-CUNY’s President will then receive this prioritized list of meritorious applications and select the award recipients to ensure an equitable award distribution. Awards will be granted until funds for the cycle are exhausted.</a:t>
            </a:r>
          </a:p>
          <a:p>
            <a:endParaRPr lang="en-US" dirty="0"/>
          </a:p>
        </p:txBody>
      </p:sp>
    </p:spTree>
    <p:extLst>
      <p:ext uri="{BB962C8B-B14F-4D97-AF65-F5344CB8AC3E}">
        <p14:creationId xmlns:p14="http://schemas.microsoft.com/office/powerpoint/2010/main" val="2520696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Q&amp;A</a:t>
            </a:r>
          </a:p>
        </p:txBody>
      </p:sp>
      <p:sp>
        <p:nvSpPr>
          <p:cNvPr id="3" name="Content Placeholder 2"/>
          <p:cNvSpPr>
            <a:spLocks noGrp="1"/>
          </p:cNvSpPr>
          <p:nvPr>
            <p:ph sz="half" idx="1"/>
          </p:nvPr>
        </p:nvSpPr>
        <p:spPr>
          <a:xfrm>
            <a:off x="2933699" y="2438399"/>
            <a:ext cx="4160520" cy="4093030"/>
          </a:xfrm>
        </p:spPr>
        <p:txBody>
          <a:bodyPr>
            <a:normAutofit fontScale="85000" lnSpcReduction="20000"/>
          </a:bodyPr>
          <a:lstStyle/>
          <a:p>
            <a:r>
              <a:rPr lang="en-US" sz="1800" dirty="0"/>
              <a:t>Alexis Davis, Program Administrator - PSC CUNY</a:t>
            </a:r>
          </a:p>
          <a:p>
            <a:pPr lvl="1"/>
            <a:r>
              <a:rPr lang="en-US" dirty="0"/>
              <a:t>Email: </a:t>
            </a:r>
            <a:r>
              <a:rPr lang="en-US" dirty="0">
                <a:hlinkClick r:id="rId2"/>
              </a:rPr>
              <a:t>alexis_davis@rfcuny.org</a:t>
            </a:r>
            <a:r>
              <a:rPr lang="en-US" dirty="0"/>
              <a:t>  </a:t>
            </a:r>
          </a:p>
          <a:p>
            <a:pPr lvl="1"/>
            <a:r>
              <a:rPr lang="en-US" dirty="0"/>
              <a:t>Phone: 212.417.8464</a:t>
            </a:r>
          </a:p>
          <a:p>
            <a:pPr lvl="1"/>
            <a:endParaRPr lang="en-US" dirty="0"/>
          </a:p>
          <a:p>
            <a:r>
              <a:rPr lang="en-US" sz="1800" dirty="0"/>
              <a:t>Daphne Karawita, Senior Program Assistant</a:t>
            </a:r>
          </a:p>
          <a:p>
            <a:pPr lvl="1"/>
            <a:r>
              <a:rPr lang="en-US" dirty="0"/>
              <a:t>Email: </a:t>
            </a:r>
            <a:r>
              <a:rPr lang="en-US" dirty="0">
                <a:hlinkClick r:id="rId3"/>
              </a:rPr>
              <a:t>daphne_karawita@rfcuny.org</a:t>
            </a:r>
            <a:r>
              <a:rPr lang="en-US" dirty="0"/>
              <a:t> </a:t>
            </a:r>
          </a:p>
          <a:p>
            <a:pPr lvl="1"/>
            <a:r>
              <a:rPr lang="en-US" dirty="0"/>
              <a:t>Phone: 212.417.8475</a:t>
            </a:r>
          </a:p>
          <a:p>
            <a:pPr lvl="1"/>
            <a:endParaRPr lang="en-US" dirty="0"/>
          </a:p>
          <a:p>
            <a:r>
              <a:rPr lang="en-US" sz="1800" dirty="0"/>
              <a:t>John Hemminger, Assistant Project Administrator</a:t>
            </a:r>
          </a:p>
          <a:p>
            <a:pPr lvl="1"/>
            <a:r>
              <a:rPr lang="en-US" dirty="0"/>
              <a:t>Email: </a:t>
            </a:r>
            <a:r>
              <a:rPr lang="en-US" dirty="0">
                <a:hlinkClick r:id="rId4"/>
              </a:rPr>
              <a:t>john_hemminger@rfcuny.org</a:t>
            </a:r>
            <a:r>
              <a:rPr lang="en-US" dirty="0"/>
              <a:t> </a:t>
            </a:r>
          </a:p>
          <a:p>
            <a:pPr lvl="1"/>
            <a:r>
              <a:rPr lang="en-US" dirty="0"/>
              <a:t>Phone: 212.417.8474</a:t>
            </a:r>
          </a:p>
          <a:p>
            <a:pPr lvl="1"/>
            <a:endParaRPr lang="en-US" dirty="0"/>
          </a:p>
        </p:txBody>
      </p:sp>
      <p:sp>
        <p:nvSpPr>
          <p:cNvPr id="4" name="Content Placeholder 3"/>
          <p:cNvSpPr>
            <a:spLocks noGrp="1"/>
          </p:cNvSpPr>
          <p:nvPr>
            <p:ph sz="half" idx="2"/>
          </p:nvPr>
        </p:nvSpPr>
        <p:spPr>
          <a:xfrm>
            <a:off x="7543751" y="2438399"/>
            <a:ext cx="4160520" cy="4093030"/>
          </a:xfrm>
        </p:spPr>
        <p:txBody>
          <a:bodyPr>
            <a:normAutofit fontScale="85000" lnSpcReduction="20000"/>
          </a:bodyPr>
          <a:lstStyle/>
          <a:p>
            <a:r>
              <a:rPr lang="en-US" dirty="0"/>
              <a:t>PSC CUNY Group Mail</a:t>
            </a:r>
          </a:p>
          <a:p>
            <a:pPr lvl="1"/>
            <a:r>
              <a:rPr lang="en-US" dirty="0"/>
              <a:t>Email: </a:t>
            </a:r>
            <a:r>
              <a:rPr lang="en-US" dirty="0">
                <a:hlinkClick r:id="rId5"/>
              </a:rPr>
              <a:t>PSC_CUNY@rfcuny.org</a:t>
            </a:r>
            <a:r>
              <a:rPr lang="en-US" dirty="0"/>
              <a:t> </a:t>
            </a:r>
          </a:p>
          <a:p>
            <a:pPr lvl="1"/>
            <a:endParaRPr lang="en-US" dirty="0">
              <a:hlinkClick r:id="rId6"/>
            </a:endParaRPr>
          </a:p>
          <a:p>
            <a:r>
              <a:rPr lang="en-US" dirty="0">
                <a:hlinkClick r:id="rId6"/>
              </a:rPr>
              <a:t>Research Foundation Website</a:t>
            </a:r>
            <a:endParaRPr lang="en-US" dirty="0"/>
          </a:p>
          <a:p>
            <a:pPr lvl="1"/>
            <a:r>
              <a:rPr lang="en-US" dirty="0"/>
              <a:t>rfcuny.org</a:t>
            </a:r>
          </a:p>
          <a:p>
            <a:pPr lvl="1"/>
            <a:endParaRPr lang="en-US" dirty="0"/>
          </a:p>
          <a:p>
            <a:r>
              <a:rPr lang="en-US" dirty="0">
                <a:hlinkClick r:id="rId7"/>
              </a:rPr>
              <a:t>Grants Proposal System</a:t>
            </a:r>
            <a:endParaRPr lang="en-US" dirty="0"/>
          </a:p>
          <a:p>
            <a:pPr lvl="1"/>
            <a:r>
              <a:rPr lang="en-US" dirty="0"/>
              <a:t>rfcuny.org/gp/welcome.aspx</a:t>
            </a:r>
          </a:p>
          <a:p>
            <a:pPr lvl="1"/>
            <a:endParaRPr lang="en-US" dirty="0"/>
          </a:p>
          <a:p>
            <a:r>
              <a:rPr lang="en-US" dirty="0">
                <a:hlinkClick r:id="rId8"/>
              </a:rPr>
              <a:t>Reassigned Time System</a:t>
            </a:r>
            <a:endParaRPr lang="en-US" dirty="0"/>
          </a:p>
          <a:p>
            <a:pPr lvl="1"/>
            <a:r>
              <a:rPr lang="en-US" dirty="0"/>
              <a:t>rfcuny.org/rt/welcome.aspx</a:t>
            </a:r>
          </a:p>
          <a:p>
            <a:pPr marL="0" indent="0">
              <a:buNone/>
            </a:pPr>
            <a:endParaRPr lang="en-US" dirty="0"/>
          </a:p>
          <a:p>
            <a:pPr lvl="1"/>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621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p:txBody>
          <a:bodyPr>
            <a:normAutofit fontScale="85000" lnSpcReduction="10000"/>
          </a:bodyPr>
          <a:lstStyle/>
          <a:p>
            <a:r>
              <a:rPr lang="en-US" dirty="0"/>
              <a:t>Full-time, permanent, CUNY Employee</a:t>
            </a:r>
          </a:p>
          <a:p>
            <a:pPr lvl="1"/>
            <a:r>
              <a:rPr lang="en-US" dirty="0"/>
              <a:t>Visiting professors and adjuncts are ineligible</a:t>
            </a:r>
          </a:p>
          <a:p>
            <a:pPr lvl="1"/>
            <a:r>
              <a:rPr lang="en-US" dirty="0"/>
              <a:t>HEO’s and CLT’s are eligible, but cannot receive Summer Salary or Release Time.</a:t>
            </a:r>
          </a:p>
          <a:p>
            <a:r>
              <a:rPr lang="en-US" dirty="0"/>
              <a:t>Faculty are not eligible to apply for or receive a Track 1 and 2 Award for any year in which they have or will receive external grant funding of $100,000 or more in direct costs. </a:t>
            </a:r>
          </a:p>
          <a:p>
            <a:r>
              <a:rPr lang="en-US" dirty="0"/>
              <a:t>Faculty members on sabbatical or scholar incentive leave may apply for and receive awards. </a:t>
            </a:r>
          </a:p>
          <a:p>
            <a:pPr lvl="1"/>
            <a:r>
              <a:rPr lang="en-US" dirty="0"/>
              <a:t>Instructional staff members on other leaves may apply, but must have returned to work and be back on full-time University payroll to access a PSC-CUNY award.</a:t>
            </a:r>
          </a:p>
          <a:p>
            <a:r>
              <a:rPr lang="en-US" dirty="0"/>
              <a:t>Faculty may not receive more than two PSC-CUNY awards during a consecutive three-year period, only one of which may be a Track 2 Award.</a:t>
            </a:r>
          </a:p>
        </p:txBody>
      </p:sp>
    </p:spTree>
    <p:extLst>
      <p:ext uri="{BB962C8B-B14F-4D97-AF65-F5344CB8AC3E}">
        <p14:creationId xmlns:p14="http://schemas.microsoft.com/office/powerpoint/2010/main" val="3273713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 of Proposal</a:t>
            </a:r>
          </a:p>
        </p:txBody>
      </p:sp>
      <p:sp>
        <p:nvSpPr>
          <p:cNvPr id="3" name="Content Placeholder 2"/>
          <p:cNvSpPr>
            <a:spLocks noGrp="1"/>
          </p:cNvSpPr>
          <p:nvPr>
            <p:ph sz="half" idx="1"/>
          </p:nvPr>
        </p:nvSpPr>
        <p:spPr>
          <a:xfrm>
            <a:off x="2715985" y="2554513"/>
            <a:ext cx="4160520" cy="3657601"/>
          </a:xfrm>
        </p:spPr>
        <p:txBody>
          <a:bodyPr>
            <a:normAutofit/>
          </a:bodyPr>
          <a:lstStyle/>
          <a:p>
            <a:r>
              <a:rPr lang="en-US" dirty="0"/>
              <a:t>18 panels that cover over 40 disciplines</a:t>
            </a:r>
          </a:p>
          <a:p>
            <a:r>
              <a:rPr lang="en-US" dirty="0"/>
              <a:t>The following activities will not be funded: </a:t>
            </a:r>
          </a:p>
          <a:p>
            <a:pPr lvl="1"/>
            <a:r>
              <a:rPr lang="en-US" dirty="0"/>
              <a:t>1) those that support fulfillment of degree requirements </a:t>
            </a:r>
          </a:p>
          <a:p>
            <a:pPr lvl="1"/>
            <a:r>
              <a:rPr lang="en-US" dirty="0"/>
              <a:t>2) the writing of textbooks</a:t>
            </a:r>
          </a:p>
          <a:p>
            <a:pPr lvl="1"/>
            <a:r>
              <a:rPr lang="en-US" dirty="0"/>
              <a:t>3) the development of a curriculum for specific courses or programs</a:t>
            </a:r>
          </a:p>
        </p:txBody>
      </p:sp>
      <p:pic>
        <p:nvPicPr>
          <p:cNvPr id="6" name="Picture 5"/>
          <p:cNvPicPr>
            <a:picLocks noChangeAspect="1"/>
          </p:cNvPicPr>
          <p:nvPr/>
        </p:nvPicPr>
        <p:blipFill>
          <a:blip r:embed="rId2"/>
          <a:stretch>
            <a:fillRect/>
          </a:stretch>
        </p:blipFill>
        <p:spPr>
          <a:xfrm>
            <a:off x="6985362" y="2685143"/>
            <a:ext cx="2495550" cy="2986993"/>
          </a:xfrm>
          <a:prstGeom prst="rect">
            <a:avLst/>
          </a:prstGeom>
        </p:spPr>
      </p:pic>
      <p:pic>
        <p:nvPicPr>
          <p:cNvPr id="7" name="Picture 6"/>
          <p:cNvPicPr>
            <a:picLocks noChangeAspect="1"/>
          </p:cNvPicPr>
          <p:nvPr/>
        </p:nvPicPr>
        <p:blipFill>
          <a:blip r:embed="rId3"/>
          <a:stretch>
            <a:fillRect/>
          </a:stretch>
        </p:blipFill>
        <p:spPr>
          <a:xfrm>
            <a:off x="9480912" y="2685143"/>
            <a:ext cx="2476500" cy="2977468"/>
          </a:xfrm>
          <a:prstGeom prst="rect">
            <a:avLst/>
          </a:prstGeom>
        </p:spPr>
      </p:pic>
    </p:spTree>
    <p:extLst>
      <p:ext uri="{BB962C8B-B14F-4D97-AF65-F5344CB8AC3E}">
        <p14:creationId xmlns:p14="http://schemas.microsoft.com/office/powerpoint/2010/main" val="181073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PSC CUNY Cycle 57 Grants</a:t>
            </a:r>
          </a:p>
        </p:txBody>
      </p:sp>
      <p:sp>
        <p:nvSpPr>
          <p:cNvPr id="3" name="Content Placeholder 2"/>
          <p:cNvSpPr>
            <a:spLocks noGrp="1"/>
          </p:cNvSpPr>
          <p:nvPr>
            <p:ph idx="1"/>
          </p:nvPr>
        </p:nvSpPr>
        <p:spPr/>
        <p:txBody>
          <a:bodyPr>
            <a:normAutofit fontScale="85000" lnSpcReduction="10000"/>
          </a:bodyPr>
          <a:lstStyle/>
          <a:p>
            <a:r>
              <a:rPr lang="en-US" dirty="0"/>
              <a:t>Track 1 and Track 2</a:t>
            </a:r>
          </a:p>
          <a:p>
            <a:r>
              <a:rPr lang="en-US" dirty="0"/>
              <a:t>Grants Proposal System opened Sept. 22nd and will close Dec. 15, 2025</a:t>
            </a:r>
          </a:p>
          <a:p>
            <a:r>
              <a:rPr lang="en-US" dirty="0"/>
              <a:t>Duration of 1 year with eligibility for 6-month extension</a:t>
            </a:r>
          </a:p>
          <a:p>
            <a:pPr lvl="1"/>
            <a:r>
              <a:rPr lang="en-US" dirty="0"/>
              <a:t>Cycle 57 Grants begin July 1, 2026 - June 30, 2027.</a:t>
            </a:r>
          </a:p>
          <a:p>
            <a:pPr lvl="1"/>
            <a:r>
              <a:rPr lang="en-US" dirty="0"/>
              <a:t>Expenses or travel that falls outside of these dates are ineligible for reimbursement</a:t>
            </a:r>
          </a:p>
          <a:p>
            <a:r>
              <a:rPr lang="en-US" dirty="0"/>
              <a:t>Individuals may apply to only one of the two types of awards in any given year, as a Principal-Investigator (PI) or Co-PI.</a:t>
            </a:r>
          </a:p>
          <a:p>
            <a:pPr lvl="1"/>
            <a:r>
              <a:rPr lang="en-US" b="1" dirty="0"/>
              <a:t>*Note: Co-PI’s are ineligible for summer salary or release time.</a:t>
            </a:r>
            <a:endParaRPr lang="en-US" dirty="0"/>
          </a:p>
          <a:p>
            <a:r>
              <a:rPr lang="en-US" dirty="0"/>
              <a:t>All grant applications are filled out and submitted through the Grants Proposal System online</a:t>
            </a:r>
          </a:p>
          <a:p>
            <a:pPr lvl="1"/>
            <a:r>
              <a:rPr lang="en-US" dirty="0"/>
              <a:t>The GPS login credentials are self created</a:t>
            </a:r>
          </a:p>
          <a:p>
            <a:endParaRPr lang="en-US" dirty="0"/>
          </a:p>
        </p:txBody>
      </p:sp>
    </p:spTree>
    <p:extLst>
      <p:ext uri="{BB962C8B-B14F-4D97-AF65-F5344CB8AC3E}">
        <p14:creationId xmlns:p14="http://schemas.microsoft.com/office/powerpoint/2010/main" val="1853023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Track 1</a:t>
            </a:r>
          </a:p>
        </p:txBody>
      </p:sp>
      <p:sp>
        <p:nvSpPr>
          <p:cNvPr id="3" name="Content Placeholder 2"/>
          <p:cNvSpPr>
            <a:spLocks noGrp="1"/>
          </p:cNvSpPr>
          <p:nvPr>
            <p:ph idx="1"/>
          </p:nvPr>
        </p:nvSpPr>
        <p:spPr/>
        <p:txBody>
          <a:bodyPr>
            <a:normAutofit/>
          </a:bodyPr>
          <a:lstStyle/>
          <a:p>
            <a:r>
              <a:rPr lang="en-US" dirty="0"/>
              <a:t>Up to $7,000</a:t>
            </a:r>
          </a:p>
          <a:p>
            <a:r>
              <a:rPr lang="en-US" dirty="0"/>
              <a:t>85% of annual funding</a:t>
            </a:r>
          </a:p>
          <a:p>
            <a:r>
              <a:rPr lang="en-US" dirty="0"/>
              <a:t>Project Description</a:t>
            </a:r>
          </a:p>
          <a:p>
            <a:pPr lvl="1"/>
            <a:r>
              <a:rPr lang="en-US" dirty="0"/>
              <a:t>3 Pages (including tables and references) </a:t>
            </a:r>
          </a:p>
          <a:p>
            <a:pPr lvl="1"/>
            <a:r>
              <a:rPr lang="en-US" dirty="0"/>
              <a:t>single or double-spaced</a:t>
            </a:r>
          </a:p>
          <a:p>
            <a:pPr lvl="1"/>
            <a:r>
              <a:rPr lang="en-US" dirty="0"/>
              <a:t>one-inch margins</a:t>
            </a:r>
          </a:p>
          <a:p>
            <a:pPr lvl="1"/>
            <a:r>
              <a:rPr lang="en-US" dirty="0"/>
              <a:t>10-12 point font</a:t>
            </a:r>
          </a:p>
          <a:p>
            <a:pPr lvl="1"/>
            <a:r>
              <a:rPr lang="en-US" dirty="0"/>
              <a:t>Adobe Acrobat PDF (Microsoft Word Docs are not allowed)</a:t>
            </a:r>
          </a:p>
        </p:txBody>
      </p:sp>
    </p:spTree>
    <p:extLst>
      <p:ext uri="{BB962C8B-B14F-4D97-AF65-F5344CB8AC3E}">
        <p14:creationId xmlns:p14="http://schemas.microsoft.com/office/powerpoint/2010/main" val="1428603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Track 2</a:t>
            </a:r>
          </a:p>
        </p:txBody>
      </p:sp>
      <p:sp>
        <p:nvSpPr>
          <p:cNvPr id="3" name="Content Placeholder 2"/>
          <p:cNvSpPr>
            <a:spLocks noGrp="1"/>
          </p:cNvSpPr>
          <p:nvPr>
            <p:ph idx="1"/>
          </p:nvPr>
        </p:nvSpPr>
        <p:spPr>
          <a:xfrm>
            <a:off x="2933700" y="2307771"/>
            <a:ext cx="8770571" cy="4064000"/>
          </a:xfrm>
        </p:spPr>
        <p:txBody>
          <a:bodyPr>
            <a:normAutofit/>
          </a:bodyPr>
          <a:lstStyle/>
          <a:p>
            <a:r>
              <a:rPr lang="en-US" dirty="0"/>
              <a:t>$7,001 and up to $15,000</a:t>
            </a:r>
          </a:p>
          <a:p>
            <a:r>
              <a:rPr lang="en-US" dirty="0"/>
              <a:t>15% of annual funding</a:t>
            </a:r>
          </a:p>
          <a:p>
            <a:r>
              <a:rPr lang="en-US" dirty="0"/>
              <a:t>Project Description</a:t>
            </a:r>
          </a:p>
          <a:p>
            <a:pPr lvl="1"/>
            <a:r>
              <a:rPr lang="en-US" dirty="0"/>
              <a:t>5 Pages (including tables and references) </a:t>
            </a:r>
          </a:p>
          <a:p>
            <a:pPr lvl="1"/>
            <a:r>
              <a:rPr lang="en-US" dirty="0"/>
              <a:t>single or double-spaced</a:t>
            </a:r>
          </a:p>
          <a:p>
            <a:pPr lvl="1"/>
            <a:r>
              <a:rPr lang="en-US" dirty="0"/>
              <a:t>one-inch margins</a:t>
            </a:r>
          </a:p>
          <a:p>
            <a:pPr lvl="1"/>
            <a:r>
              <a:rPr lang="en-US" dirty="0"/>
              <a:t>10-12 point font</a:t>
            </a:r>
          </a:p>
          <a:p>
            <a:pPr lvl="1"/>
            <a:r>
              <a:rPr lang="en-US" dirty="0"/>
              <a:t>Adobe Acrobat PDF (Microsoft Word Docs are not allowed)</a:t>
            </a:r>
          </a:p>
        </p:txBody>
      </p:sp>
    </p:spTree>
    <p:extLst>
      <p:ext uri="{BB962C8B-B14F-4D97-AF65-F5344CB8AC3E}">
        <p14:creationId xmlns:p14="http://schemas.microsoft.com/office/powerpoint/2010/main" val="1811232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Criteria</a:t>
            </a:r>
          </a:p>
        </p:txBody>
      </p:sp>
      <p:sp>
        <p:nvSpPr>
          <p:cNvPr id="4" name="Content Placeholder 3"/>
          <p:cNvSpPr>
            <a:spLocks noGrp="1"/>
          </p:cNvSpPr>
          <p:nvPr>
            <p:ph sz="half" idx="1"/>
          </p:nvPr>
        </p:nvSpPr>
        <p:spPr>
          <a:xfrm>
            <a:off x="3172408" y="2391746"/>
            <a:ext cx="8322906" cy="3657601"/>
          </a:xfrm>
        </p:spPr>
        <p:txBody>
          <a:bodyPr>
            <a:normAutofit fontScale="32500" lnSpcReduction="20000"/>
          </a:bodyPr>
          <a:lstStyle/>
          <a:p>
            <a:pPr marL="0" indent="0">
              <a:buNone/>
            </a:pPr>
            <a:r>
              <a:rPr lang="en-US" sz="5000" dirty="0"/>
              <a:t>Disciplinary panels will use the following criteria to consider the scholarly or creative merit of proposals:</a:t>
            </a:r>
          </a:p>
          <a:p>
            <a:r>
              <a:rPr lang="en-US" sz="5000" dirty="0"/>
              <a:t>Does the proposal clearly state its aims?</a:t>
            </a:r>
          </a:p>
          <a:p>
            <a:r>
              <a:rPr lang="en-US" sz="5000" dirty="0"/>
              <a:t>Does the proposal clearly state its outcomes?</a:t>
            </a:r>
          </a:p>
          <a:p>
            <a:r>
              <a:rPr lang="en-US" sz="5000" dirty="0"/>
              <a:t>Do the proposal’s aims and outcomes demonstrate scholarly or creative merit?</a:t>
            </a:r>
          </a:p>
          <a:p>
            <a:r>
              <a:rPr lang="en-US" sz="5000" dirty="0"/>
              <a:t>Do the proposed activities follow a well-conceived and feasible design?</a:t>
            </a:r>
          </a:p>
          <a:p>
            <a:r>
              <a:rPr lang="en-US" sz="5000" dirty="0"/>
              <a:t>Do the proposed activities show potential to attract other grant awards?</a:t>
            </a:r>
          </a:p>
          <a:p>
            <a:r>
              <a:rPr lang="en-US" sz="5000" dirty="0"/>
              <a:t>Is the proposed budget accurate, appropriate, and justified?</a:t>
            </a:r>
          </a:p>
          <a:p>
            <a:r>
              <a:rPr lang="en-US" sz="5000" dirty="0"/>
              <a:t>Does the proposal conform to all of the stated guidelines?</a:t>
            </a:r>
          </a:p>
          <a:p>
            <a:r>
              <a:rPr lang="en-US" sz="5000" dirty="0"/>
              <a:t> (as relevant) Did the immediate prior Research Award achieve its stated aims and outcomes?</a:t>
            </a:r>
          </a:p>
          <a:p>
            <a:endParaRPr lang="en-US" sz="5000" dirty="0"/>
          </a:p>
          <a:p>
            <a:endParaRPr lang="en-US" dirty="0"/>
          </a:p>
        </p:txBody>
      </p:sp>
    </p:spTree>
    <p:extLst>
      <p:ext uri="{BB962C8B-B14F-4D97-AF65-F5344CB8AC3E}">
        <p14:creationId xmlns:p14="http://schemas.microsoft.com/office/powerpoint/2010/main" val="1838720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Panel Designations</a:t>
            </a:r>
          </a:p>
        </p:txBody>
      </p:sp>
      <p:sp>
        <p:nvSpPr>
          <p:cNvPr id="7" name="Text Placeholder 6"/>
          <p:cNvSpPr>
            <a:spLocks noGrp="1"/>
          </p:cNvSpPr>
          <p:nvPr>
            <p:ph type="body" sz="half" idx="2"/>
          </p:nvPr>
        </p:nvSpPr>
        <p:spPr/>
        <p:txBody>
          <a:bodyPr>
            <a:normAutofit/>
          </a:bodyPr>
          <a:lstStyle/>
          <a:p>
            <a:r>
              <a:rPr lang="en-US" dirty="0"/>
              <a:t>PIs must choose one discipline-based Review Panel to submit their application</a:t>
            </a:r>
          </a:p>
          <a:p>
            <a:r>
              <a:rPr lang="en-US" dirty="0"/>
              <a:t>Applications are subject to review only by the discipline-based Review Panel.</a:t>
            </a:r>
          </a:p>
          <a:p>
            <a:r>
              <a:rPr lang="en-US" dirty="0"/>
              <a:t>Applications will receive two expert reviews.</a:t>
            </a:r>
          </a:p>
        </p:txBody>
      </p:sp>
      <p:pic>
        <p:nvPicPr>
          <p:cNvPr id="9" name="Picture 8"/>
          <p:cNvPicPr>
            <a:picLocks noChangeAspect="1"/>
          </p:cNvPicPr>
          <p:nvPr/>
        </p:nvPicPr>
        <p:blipFill>
          <a:blip r:embed="rId2"/>
          <a:stretch>
            <a:fillRect/>
          </a:stretch>
        </p:blipFill>
        <p:spPr>
          <a:xfrm>
            <a:off x="484887" y="306434"/>
            <a:ext cx="7726868" cy="5834743"/>
          </a:xfrm>
          <a:prstGeom prst="rect">
            <a:avLst/>
          </a:prstGeom>
        </p:spPr>
      </p:pic>
      <p:cxnSp>
        <p:nvCxnSpPr>
          <p:cNvPr id="4" name="Straight Arrow Connector 3">
            <a:extLst>
              <a:ext uri="{FF2B5EF4-FFF2-40B4-BE49-F238E27FC236}">
                <a16:creationId xmlns:a16="http://schemas.microsoft.com/office/drawing/2014/main" id="{A8FD512B-8BB8-C3AB-59B5-CF034A1CE651}"/>
              </a:ext>
            </a:extLst>
          </p:cNvPr>
          <p:cNvCxnSpPr/>
          <p:nvPr/>
        </p:nvCxnSpPr>
        <p:spPr>
          <a:xfrm>
            <a:off x="653143" y="1059543"/>
            <a:ext cx="203200" cy="5805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0C010C20-67C6-6F3E-4ECB-DAC8670950DE}"/>
              </a:ext>
            </a:extLst>
          </p:cNvPr>
          <p:cNvSpPr txBox="1"/>
          <p:nvPr/>
        </p:nvSpPr>
        <p:spPr>
          <a:xfrm>
            <a:off x="341086" y="690211"/>
            <a:ext cx="827314" cy="369332"/>
          </a:xfrm>
          <a:prstGeom prst="rect">
            <a:avLst/>
          </a:prstGeom>
          <a:noFill/>
        </p:spPr>
        <p:txBody>
          <a:bodyPr wrap="square" rtlCol="0">
            <a:spAutoFit/>
          </a:bodyPr>
          <a:lstStyle/>
          <a:p>
            <a:r>
              <a:rPr lang="en-US" dirty="0"/>
              <a:t>Start</a:t>
            </a:r>
          </a:p>
        </p:txBody>
      </p:sp>
    </p:spTree>
    <p:extLst>
      <p:ext uri="{BB962C8B-B14F-4D97-AF65-F5344CB8AC3E}">
        <p14:creationId xmlns:p14="http://schemas.microsoft.com/office/powerpoint/2010/main" val="653936296"/>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3847</TotalTime>
  <Words>1848</Words>
  <Application>Microsoft Office PowerPoint</Application>
  <PresentationFormat>Widescreen</PresentationFormat>
  <Paragraphs>198</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Century Schoolbook</vt:lpstr>
      <vt:lpstr>Corbel</vt:lpstr>
      <vt:lpstr>Feathered</vt:lpstr>
      <vt:lpstr>PSC CUNY Award Programs</vt:lpstr>
      <vt:lpstr>About PSC CUNY Research Awards</vt:lpstr>
      <vt:lpstr>Eligibility</vt:lpstr>
      <vt:lpstr>Eligibility of Proposal</vt:lpstr>
      <vt:lpstr>PSC CUNY Cycle 57 Grants</vt:lpstr>
      <vt:lpstr>Track 1</vt:lpstr>
      <vt:lpstr>Track 2</vt:lpstr>
      <vt:lpstr>Evaluation Criteria</vt:lpstr>
      <vt:lpstr>Review Panel Designations</vt:lpstr>
      <vt:lpstr>IRB and IACUC Approval</vt:lpstr>
      <vt:lpstr>Budget Categories</vt:lpstr>
      <vt:lpstr>Summer Salary</vt:lpstr>
      <vt:lpstr>Release Time</vt:lpstr>
      <vt:lpstr>Travel – Domestic &amp; Foreign </vt:lpstr>
      <vt:lpstr>Final Project Reports</vt:lpstr>
      <vt:lpstr>Post-Tenure Reassigned Time Award Pilot</vt:lpstr>
      <vt:lpstr>Eligibility</vt:lpstr>
      <vt:lpstr>Structure</vt:lpstr>
      <vt:lpstr>Cycle 1 Grants</vt:lpstr>
      <vt:lpstr>Submissions</vt:lpstr>
      <vt:lpstr>Evaluation Criteria</vt:lpstr>
      <vt:lpstr>Review Process</vt:lpstr>
      <vt:lpstr>Q&amp;A</vt:lpstr>
    </vt:vector>
  </TitlesOfParts>
  <Company>RFCUNY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PSC CUNY Research Award Program</dc:title>
  <dc:creator>Cataruzolo, Aleksandra</dc:creator>
  <cp:lastModifiedBy>Davis, Alexis</cp:lastModifiedBy>
  <cp:revision>96</cp:revision>
  <dcterms:created xsi:type="dcterms:W3CDTF">2017-09-18T19:44:48Z</dcterms:created>
  <dcterms:modified xsi:type="dcterms:W3CDTF">2025-10-28T19:48:15Z</dcterms:modified>
</cp:coreProperties>
</file>