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93" r:id="rId5"/>
    <p:sldId id="409" r:id="rId6"/>
    <p:sldId id="405" r:id="rId7"/>
    <p:sldId id="299" r:id="rId8"/>
    <p:sldId id="309" r:id="rId9"/>
    <p:sldId id="310" r:id="rId10"/>
    <p:sldId id="693" r:id="rId11"/>
    <p:sldId id="694" r:id="rId12"/>
    <p:sldId id="315" r:id="rId13"/>
    <p:sldId id="695" r:id="rId14"/>
    <p:sldId id="319" r:id="rId15"/>
    <p:sldId id="710" r:id="rId16"/>
    <p:sldId id="708" r:id="rId17"/>
    <p:sldId id="326" r:id="rId18"/>
    <p:sldId id="325" r:id="rId19"/>
    <p:sldId id="696" r:id="rId20"/>
    <p:sldId id="336" r:id="rId21"/>
    <p:sldId id="337" r:id="rId22"/>
    <p:sldId id="705" r:id="rId23"/>
    <p:sldId id="699" r:id="rId24"/>
    <p:sldId id="702" r:id="rId25"/>
    <p:sldId id="709" r:id="rId26"/>
    <p:sldId id="360" r:id="rId27"/>
    <p:sldId id="410" r:id="rId28"/>
    <p:sldId id="368" r:id="rId29"/>
    <p:sldId id="366" r:id="rId30"/>
    <p:sldId id="402" r:id="rId31"/>
    <p:sldId id="692" r:id="rId32"/>
    <p:sldId id="70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Hewitt" initials="NH" lastIdx="3" clrIdx="0">
    <p:extLst>
      <p:ext uri="{19B8F6BF-5375-455C-9EA6-DF929625EA0E}">
        <p15:presenceInfo xmlns:p15="http://schemas.microsoft.com/office/powerpoint/2012/main" userId="S::nhewitt@huronconsultinggroup.com::e7bb062f-cb89-43b8-b83a-e8194f99e6c9" providerId="AD"/>
      </p:ext>
    </p:extLst>
  </p:cmAuthor>
  <p:cmAuthor id="2" name="Patrick Muzin" initials="PM" lastIdx="1" clrIdx="1">
    <p:extLst>
      <p:ext uri="{19B8F6BF-5375-455C-9EA6-DF929625EA0E}">
        <p15:presenceInfo xmlns:p15="http://schemas.microsoft.com/office/powerpoint/2012/main" userId="S::pmuzin@huronconsultinggroup.com::8c6ca25d-d8ba-4fcd-85df-ae2cc8245a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8C"/>
    <a:srgbClr val="004069"/>
    <a:srgbClr val="D4EAFB"/>
    <a:srgbClr val="69C5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5146" autoAdjust="0"/>
  </p:normalViewPr>
  <p:slideViewPr>
    <p:cSldViewPr snapToGrid="0" snapToObjects="1">
      <p:cViewPr varScale="1">
        <p:scale>
          <a:sx n="124" d="100"/>
          <a:sy n="124" d="100"/>
        </p:scale>
        <p:origin x="121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20:05:19.004" idx="2">
    <p:pos x="10" y="10"/>
    <p:text>Question for Lisa: Are there any state regulations to include?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0CC35-9A66-4B43-BD60-6C160FE8D5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C74CFC-3CBC-40BA-B211-A54A023F87FB}">
      <dgm:prSet phldrT="[Text]"/>
      <dgm:spPr/>
      <dgm:t>
        <a:bodyPr/>
        <a:lstStyle/>
        <a:p>
          <a:r>
            <a:rPr lang="en-US" dirty="0"/>
            <a:t>§ 200.468 Specialized Service Facilities</a:t>
          </a:r>
        </a:p>
      </dgm:t>
    </dgm:pt>
    <dgm:pt modelId="{CEA41C8D-AFAB-4D14-AF39-C61A88BB3938}" type="parTrans" cxnId="{2F42049D-9478-4578-A6E4-3175B02B50C1}">
      <dgm:prSet/>
      <dgm:spPr/>
      <dgm:t>
        <a:bodyPr/>
        <a:lstStyle/>
        <a:p>
          <a:endParaRPr lang="en-US"/>
        </a:p>
      </dgm:t>
    </dgm:pt>
    <dgm:pt modelId="{B5171C3E-7561-4246-A58D-F63480DF756C}" type="sibTrans" cxnId="{2F42049D-9478-4578-A6E4-3175B02B50C1}">
      <dgm:prSet/>
      <dgm:spPr/>
      <dgm:t>
        <a:bodyPr/>
        <a:lstStyle/>
        <a:p>
          <a:endParaRPr lang="en-US"/>
        </a:p>
      </dgm:t>
    </dgm:pt>
    <dgm:pt modelId="{05BC3B9F-B98E-4A28-96AD-1C05B2295C46}">
      <dgm:prSet phldrT="[Text]" custT="1"/>
      <dgm:spPr/>
      <dgm:t>
        <a:bodyPr/>
        <a:lstStyle/>
        <a:p>
          <a:r>
            <a:rPr lang="en-US" sz="1300" dirty="0"/>
            <a:t>(a) The costs of services provided by highly complex or specialized facilities such as computing facilities, wind tunnels, and reactors are </a:t>
          </a:r>
          <a:r>
            <a:rPr lang="en-US" sz="1300" b="1" dirty="0"/>
            <a:t>allowable</a:t>
          </a:r>
          <a:r>
            <a:rPr lang="en-US" sz="1300" dirty="0"/>
            <a:t>, provided the charges for the services meet the conditions of either paragraphs (b) or (c) of this section, and, in addition, take into account any items of income or Federal financing that qualify as applicable credits under §200.406 Applicable Credits.</a:t>
          </a:r>
        </a:p>
      </dgm:t>
    </dgm:pt>
    <dgm:pt modelId="{06169212-EC38-489D-BF09-9013347E79E9}" type="parTrans" cxnId="{88758E84-63E0-4652-9ECC-6533B2AEBB5A}">
      <dgm:prSet/>
      <dgm:spPr/>
      <dgm:t>
        <a:bodyPr/>
        <a:lstStyle/>
        <a:p>
          <a:endParaRPr lang="en-US"/>
        </a:p>
      </dgm:t>
    </dgm:pt>
    <dgm:pt modelId="{581CDCD1-B341-4C7D-BD4C-CFF58F6840EE}" type="sibTrans" cxnId="{88758E84-63E0-4652-9ECC-6533B2AEBB5A}">
      <dgm:prSet/>
      <dgm:spPr/>
      <dgm:t>
        <a:bodyPr/>
        <a:lstStyle/>
        <a:p>
          <a:endParaRPr lang="en-US"/>
        </a:p>
      </dgm:t>
    </dgm:pt>
    <dgm:pt modelId="{720850B4-000C-49E6-A394-AAFEC23AEEB4}">
      <dgm:prSet phldrT="[Text]" custT="1"/>
      <dgm:spPr/>
      <dgm:t>
        <a:bodyPr/>
        <a:lstStyle/>
        <a:p>
          <a:r>
            <a:rPr lang="en-US" sz="1300" dirty="0"/>
            <a:t>(b) The costs of such services, when material, must be charged directly to applicable awards based on actual usage of the services on the basis of a schedule of rates or established methodology that:</a:t>
          </a:r>
        </a:p>
      </dgm:t>
    </dgm:pt>
    <dgm:pt modelId="{6C9101D0-901D-4A8D-B9BE-A5712FE8687C}" type="parTrans" cxnId="{D7842BDD-93DE-4EE5-A8D3-391F0EF19437}">
      <dgm:prSet/>
      <dgm:spPr/>
      <dgm:t>
        <a:bodyPr/>
        <a:lstStyle/>
        <a:p>
          <a:endParaRPr lang="en-US"/>
        </a:p>
      </dgm:t>
    </dgm:pt>
    <dgm:pt modelId="{B1ABCD9C-6275-4FDE-83C8-0FD199FD682D}" type="sibTrans" cxnId="{D7842BDD-93DE-4EE5-A8D3-391F0EF19437}">
      <dgm:prSet/>
      <dgm:spPr/>
      <dgm:t>
        <a:bodyPr/>
        <a:lstStyle/>
        <a:p>
          <a:endParaRPr lang="en-US"/>
        </a:p>
      </dgm:t>
    </dgm:pt>
    <dgm:pt modelId="{6B74E341-CDD0-4AB6-8454-644F0048A527}">
      <dgm:prSet phldrT="[Text]" custT="1"/>
      <dgm:spPr/>
      <dgm:t>
        <a:bodyPr/>
        <a:lstStyle/>
        <a:p>
          <a:r>
            <a:rPr lang="en-US" sz="1200" kern="1200"/>
            <a:t>(1) </a:t>
          </a:r>
          <a:r>
            <a:rPr lang="en-US" sz="1200" b="1" kern="1200"/>
            <a:t>Does not discriminate </a:t>
          </a:r>
          <a:r>
            <a:rPr lang="en-US" sz="1200" kern="1200"/>
            <a:t>between activities under Federal awards and other activities of the non-Federal entity for Internal purposes, and</a:t>
          </a:r>
          <a:endParaRPr lang="en-US" sz="1200" kern="1200" dirty="0">
            <a:solidFill>
              <a:schemeClr val="tx2"/>
            </a:solidFill>
            <a:latin typeface="+mn-lt"/>
            <a:ea typeface="+mn-ea"/>
            <a:cs typeface="+mn-cs"/>
          </a:endParaRPr>
        </a:p>
      </dgm:t>
    </dgm:pt>
    <dgm:pt modelId="{080BE2C5-1225-4DD0-8320-7EBD9D0EF41B}" type="parTrans" cxnId="{7B7D206A-5F0D-4D2F-A8DB-4F5DD0CA41EB}">
      <dgm:prSet/>
      <dgm:spPr/>
      <dgm:t>
        <a:bodyPr/>
        <a:lstStyle/>
        <a:p>
          <a:endParaRPr lang="en-US"/>
        </a:p>
      </dgm:t>
    </dgm:pt>
    <dgm:pt modelId="{E59A1BC3-45DF-4880-A280-90D352A72B24}" type="sibTrans" cxnId="{7B7D206A-5F0D-4D2F-A8DB-4F5DD0CA41EB}">
      <dgm:prSet/>
      <dgm:spPr/>
      <dgm:t>
        <a:bodyPr/>
        <a:lstStyle/>
        <a:p>
          <a:endParaRPr lang="en-US"/>
        </a:p>
      </dgm:t>
    </dgm:pt>
    <dgm:pt modelId="{65781C91-DF65-47E2-883D-9D01CAB2D749}">
      <dgm:prSet custT="1"/>
      <dgm:spPr/>
      <dgm:t>
        <a:bodyPr/>
        <a:lstStyle/>
        <a:p>
          <a:r>
            <a:rPr lang="en-US" sz="1200" b="0" dirty="0"/>
            <a:t>(2) Is </a:t>
          </a:r>
          <a:r>
            <a:rPr lang="en-US" sz="1200" b="1" dirty="0"/>
            <a:t>designed to recover only the aggregate costs of the services</a:t>
          </a:r>
          <a:r>
            <a:rPr lang="en-US" sz="1200" b="0" dirty="0"/>
            <a:t>. The costs of each service must consist normally of both its direct cost and its allocable share of all indirect (F&amp;A) costs. Rates must be adjusted at least biennially, and must take into consideration over/under applied costs of the previous period(s).</a:t>
          </a:r>
        </a:p>
      </dgm:t>
    </dgm:pt>
    <dgm:pt modelId="{598FBBB3-1AA3-4B14-99DE-F1AF38C9CAAB}" type="parTrans" cxnId="{BA8D63B6-5A9E-48D6-9B32-B9D79F4D0628}">
      <dgm:prSet/>
      <dgm:spPr/>
      <dgm:t>
        <a:bodyPr/>
        <a:lstStyle/>
        <a:p>
          <a:endParaRPr lang="en-US"/>
        </a:p>
      </dgm:t>
    </dgm:pt>
    <dgm:pt modelId="{C81DEBA8-79EE-4278-BECF-B71A66C92476}" type="sibTrans" cxnId="{BA8D63B6-5A9E-48D6-9B32-B9D79F4D0628}">
      <dgm:prSet/>
      <dgm:spPr/>
      <dgm:t>
        <a:bodyPr/>
        <a:lstStyle/>
        <a:p>
          <a:endParaRPr lang="en-US"/>
        </a:p>
      </dgm:t>
    </dgm:pt>
    <dgm:pt modelId="{76E83634-0BEF-4F38-858E-99556C71B58C}" type="pres">
      <dgm:prSet presAssocID="{76B0CC35-9A66-4B43-BD60-6C160FE8D51D}" presName="vert0" presStyleCnt="0">
        <dgm:presLayoutVars>
          <dgm:dir/>
          <dgm:animOne val="branch"/>
          <dgm:animLvl val="lvl"/>
        </dgm:presLayoutVars>
      </dgm:prSet>
      <dgm:spPr/>
    </dgm:pt>
    <dgm:pt modelId="{749B2E6A-D6F8-4FC1-A4C9-DB855014238E}" type="pres">
      <dgm:prSet presAssocID="{F0C74CFC-3CBC-40BA-B211-A54A023F87FB}" presName="thickLine" presStyleLbl="alignNode1" presStyleIdx="0" presStyleCnt="1"/>
      <dgm:spPr/>
    </dgm:pt>
    <dgm:pt modelId="{7616DBEF-ED21-4D48-A28D-0A0248E50395}" type="pres">
      <dgm:prSet presAssocID="{F0C74CFC-3CBC-40BA-B211-A54A023F87FB}" presName="horz1" presStyleCnt="0"/>
      <dgm:spPr/>
    </dgm:pt>
    <dgm:pt modelId="{48E1E9C9-8B22-4A1C-BDEE-C6002729FB67}" type="pres">
      <dgm:prSet presAssocID="{F0C74CFC-3CBC-40BA-B211-A54A023F87FB}" presName="tx1" presStyleLbl="revTx" presStyleIdx="0" presStyleCnt="5"/>
      <dgm:spPr/>
    </dgm:pt>
    <dgm:pt modelId="{9BE26681-7595-42E0-8164-807813356550}" type="pres">
      <dgm:prSet presAssocID="{F0C74CFC-3CBC-40BA-B211-A54A023F87FB}" presName="vert1" presStyleCnt="0"/>
      <dgm:spPr/>
    </dgm:pt>
    <dgm:pt modelId="{EE4E1550-245D-4F94-8FC6-263089A92D9C}" type="pres">
      <dgm:prSet presAssocID="{05BC3B9F-B98E-4A28-96AD-1C05B2295C46}" presName="vertSpace2a" presStyleCnt="0"/>
      <dgm:spPr/>
    </dgm:pt>
    <dgm:pt modelId="{46F46208-49D3-4E9B-AA50-54A95C412FB6}" type="pres">
      <dgm:prSet presAssocID="{05BC3B9F-B98E-4A28-96AD-1C05B2295C46}" presName="horz2" presStyleCnt="0"/>
      <dgm:spPr/>
    </dgm:pt>
    <dgm:pt modelId="{E2464BAB-6846-49B9-9B13-75C9D6043E27}" type="pres">
      <dgm:prSet presAssocID="{05BC3B9F-B98E-4A28-96AD-1C05B2295C46}" presName="horzSpace2" presStyleCnt="0"/>
      <dgm:spPr/>
    </dgm:pt>
    <dgm:pt modelId="{021E8ECD-B994-4283-A379-DCBA20553BEB}" type="pres">
      <dgm:prSet presAssocID="{05BC3B9F-B98E-4A28-96AD-1C05B2295C46}" presName="tx2" presStyleLbl="revTx" presStyleIdx="1" presStyleCnt="5" custScaleY="80912"/>
      <dgm:spPr/>
    </dgm:pt>
    <dgm:pt modelId="{AAB4E687-F6DD-4F26-8F3F-D6346EE80D00}" type="pres">
      <dgm:prSet presAssocID="{05BC3B9F-B98E-4A28-96AD-1C05B2295C46}" presName="vert2" presStyleCnt="0"/>
      <dgm:spPr/>
    </dgm:pt>
    <dgm:pt modelId="{A0B1182A-7A15-41FA-A0DE-0134ED06B75C}" type="pres">
      <dgm:prSet presAssocID="{05BC3B9F-B98E-4A28-96AD-1C05B2295C46}" presName="thinLine2b" presStyleLbl="callout" presStyleIdx="0" presStyleCnt="3"/>
      <dgm:spPr/>
    </dgm:pt>
    <dgm:pt modelId="{B666C830-05AE-4ECB-8F9A-A4688768A712}" type="pres">
      <dgm:prSet presAssocID="{05BC3B9F-B98E-4A28-96AD-1C05B2295C46}" presName="vertSpace2b" presStyleCnt="0"/>
      <dgm:spPr/>
    </dgm:pt>
    <dgm:pt modelId="{695D6829-A3B3-414A-A459-F3EC610687FF}" type="pres">
      <dgm:prSet presAssocID="{720850B4-000C-49E6-A394-AAFEC23AEEB4}" presName="horz2" presStyleCnt="0"/>
      <dgm:spPr/>
    </dgm:pt>
    <dgm:pt modelId="{8AAE4D99-5731-4212-BBBF-FB5725623C1C}" type="pres">
      <dgm:prSet presAssocID="{720850B4-000C-49E6-A394-AAFEC23AEEB4}" presName="horzSpace2" presStyleCnt="0"/>
      <dgm:spPr/>
    </dgm:pt>
    <dgm:pt modelId="{79F34DC0-332A-4054-90BB-534183CD0FA2}" type="pres">
      <dgm:prSet presAssocID="{720850B4-000C-49E6-A394-AAFEC23AEEB4}" presName="tx2" presStyleLbl="revTx" presStyleIdx="2" presStyleCnt="5"/>
      <dgm:spPr/>
    </dgm:pt>
    <dgm:pt modelId="{263893D8-4C17-44B3-9511-725F9923B2E4}" type="pres">
      <dgm:prSet presAssocID="{720850B4-000C-49E6-A394-AAFEC23AEEB4}" presName="vert2" presStyleCnt="0"/>
      <dgm:spPr/>
    </dgm:pt>
    <dgm:pt modelId="{EFF3EE5F-DAA8-47AE-B0D0-3824339BBE9B}" type="pres">
      <dgm:prSet presAssocID="{6B74E341-CDD0-4AB6-8454-644F0048A527}" presName="horz3" presStyleCnt="0"/>
      <dgm:spPr/>
    </dgm:pt>
    <dgm:pt modelId="{64A16CC9-6F50-4892-B36E-BF3FCDF0147B}" type="pres">
      <dgm:prSet presAssocID="{6B74E341-CDD0-4AB6-8454-644F0048A527}" presName="horzSpace3" presStyleCnt="0"/>
      <dgm:spPr/>
    </dgm:pt>
    <dgm:pt modelId="{96784876-F904-4EE8-AF42-B941C3CC3927}" type="pres">
      <dgm:prSet presAssocID="{6B74E341-CDD0-4AB6-8454-644F0048A527}" presName="tx3" presStyleLbl="revTx" presStyleIdx="3" presStyleCnt="5" custScaleY="50499"/>
      <dgm:spPr/>
    </dgm:pt>
    <dgm:pt modelId="{9EFA80D9-95F1-43F4-A738-095E27A4A0D6}" type="pres">
      <dgm:prSet presAssocID="{6B74E341-CDD0-4AB6-8454-644F0048A527}" presName="vert3" presStyleCnt="0"/>
      <dgm:spPr/>
    </dgm:pt>
    <dgm:pt modelId="{13035EAD-7A39-4994-A973-B17C4EBC375B}" type="pres">
      <dgm:prSet presAssocID="{E59A1BC3-45DF-4880-A280-90D352A72B24}" presName="thinLine3" presStyleLbl="callout" presStyleIdx="1" presStyleCnt="3"/>
      <dgm:spPr/>
    </dgm:pt>
    <dgm:pt modelId="{03F957D0-3F02-47C8-B5FC-42C473D2C73A}" type="pres">
      <dgm:prSet presAssocID="{65781C91-DF65-47E2-883D-9D01CAB2D749}" presName="horz3" presStyleCnt="0"/>
      <dgm:spPr/>
    </dgm:pt>
    <dgm:pt modelId="{3B19E80F-266C-4A1D-A349-53853D0D4DA4}" type="pres">
      <dgm:prSet presAssocID="{65781C91-DF65-47E2-883D-9D01CAB2D749}" presName="horzSpace3" presStyleCnt="0"/>
      <dgm:spPr/>
    </dgm:pt>
    <dgm:pt modelId="{C515FA36-92FD-43DD-9C21-74DD5374AD73}" type="pres">
      <dgm:prSet presAssocID="{65781C91-DF65-47E2-883D-9D01CAB2D749}" presName="tx3" presStyleLbl="revTx" presStyleIdx="4" presStyleCnt="5" custScaleY="86198"/>
      <dgm:spPr/>
    </dgm:pt>
    <dgm:pt modelId="{3772DEE6-D4C4-421F-8C1D-E1D7ECB6DF5D}" type="pres">
      <dgm:prSet presAssocID="{65781C91-DF65-47E2-883D-9D01CAB2D749}" presName="vert3" presStyleCnt="0"/>
      <dgm:spPr/>
    </dgm:pt>
    <dgm:pt modelId="{32271303-26F7-4A47-A082-B22D701776BB}" type="pres">
      <dgm:prSet presAssocID="{720850B4-000C-49E6-A394-AAFEC23AEEB4}" presName="thinLine2b" presStyleLbl="callout" presStyleIdx="2" presStyleCnt="3"/>
      <dgm:spPr/>
    </dgm:pt>
    <dgm:pt modelId="{A1B3B635-44A7-4FCA-940D-5A5F2327A570}" type="pres">
      <dgm:prSet presAssocID="{720850B4-000C-49E6-A394-AAFEC23AEEB4}" presName="vertSpace2b" presStyleCnt="0"/>
      <dgm:spPr/>
    </dgm:pt>
  </dgm:ptLst>
  <dgm:cxnLst>
    <dgm:cxn modelId="{2C662445-66E1-4772-A375-D4B9E92DD929}" type="presOf" srcId="{720850B4-000C-49E6-A394-AAFEC23AEEB4}" destId="{79F34DC0-332A-4054-90BB-534183CD0FA2}" srcOrd="0" destOrd="0" presId="urn:microsoft.com/office/officeart/2008/layout/LinedList"/>
    <dgm:cxn modelId="{7B7D206A-5F0D-4D2F-A8DB-4F5DD0CA41EB}" srcId="{720850B4-000C-49E6-A394-AAFEC23AEEB4}" destId="{6B74E341-CDD0-4AB6-8454-644F0048A527}" srcOrd="0" destOrd="0" parTransId="{080BE2C5-1225-4DD0-8320-7EBD9D0EF41B}" sibTransId="{E59A1BC3-45DF-4880-A280-90D352A72B24}"/>
    <dgm:cxn modelId="{88758E84-63E0-4652-9ECC-6533B2AEBB5A}" srcId="{F0C74CFC-3CBC-40BA-B211-A54A023F87FB}" destId="{05BC3B9F-B98E-4A28-96AD-1C05B2295C46}" srcOrd="0" destOrd="0" parTransId="{06169212-EC38-489D-BF09-9013347E79E9}" sibTransId="{581CDCD1-B341-4C7D-BD4C-CFF58F6840EE}"/>
    <dgm:cxn modelId="{361F4D8E-81A3-4671-A560-68E597FA8120}" type="presOf" srcId="{6B74E341-CDD0-4AB6-8454-644F0048A527}" destId="{96784876-F904-4EE8-AF42-B941C3CC3927}" srcOrd="0" destOrd="0" presId="urn:microsoft.com/office/officeart/2008/layout/LinedList"/>
    <dgm:cxn modelId="{7BE4B88F-C043-403C-9FFE-B272EF1A3D2B}" type="presOf" srcId="{65781C91-DF65-47E2-883D-9D01CAB2D749}" destId="{C515FA36-92FD-43DD-9C21-74DD5374AD73}" srcOrd="0" destOrd="0" presId="urn:microsoft.com/office/officeart/2008/layout/LinedList"/>
    <dgm:cxn modelId="{2F42049D-9478-4578-A6E4-3175B02B50C1}" srcId="{76B0CC35-9A66-4B43-BD60-6C160FE8D51D}" destId="{F0C74CFC-3CBC-40BA-B211-A54A023F87FB}" srcOrd="0" destOrd="0" parTransId="{CEA41C8D-AFAB-4D14-AF39-C61A88BB3938}" sibTransId="{B5171C3E-7561-4246-A58D-F63480DF756C}"/>
    <dgm:cxn modelId="{7AD149B5-94F4-4677-8CFA-891C5DC33CCF}" type="presOf" srcId="{05BC3B9F-B98E-4A28-96AD-1C05B2295C46}" destId="{021E8ECD-B994-4283-A379-DCBA20553BEB}" srcOrd="0" destOrd="0" presId="urn:microsoft.com/office/officeart/2008/layout/LinedList"/>
    <dgm:cxn modelId="{BA8D63B6-5A9E-48D6-9B32-B9D79F4D0628}" srcId="{720850B4-000C-49E6-A394-AAFEC23AEEB4}" destId="{65781C91-DF65-47E2-883D-9D01CAB2D749}" srcOrd="1" destOrd="0" parTransId="{598FBBB3-1AA3-4B14-99DE-F1AF38C9CAAB}" sibTransId="{C81DEBA8-79EE-4278-BECF-B71A66C92476}"/>
    <dgm:cxn modelId="{C9756FB6-EBA4-44D2-86AB-F287370D7788}" type="presOf" srcId="{76B0CC35-9A66-4B43-BD60-6C160FE8D51D}" destId="{76E83634-0BEF-4F38-858E-99556C71B58C}" srcOrd="0" destOrd="0" presId="urn:microsoft.com/office/officeart/2008/layout/LinedList"/>
    <dgm:cxn modelId="{023E26DB-2244-4B86-9066-DC7C62A4F2F5}" type="presOf" srcId="{F0C74CFC-3CBC-40BA-B211-A54A023F87FB}" destId="{48E1E9C9-8B22-4A1C-BDEE-C6002729FB67}" srcOrd="0" destOrd="0" presId="urn:microsoft.com/office/officeart/2008/layout/LinedList"/>
    <dgm:cxn modelId="{D7842BDD-93DE-4EE5-A8D3-391F0EF19437}" srcId="{F0C74CFC-3CBC-40BA-B211-A54A023F87FB}" destId="{720850B4-000C-49E6-A394-AAFEC23AEEB4}" srcOrd="1" destOrd="0" parTransId="{6C9101D0-901D-4A8D-B9BE-A5712FE8687C}" sibTransId="{B1ABCD9C-6275-4FDE-83C8-0FD199FD682D}"/>
    <dgm:cxn modelId="{8B94E33E-AA9C-4C91-88D7-992CF0B3CBCE}" type="presParOf" srcId="{76E83634-0BEF-4F38-858E-99556C71B58C}" destId="{749B2E6A-D6F8-4FC1-A4C9-DB855014238E}" srcOrd="0" destOrd="0" presId="urn:microsoft.com/office/officeart/2008/layout/LinedList"/>
    <dgm:cxn modelId="{803DFF37-B1BC-41D2-A1A4-334DBE977CB6}" type="presParOf" srcId="{76E83634-0BEF-4F38-858E-99556C71B58C}" destId="{7616DBEF-ED21-4D48-A28D-0A0248E50395}" srcOrd="1" destOrd="0" presId="urn:microsoft.com/office/officeart/2008/layout/LinedList"/>
    <dgm:cxn modelId="{C45FE431-8225-4123-9951-6F7EA64EC62E}" type="presParOf" srcId="{7616DBEF-ED21-4D48-A28D-0A0248E50395}" destId="{48E1E9C9-8B22-4A1C-BDEE-C6002729FB67}" srcOrd="0" destOrd="0" presId="urn:microsoft.com/office/officeart/2008/layout/LinedList"/>
    <dgm:cxn modelId="{B00615A3-1EB2-4B44-8534-0E51014C592C}" type="presParOf" srcId="{7616DBEF-ED21-4D48-A28D-0A0248E50395}" destId="{9BE26681-7595-42E0-8164-807813356550}" srcOrd="1" destOrd="0" presId="urn:microsoft.com/office/officeart/2008/layout/LinedList"/>
    <dgm:cxn modelId="{AD0CF709-6F26-4AE2-8389-D6759D4A21E3}" type="presParOf" srcId="{9BE26681-7595-42E0-8164-807813356550}" destId="{EE4E1550-245D-4F94-8FC6-263089A92D9C}" srcOrd="0" destOrd="0" presId="urn:microsoft.com/office/officeart/2008/layout/LinedList"/>
    <dgm:cxn modelId="{A2D79927-56D8-414E-B02A-D894E79FE6B8}" type="presParOf" srcId="{9BE26681-7595-42E0-8164-807813356550}" destId="{46F46208-49D3-4E9B-AA50-54A95C412FB6}" srcOrd="1" destOrd="0" presId="urn:microsoft.com/office/officeart/2008/layout/LinedList"/>
    <dgm:cxn modelId="{6658E0E0-E6C0-4E6A-B14F-0BB92B8AD16E}" type="presParOf" srcId="{46F46208-49D3-4E9B-AA50-54A95C412FB6}" destId="{E2464BAB-6846-49B9-9B13-75C9D6043E27}" srcOrd="0" destOrd="0" presId="urn:microsoft.com/office/officeart/2008/layout/LinedList"/>
    <dgm:cxn modelId="{95742AD9-E1F9-4839-987B-7193EAAF656D}" type="presParOf" srcId="{46F46208-49D3-4E9B-AA50-54A95C412FB6}" destId="{021E8ECD-B994-4283-A379-DCBA20553BEB}" srcOrd="1" destOrd="0" presId="urn:microsoft.com/office/officeart/2008/layout/LinedList"/>
    <dgm:cxn modelId="{C4FF3371-357F-4A1F-981B-300C9D2B3438}" type="presParOf" srcId="{46F46208-49D3-4E9B-AA50-54A95C412FB6}" destId="{AAB4E687-F6DD-4F26-8F3F-D6346EE80D00}" srcOrd="2" destOrd="0" presId="urn:microsoft.com/office/officeart/2008/layout/LinedList"/>
    <dgm:cxn modelId="{628DEFDC-88D2-448A-BA9E-744F7528F2BF}" type="presParOf" srcId="{9BE26681-7595-42E0-8164-807813356550}" destId="{A0B1182A-7A15-41FA-A0DE-0134ED06B75C}" srcOrd="2" destOrd="0" presId="urn:microsoft.com/office/officeart/2008/layout/LinedList"/>
    <dgm:cxn modelId="{6AD801B6-04BE-4B44-A9C5-DBAA8F572452}" type="presParOf" srcId="{9BE26681-7595-42E0-8164-807813356550}" destId="{B666C830-05AE-4ECB-8F9A-A4688768A712}" srcOrd="3" destOrd="0" presId="urn:microsoft.com/office/officeart/2008/layout/LinedList"/>
    <dgm:cxn modelId="{49717A89-7832-4405-95BE-E8F770DFADA7}" type="presParOf" srcId="{9BE26681-7595-42E0-8164-807813356550}" destId="{695D6829-A3B3-414A-A459-F3EC610687FF}" srcOrd="4" destOrd="0" presId="urn:microsoft.com/office/officeart/2008/layout/LinedList"/>
    <dgm:cxn modelId="{70A73BCE-A51D-455E-962A-F9AE4AA6CF66}" type="presParOf" srcId="{695D6829-A3B3-414A-A459-F3EC610687FF}" destId="{8AAE4D99-5731-4212-BBBF-FB5725623C1C}" srcOrd="0" destOrd="0" presId="urn:microsoft.com/office/officeart/2008/layout/LinedList"/>
    <dgm:cxn modelId="{02143FE5-80F8-4B4B-8892-17D5E588C641}" type="presParOf" srcId="{695D6829-A3B3-414A-A459-F3EC610687FF}" destId="{79F34DC0-332A-4054-90BB-534183CD0FA2}" srcOrd="1" destOrd="0" presId="urn:microsoft.com/office/officeart/2008/layout/LinedList"/>
    <dgm:cxn modelId="{5299E06E-C994-431A-B3D5-E2871D24EC0D}" type="presParOf" srcId="{695D6829-A3B3-414A-A459-F3EC610687FF}" destId="{263893D8-4C17-44B3-9511-725F9923B2E4}" srcOrd="2" destOrd="0" presId="urn:microsoft.com/office/officeart/2008/layout/LinedList"/>
    <dgm:cxn modelId="{B1EDD390-30D5-4013-8A42-5B7FA9FF5564}" type="presParOf" srcId="{263893D8-4C17-44B3-9511-725F9923B2E4}" destId="{EFF3EE5F-DAA8-47AE-B0D0-3824339BBE9B}" srcOrd="0" destOrd="0" presId="urn:microsoft.com/office/officeart/2008/layout/LinedList"/>
    <dgm:cxn modelId="{4DCF3CE8-1A11-4185-9FF3-3A1EC051491E}" type="presParOf" srcId="{EFF3EE5F-DAA8-47AE-B0D0-3824339BBE9B}" destId="{64A16CC9-6F50-4892-B36E-BF3FCDF0147B}" srcOrd="0" destOrd="0" presId="urn:microsoft.com/office/officeart/2008/layout/LinedList"/>
    <dgm:cxn modelId="{277C5F34-7294-4312-A8E6-4C9218DC0BFB}" type="presParOf" srcId="{EFF3EE5F-DAA8-47AE-B0D0-3824339BBE9B}" destId="{96784876-F904-4EE8-AF42-B941C3CC3927}" srcOrd="1" destOrd="0" presId="urn:microsoft.com/office/officeart/2008/layout/LinedList"/>
    <dgm:cxn modelId="{83562F35-60BF-48B5-BBFC-64EE7511A62E}" type="presParOf" srcId="{EFF3EE5F-DAA8-47AE-B0D0-3824339BBE9B}" destId="{9EFA80D9-95F1-43F4-A738-095E27A4A0D6}" srcOrd="2" destOrd="0" presId="urn:microsoft.com/office/officeart/2008/layout/LinedList"/>
    <dgm:cxn modelId="{E179D69D-2B25-4F42-8BF9-E424F62EDA94}" type="presParOf" srcId="{263893D8-4C17-44B3-9511-725F9923B2E4}" destId="{13035EAD-7A39-4994-A973-B17C4EBC375B}" srcOrd="1" destOrd="0" presId="urn:microsoft.com/office/officeart/2008/layout/LinedList"/>
    <dgm:cxn modelId="{8BFC2509-F410-4CB0-941D-01B1BE74CEBC}" type="presParOf" srcId="{263893D8-4C17-44B3-9511-725F9923B2E4}" destId="{03F957D0-3F02-47C8-B5FC-42C473D2C73A}" srcOrd="2" destOrd="0" presId="urn:microsoft.com/office/officeart/2008/layout/LinedList"/>
    <dgm:cxn modelId="{8F69DE9B-75DE-4F49-9EA4-C09EFB89DA53}" type="presParOf" srcId="{03F957D0-3F02-47C8-B5FC-42C473D2C73A}" destId="{3B19E80F-266C-4A1D-A349-53853D0D4DA4}" srcOrd="0" destOrd="0" presId="urn:microsoft.com/office/officeart/2008/layout/LinedList"/>
    <dgm:cxn modelId="{824BCD45-8A1B-4485-BC68-3F6844CA37D4}" type="presParOf" srcId="{03F957D0-3F02-47C8-B5FC-42C473D2C73A}" destId="{C515FA36-92FD-43DD-9C21-74DD5374AD73}" srcOrd="1" destOrd="0" presId="urn:microsoft.com/office/officeart/2008/layout/LinedList"/>
    <dgm:cxn modelId="{626BAB5A-D762-4BAE-BACC-216BE896327C}" type="presParOf" srcId="{03F957D0-3F02-47C8-B5FC-42C473D2C73A}" destId="{3772DEE6-D4C4-421F-8C1D-E1D7ECB6DF5D}" srcOrd="2" destOrd="0" presId="urn:microsoft.com/office/officeart/2008/layout/LinedList"/>
    <dgm:cxn modelId="{186A1FC1-579B-41A5-B374-C5A3B09E5EB2}" type="presParOf" srcId="{9BE26681-7595-42E0-8164-807813356550}" destId="{32271303-26F7-4A47-A082-B22D701776BB}" srcOrd="5" destOrd="0" presId="urn:microsoft.com/office/officeart/2008/layout/LinedList"/>
    <dgm:cxn modelId="{413ABC9C-65E8-4137-A2E5-357BD6E03520}" type="presParOf" srcId="{9BE26681-7595-42E0-8164-807813356550}" destId="{A1B3B635-44A7-4FCA-940D-5A5F2327A57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0CC35-9A66-4B43-BD60-6C160FE8D5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C74CFC-3CBC-40BA-B211-A54A023F87FB}">
      <dgm:prSet phldrT="[Text]"/>
      <dgm:spPr/>
      <dgm:t>
        <a:bodyPr/>
        <a:lstStyle/>
        <a:p>
          <a:r>
            <a:rPr lang="en-US" b="0" dirty="0"/>
            <a:t>§ 200.468 Specialized Service Facilities</a:t>
          </a:r>
        </a:p>
      </dgm:t>
    </dgm:pt>
    <dgm:pt modelId="{CEA41C8D-AFAB-4D14-AF39-C61A88BB3938}" type="parTrans" cxnId="{2F42049D-9478-4578-A6E4-3175B02B50C1}">
      <dgm:prSet/>
      <dgm:spPr/>
      <dgm:t>
        <a:bodyPr/>
        <a:lstStyle/>
        <a:p>
          <a:endParaRPr lang="en-US" b="0"/>
        </a:p>
      </dgm:t>
    </dgm:pt>
    <dgm:pt modelId="{B5171C3E-7561-4246-A58D-F63480DF756C}" type="sibTrans" cxnId="{2F42049D-9478-4578-A6E4-3175B02B50C1}">
      <dgm:prSet/>
      <dgm:spPr/>
      <dgm:t>
        <a:bodyPr/>
        <a:lstStyle/>
        <a:p>
          <a:endParaRPr lang="en-US" b="0"/>
        </a:p>
      </dgm:t>
    </dgm:pt>
    <dgm:pt modelId="{05BC3B9F-B98E-4A28-96AD-1C05B2295C46}">
      <dgm:prSet phldrT="[Text]" custT="1"/>
      <dgm:spPr/>
      <dgm:t>
        <a:bodyPr/>
        <a:lstStyle/>
        <a:p>
          <a:r>
            <a:rPr lang="en-US" sz="1400" b="0" dirty="0"/>
            <a:t>(c) Where the costs incurred for a service are not material, they may be allocated as indirect (F&amp;A) costs.</a:t>
          </a:r>
        </a:p>
      </dgm:t>
    </dgm:pt>
    <dgm:pt modelId="{06169212-EC38-489D-BF09-9013347E79E9}" type="parTrans" cxnId="{88758E84-63E0-4652-9ECC-6533B2AEBB5A}">
      <dgm:prSet/>
      <dgm:spPr/>
      <dgm:t>
        <a:bodyPr/>
        <a:lstStyle/>
        <a:p>
          <a:endParaRPr lang="en-US" b="0"/>
        </a:p>
      </dgm:t>
    </dgm:pt>
    <dgm:pt modelId="{581CDCD1-B341-4C7D-BD4C-CFF58F6840EE}" type="sibTrans" cxnId="{88758E84-63E0-4652-9ECC-6533B2AEBB5A}">
      <dgm:prSet/>
      <dgm:spPr/>
      <dgm:t>
        <a:bodyPr/>
        <a:lstStyle/>
        <a:p>
          <a:endParaRPr lang="en-US" b="0"/>
        </a:p>
      </dgm:t>
    </dgm:pt>
    <dgm:pt modelId="{EB5CFAF7-BA7F-4CEE-8033-2366C934AB55}">
      <dgm:prSet phldrT="[Text]" custT="1"/>
      <dgm:spPr/>
      <dgm:t>
        <a:bodyPr/>
        <a:lstStyle/>
        <a:p>
          <a:r>
            <a:rPr lang="en-US" sz="1400" b="0" kern="1200" dirty="0"/>
            <a:t>(d) Under some extraordinary circumstances, where it is in the best interest of the Federal government and the non-Federal entity to establish alternative costing arrangements, such arrangements may be worked out with the Federal cognizant agency for indirect costs.</a:t>
          </a:r>
          <a:endParaRPr lang="en-US" sz="1400" b="0" kern="1200" dirty="0">
            <a:solidFill>
              <a:schemeClr val="tx2"/>
            </a:solidFill>
            <a:latin typeface="+mn-lt"/>
            <a:ea typeface="+mn-ea"/>
            <a:cs typeface="+mn-cs"/>
          </a:endParaRPr>
        </a:p>
      </dgm:t>
    </dgm:pt>
    <dgm:pt modelId="{A406E896-E87E-43E4-8C58-454E341923E2}" type="parTrans" cxnId="{4BC2D8DA-B7B1-4578-99AF-A30E0173F608}">
      <dgm:prSet/>
      <dgm:spPr/>
      <dgm:t>
        <a:bodyPr/>
        <a:lstStyle/>
        <a:p>
          <a:endParaRPr lang="en-US" b="0"/>
        </a:p>
      </dgm:t>
    </dgm:pt>
    <dgm:pt modelId="{398E9E07-4674-42BD-86B8-F8DC3E6A31C7}" type="sibTrans" cxnId="{4BC2D8DA-B7B1-4578-99AF-A30E0173F608}">
      <dgm:prSet/>
      <dgm:spPr/>
      <dgm:t>
        <a:bodyPr/>
        <a:lstStyle/>
        <a:p>
          <a:endParaRPr lang="en-US" b="0"/>
        </a:p>
      </dgm:t>
    </dgm:pt>
    <dgm:pt modelId="{76E83634-0BEF-4F38-858E-99556C71B58C}" type="pres">
      <dgm:prSet presAssocID="{76B0CC35-9A66-4B43-BD60-6C160FE8D51D}" presName="vert0" presStyleCnt="0">
        <dgm:presLayoutVars>
          <dgm:dir/>
          <dgm:animOne val="branch"/>
          <dgm:animLvl val="lvl"/>
        </dgm:presLayoutVars>
      </dgm:prSet>
      <dgm:spPr/>
    </dgm:pt>
    <dgm:pt modelId="{749B2E6A-D6F8-4FC1-A4C9-DB855014238E}" type="pres">
      <dgm:prSet presAssocID="{F0C74CFC-3CBC-40BA-B211-A54A023F87FB}" presName="thickLine" presStyleLbl="alignNode1" presStyleIdx="0" presStyleCnt="1"/>
      <dgm:spPr/>
    </dgm:pt>
    <dgm:pt modelId="{7616DBEF-ED21-4D48-A28D-0A0248E50395}" type="pres">
      <dgm:prSet presAssocID="{F0C74CFC-3CBC-40BA-B211-A54A023F87FB}" presName="horz1" presStyleCnt="0"/>
      <dgm:spPr/>
    </dgm:pt>
    <dgm:pt modelId="{48E1E9C9-8B22-4A1C-BDEE-C6002729FB67}" type="pres">
      <dgm:prSet presAssocID="{F0C74CFC-3CBC-40BA-B211-A54A023F87FB}" presName="tx1" presStyleLbl="revTx" presStyleIdx="0" presStyleCnt="3" custLinFactNeighborY="-483"/>
      <dgm:spPr/>
    </dgm:pt>
    <dgm:pt modelId="{9BE26681-7595-42E0-8164-807813356550}" type="pres">
      <dgm:prSet presAssocID="{F0C74CFC-3CBC-40BA-B211-A54A023F87FB}" presName="vert1" presStyleCnt="0"/>
      <dgm:spPr/>
    </dgm:pt>
    <dgm:pt modelId="{EE4E1550-245D-4F94-8FC6-263089A92D9C}" type="pres">
      <dgm:prSet presAssocID="{05BC3B9F-B98E-4A28-96AD-1C05B2295C46}" presName="vertSpace2a" presStyleCnt="0"/>
      <dgm:spPr/>
    </dgm:pt>
    <dgm:pt modelId="{46F46208-49D3-4E9B-AA50-54A95C412FB6}" type="pres">
      <dgm:prSet presAssocID="{05BC3B9F-B98E-4A28-96AD-1C05B2295C46}" presName="horz2" presStyleCnt="0"/>
      <dgm:spPr/>
    </dgm:pt>
    <dgm:pt modelId="{E2464BAB-6846-49B9-9B13-75C9D6043E27}" type="pres">
      <dgm:prSet presAssocID="{05BC3B9F-B98E-4A28-96AD-1C05B2295C46}" presName="horzSpace2" presStyleCnt="0"/>
      <dgm:spPr/>
    </dgm:pt>
    <dgm:pt modelId="{021E8ECD-B994-4283-A379-DCBA20553BEB}" type="pres">
      <dgm:prSet presAssocID="{05BC3B9F-B98E-4A28-96AD-1C05B2295C46}" presName="tx2" presStyleLbl="revTx" presStyleIdx="1" presStyleCnt="3" custScaleY="80912"/>
      <dgm:spPr/>
    </dgm:pt>
    <dgm:pt modelId="{AAB4E687-F6DD-4F26-8F3F-D6346EE80D00}" type="pres">
      <dgm:prSet presAssocID="{05BC3B9F-B98E-4A28-96AD-1C05B2295C46}" presName="vert2" presStyleCnt="0"/>
      <dgm:spPr/>
    </dgm:pt>
    <dgm:pt modelId="{A0B1182A-7A15-41FA-A0DE-0134ED06B75C}" type="pres">
      <dgm:prSet presAssocID="{05BC3B9F-B98E-4A28-96AD-1C05B2295C46}" presName="thinLine2b" presStyleLbl="callout" presStyleIdx="0" presStyleCnt="2"/>
      <dgm:spPr/>
    </dgm:pt>
    <dgm:pt modelId="{B666C830-05AE-4ECB-8F9A-A4688768A712}" type="pres">
      <dgm:prSet presAssocID="{05BC3B9F-B98E-4A28-96AD-1C05B2295C46}" presName="vertSpace2b" presStyleCnt="0"/>
      <dgm:spPr/>
    </dgm:pt>
    <dgm:pt modelId="{246F6C7B-0238-4532-8627-9C76CA40936F}" type="pres">
      <dgm:prSet presAssocID="{EB5CFAF7-BA7F-4CEE-8033-2366C934AB55}" presName="horz2" presStyleCnt="0"/>
      <dgm:spPr/>
    </dgm:pt>
    <dgm:pt modelId="{85803374-EAD8-4D08-9657-4ECB6D086094}" type="pres">
      <dgm:prSet presAssocID="{EB5CFAF7-BA7F-4CEE-8033-2366C934AB55}" presName="horzSpace2" presStyleCnt="0"/>
      <dgm:spPr/>
    </dgm:pt>
    <dgm:pt modelId="{E7A91EAE-5CDD-4E6F-A36E-9D83353F8D13}" type="pres">
      <dgm:prSet presAssocID="{EB5CFAF7-BA7F-4CEE-8033-2366C934AB55}" presName="tx2" presStyleLbl="revTx" presStyleIdx="2" presStyleCnt="3"/>
      <dgm:spPr/>
    </dgm:pt>
    <dgm:pt modelId="{A3F1299E-3779-4F3C-85B2-EAD5A3D38887}" type="pres">
      <dgm:prSet presAssocID="{EB5CFAF7-BA7F-4CEE-8033-2366C934AB55}" presName="vert2" presStyleCnt="0"/>
      <dgm:spPr/>
    </dgm:pt>
    <dgm:pt modelId="{027DC585-16BE-405F-9889-DA533AE90E97}" type="pres">
      <dgm:prSet presAssocID="{EB5CFAF7-BA7F-4CEE-8033-2366C934AB55}" presName="thinLine2b" presStyleLbl="callout" presStyleIdx="1" presStyleCnt="2"/>
      <dgm:spPr/>
    </dgm:pt>
    <dgm:pt modelId="{9DC9B3AA-BBBA-4DE9-ABDD-65AEFBDE386D}" type="pres">
      <dgm:prSet presAssocID="{EB5CFAF7-BA7F-4CEE-8033-2366C934AB55}" presName="vertSpace2b" presStyleCnt="0"/>
      <dgm:spPr/>
    </dgm:pt>
  </dgm:ptLst>
  <dgm:cxnLst>
    <dgm:cxn modelId="{88758E84-63E0-4652-9ECC-6533B2AEBB5A}" srcId="{F0C74CFC-3CBC-40BA-B211-A54A023F87FB}" destId="{05BC3B9F-B98E-4A28-96AD-1C05B2295C46}" srcOrd="0" destOrd="0" parTransId="{06169212-EC38-489D-BF09-9013347E79E9}" sibTransId="{581CDCD1-B341-4C7D-BD4C-CFF58F6840EE}"/>
    <dgm:cxn modelId="{2F42049D-9478-4578-A6E4-3175B02B50C1}" srcId="{76B0CC35-9A66-4B43-BD60-6C160FE8D51D}" destId="{F0C74CFC-3CBC-40BA-B211-A54A023F87FB}" srcOrd="0" destOrd="0" parTransId="{CEA41C8D-AFAB-4D14-AF39-C61A88BB3938}" sibTransId="{B5171C3E-7561-4246-A58D-F63480DF756C}"/>
    <dgm:cxn modelId="{7AD149B5-94F4-4677-8CFA-891C5DC33CCF}" type="presOf" srcId="{05BC3B9F-B98E-4A28-96AD-1C05B2295C46}" destId="{021E8ECD-B994-4283-A379-DCBA20553BEB}" srcOrd="0" destOrd="0" presId="urn:microsoft.com/office/officeart/2008/layout/LinedList"/>
    <dgm:cxn modelId="{C9756FB6-EBA4-44D2-86AB-F287370D7788}" type="presOf" srcId="{76B0CC35-9A66-4B43-BD60-6C160FE8D51D}" destId="{76E83634-0BEF-4F38-858E-99556C71B58C}" srcOrd="0" destOrd="0" presId="urn:microsoft.com/office/officeart/2008/layout/LinedList"/>
    <dgm:cxn modelId="{4BC2D8DA-B7B1-4578-99AF-A30E0173F608}" srcId="{F0C74CFC-3CBC-40BA-B211-A54A023F87FB}" destId="{EB5CFAF7-BA7F-4CEE-8033-2366C934AB55}" srcOrd="1" destOrd="0" parTransId="{A406E896-E87E-43E4-8C58-454E341923E2}" sibTransId="{398E9E07-4674-42BD-86B8-F8DC3E6A31C7}"/>
    <dgm:cxn modelId="{023E26DB-2244-4B86-9066-DC7C62A4F2F5}" type="presOf" srcId="{F0C74CFC-3CBC-40BA-B211-A54A023F87FB}" destId="{48E1E9C9-8B22-4A1C-BDEE-C6002729FB67}" srcOrd="0" destOrd="0" presId="urn:microsoft.com/office/officeart/2008/layout/LinedList"/>
    <dgm:cxn modelId="{4599A0F6-41A9-41F8-BFDF-7BCCDF1B9102}" type="presOf" srcId="{EB5CFAF7-BA7F-4CEE-8033-2366C934AB55}" destId="{E7A91EAE-5CDD-4E6F-A36E-9D83353F8D13}" srcOrd="0" destOrd="0" presId="urn:microsoft.com/office/officeart/2008/layout/LinedList"/>
    <dgm:cxn modelId="{8B94E33E-AA9C-4C91-88D7-992CF0B3CBCE}" type="presParOf" srcId="{76E83634-0BEF-4F38-858E-99556C71B58C}" destId="{749B2E6A-D6F8-4FC1-A4C9-DB855014238E}" srcOrd="0" destOrd="0" presId="urn:microsoft.com/office/officeart/2008/layout/LinedList"/>
    <dgm:cxn modelId="{803DFF37-B1BC-41D2-A1A4-334DBE977CB6}" type="presParOf" srcId="{76E83634-0BEF-4F38-858E-99556C71B58C}" destId="{7616DBEF-ED21-4D48-A28D-0A0248E50395}" srcOrd="1" destOrd="0" presId="urn:microsoft.com/office/officeart/2008/layout/LinedList"/>
    <dgm:cxn modelId="{C45FE431-8225-4123-9951-6F7EA64EC62E}" type="presParOf" srcId="{7616DBEF-ED21-4D48-A28D-0A0248E50395}" destId="{48E1E9C9-8B22-4A1C-BDEE-C6002729FB67}" srcOrd="0" destOrd="0" presId="urn:microsoft.com/office/officeart/2008/layout/LinedList"/>
    <dgm:cxn modelId="{B00615A3-1EB2-4B44-8534-0E51014C592C}" type="presParOf" srcId="{7616DBEF-ED21-4D48-A28D-0A0248E50395}" destId="{9BE26681-7595-42E0-8164-807813356550}" srcOrd="1" destOrd="0" presId="urn:microsoft.com/office/officeart/2008/layout/LinedList"/>
    <dgm:cxn modelId="{AD0CF709-6F26-4AE2-8389-D6759D4A21E3}" type="presParOf" srcId="{9BE26681-7595-42E0-8164-807813356550}" destId="{EE4E1550-245D-4F94-8FC6-263089A92D9C}" srcOrd="0" destOrd="0" presId="urn:microsoft.com/office/officeart/2008/layout/LinedList"/>
    <dgm:cxn modelId="{A2D79927-56D8-414E-B02A-D894E79FE6B8}" type="presParOf" srcId="{9BE26681-7595-42E0-8164-807813356550}" destId="{46F46208-49D3-4E9B-AA50-54A95C412FB6}" srcOrd="1" destOrd="0" presId="urn:microsoft.com/office/officeart/2008/layout/LinedList"/>
    <dgm:cxn modelId="{6658E0E0-E6C0-4E6A-B14F-0BB92B8AD16E}" type="presParOf" srcId="{46F46208-49D3-4E9B-AA50-54A95C412FB6}" destId="{E2464BAB-6846-49B9-9B13-75C9D6043E27}" srcOrd="0" destOrd="0" presId="urn:microsoft.com/office/officeart/2008/layout/LinedList"/>
    <dgm:cxn modelId="{95742AD9-E1F9-4839-987B-7193EAAF656D}" type="presParOf" srcId="{46F46208-49D3-4E9B-AA50-54A95C412FB6}" destId="{021E8ECD-B994-4283-A379-DCBA20553BEB}" srcOrd="1" destOrd="0" presId="urn:microsoft.com/office/officeart/2008/layout/LinedList"/>
    <dgm:cxn modelId="{C4FF3371-357F-4A1F-981B-300C9D2B3438}" type="presParOf" srcId="{46F46208-49D3-4E9B-AA50-54A95C412FB6}" destId="{AAB4E687-F6DD-4F26-8F3F-D6346EE80D00}" srcOrd="2" destOrd="0" presId="urn:microsoft.com/office/officeart/2008/layout/LinedList"/>
    <dgm:cxn modelId="{628DEFDC-88D2-448A-BA9E-744F7528F2BF}" type="presParOf" srcId="{9BE26681-7595-42E0-8164-807813356550}" destId="{A0B1182A-7A15-41FA-A0DE-0134ED06B75C}" srcOrd="2" destOrd="0" presId="urn:microsoft.com/office/officeart/2008/layout/LinedList"/>
    <dgm:cxn modelId="{6AD801B6-04BE-4B44-A9C5-DBAA8F572452}" type="presParOf" srcId="{9BE26681-7595-42E0-8164-807813356550}" destId="{B666C830-05AE-4ECB-8F9A-A4688768A712}" srcOrd="3" destOrd="0" presId="urn:microsoft.com/office/officeart/2008/layout/LinedList"/>
    <dgm:cxn modelId="{EFCA0F45-AC3A-4BC6-BFCE-5AA6645F94B9}" type="presParOf" srcId="{9BE26681-7595-42E0-8164-807813356550}" destId="{246F6C7B-0238-4532-8627-9C76CA40936F}" srcOrd="4" destOrd="0" presId="urn:microsoft.com/office/officeart/2008/layout/LinedList"/>
    <dgm:cxn modelId="{4E41711C-EA34-4F42-B902-0F49EB6BD603}" type="presParOf" srcId="{246F6C7B-0238-4532-8627-9C76CA40936F}" destId="{85803374-EAD8-4D08-9657-4ECB6D086094}" srcOrd="0" destOrd="0" presId="urn:microsoft.com/office/officeart/2008/layout/LinedList"/>
    <dgm:cxn modelId="{B72F0540-8F2F-47F1-BB0F-A1E0B7A3A496}" type="presParOf" srcId="{246F6C7B-0238-4532-8627-9C76CA40936F}" destId="{E7A91EAE-5CDD-4E6F-A36E-9D83353F8D13}" srcOrd="1" destOrd="0" presId="urn:microsoft.com/office/officeart/2008/layout/LinedList"/>
    <dgm:cxn modelId="{4DA80BDE-A3CA-4A9B-8F40-1D89ED3158DE}" type="presParOf" srcId="{246F6C7B-0238-4532-8627-9C76CA40936F}" destId="{A3F1299E-3779-4F3C-85B2-EAD5A3D38887}" srcOrd="2" destOrd="0" presId="urn:microsoft.com/office/officeart/2008/layout/LinedList"/>
    <dgm:cxn modelId="{2314497B-9AAE-44CD-843C-BCB9C2AC6D58}" type="presParOf" srcId="{9BE26681-7595-42E0-8164-807813356550}" destId="{027DC585-16BE-405F-9889-DA533AE90E97}" srcOrd="5" destOrd="0" presId="urn:microsoft.com/office/officeart/2008/layout/LinedList"/>
    <dgm:cxn modelId="{9F6E3EBC-499D-42B4-A78D-70FBCF6F0330}" type="presParOf" srcId="{9BE26681-7595-42E0-8164-807813356550}" destId="{9DC9B3AA-BBBA-4DE9-ABDD-65AEFBDE386D}"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B4C90-41F4-44F3-B4FA-10A1439CD80D}"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n-US"/>
        </a:p>
      </dgm:t>
    </dgm:pt>
    <dgm:pt modelId="{B3D1314F-18CA-4EDA-A83D-45EADC96DA9F}">
      <dgm:prSet phldrT="[Text]"/>
      <dgm:spPr/>
      <dgm:t>
        <a:bodyPr/>
        <a:lstStyle/>
        <a:p>
          <a:pPr algn="l"/>
          <a:r>
            <a:rPr lang="en-US" b="1" dirty="0"/>
            <a:t>2014 University of South Florida</a:t>
          </a:r>
          <a:endParaRPr lang="en-US" dirty="0"/>
        </a:p>
      </dgm:t>
    </dgm:pt>
    <dgm:pt modelId="{54152C5C-E944-4EC8-953E-D92B11B830E4}" type="parTrans" cxnId="{0A1A7C96-B6BB-46CD-B690-C9003D803D76}">
      <dgm:prSet/>
      <dgm:spPr/>
      <dgm:t>
        <a:bodyPr/>
        <a:lstStyle/>
        <a:p>
          <a:endParaRPr lang="en-US"/>
        </a:p>
      </dgm:t>
    </dgm:pt>
    <dgm:pt modelId="{0D35C521-A29D-4FAE-B771-3566F414A567}" type="sibTrans" cxnId="{0A1A7C96-B6BB-46CD-B690-C9003D803D76}">
      <dgm:prSet/>
      <dgm:spPr/>
      <dgm:t>
        <a:bodyPr/>
        <a:lstStyle/>
        <a:p>
          <a:endParaRPr lang="en-US"/>
        </a:p>
      </dgm:t>
    </dgm:pt>
    <dgm:pt modelId="{482AC736-30C8-431B-B8F3-A588167FF055}">
      <dgm:prSet/>
      <dgm:spPr/>
      <dgm:t>
        <a:bodyPr/>
        <a:lstStyle/>
        <a:p>
          <a:pPr algn="l"/>
          <a:r>
            <a:rPr lang="en-US" b="1"/>
            <a:t>2012 Florida State</a:t>
          </a:r>
          <a:endParaRPr lang="en-US" b="1" dirty="0"/>
        </a:p>
      </dgm:t>
    </dgm:pt>
    <dgm:pt modelId="{561BC776-3C8D-42B7-ADDD-6AC185CE3B57}" type="parTrans" cxnId="{7912EAA8-40A5-43EA-82B9-AAA596ACD2BD}">
      <dgm:prSet/>
      <dgm:spPr/>
      <dgm:t>
        <a:bodyPr/>
        <a:lstStyle/>
        <a:p>
          <a:endParaRPr lang="en-US"/>
        </a:p>
      </dgm:t>
    </dgm:pt>
    <dgm:pt modelId="{52C463F3-CF9D-4D58-A4AD-160BDBDFB26B}" type="sibTrans" cxnId="{7912EAA8-40A5-43EA-82B9-AAA596ACD2BD}">
      <dgm:prSet/>
      <dgm:spPr/>
      <dgm:t>
        <a:bodyPr/>
        <a:lstStyle/>
        <a:p>
          <a:endParaRPr lang="en-US"/>
        </a:p>
      </dgm:t>
    </dgm:pt>
    <dgm:pt modelId="{709B9AAD-55FD-4CBB-A4F8-CD725B283839}">
      <dgm:prSet/>
      <dgm:spPr/>
      <dgm:t>
        <a:bodyPr/>
        <a:lstStyle/>
        <a:p>
          <a:pPr algn="l"/>
          <a:r>
            <a:rPr lang="en-US" b="1" dirty="0"/>
            <a:t>2006 University of Arizona Sahara Center</a:t>
          </a:r>
        </a:p>
      </dgm:t>
    </dgm:pt>
    <dgm:pt modelId="{B6E979B6-B9F0-4A01-8548-2C44EBDA3EDB}" type="parTrans" cxnId="{A09433C2-0A03-460D-AFF3-7D19F4EFE2A1}">
      <dgm:prSet/>
      <dgm:spPr/>
      <dgm:t>
        <a:bodyPr/>
        <a:lstStyle/>
        <a:p>
          <a:endParaRPr lang="en-US"/>
        </a:p>
      </dgm:t>
    </dgm:pt>
    <dgm:pt modelId="{6909EB3F-1E6B-470B-B55F-74C11852D540}" type="sibTrans" cxnId="{A09433C2-0A03-460D-AFF3-7D19F4EFE2A1}">
      <dgm:prSet/>
      <dgm:spPr/>
      <dgm:t>
        <a:bodyPr/>
        <a:lstStyle/>
        <a:p>
          <a:endParaRPr lang="en-US"/>
        </a:p>
      </dgm:t>
    </dgm:pt>
    <dgm:pt modelId="{A4120D6D-D113-4AAC-B695-3D99FE69563C}">
      <dgm:prSet/>
      <dgm:spPr/>
      <dgm:t>
        <a:bodyPr/>
        <a:lstStyle/>
        <a:p>
          <a:pPr algn="l"/>
          <a:r>
            <a:rPr lang="en-US" b="1" dirty="0"/>
            <a:t>2006 University of Connecticut</a:t>
          </a:r>
        </a:p>
      </dgm:t>
    </dgm:pt>
    <dgm:pt modelId="{91F99BB3-59F7-4BF1-94D9-635409DE394F}" type="parTrans" cxnId="{86E040B7-3E53-46CB-AFA0-055A7DEEB8C9}">
      <dgm:prSet/>
      <dgm:spPr/>
      <dgm:t>
        <a:bodyPr/>
        <a:lstStyle/>
        <a:p>
          <a:endParaRPr lang="en-US"/>
        </a:p>
      </dgm:t>
    </dgm:pt>
    <dgm:pt modelId="{B5D5FB02-23CF-45C2-9822-39E43DA839BF}" type="sibTrans" cxnId="{86E040B7-3E53-46CB-AFA0-055A7DEEB8C9}">
      <dgm:prSet/>
      <dgm:spPr/>
      <dgm:t>
        <a:bodyPr/>
        <a:lstStyle/>
        <a:p>
          <a:endParaRPr lang="en-US"/>
        </a:p>
      </dgm:t>
    </dgm:pt>
    <dgm:pt modelId="{0AF1F9C9-9007-48FD-92F1-C1DF15C28C33}">
      <dgm:prSet/>
      <dgm:spPr/>
      <dgm:t>
        <a:bodyPr/>
        <a:lstStyle/>
        <a:p>
          <a:pPr algn="l"/>
          <a:r>
            <a:rPr lang="en-US" b="1" dirty="0"/>
            <a:t>2005 Dartmouth</a:t>
          </a:r>
        </a:p>
      </dgm:t>
    </dgm:pt>
    <dgm:pt modelId="{5B887C10-0A67-41A4-8823-79C295EAEAD1}" type="parTrans" cxnId="{EEB7DBC3-3BB1-412F-BC6B-EB65DE6115D8}">
      <dgm:prSet/>
      <dgm:spPr/>
      <dgm:t>
        <a:bodyPr/>
        <a:lstStyle/>
        <a:p>
          <a:endParaRPr lang="en-US"/>
        </a:p>
      </dgm:t>
    </dgm:pt>
    <dgm:pt modelId="{28CBFA42-17DB-4506-88F5-20801172F68F}" type="sibTrans" cxnId="{EEB7DBC3-3BB1-412F-BC6B-EB65DE6115D8}">
      <dgm:prSet/>
      <dgm:spPr/>
      <dgm:t>
        <a:bodyPr/>
        <a:lstStyle/>
        <a:p>
          <a:endParaRPr lang="en-US"/>
        </a:p>
      </dgm:t>
    </dgm:pt>
    <dgm:pt modelId="{9FD4D939-F89C-4043-97E2-10F03639FAED}">
      <dgm:prSet/>
      <dgm:spPr/>
      <dgm:t>
        <a:bodyPr/>
        <a:lstStyle/>
        <a:p>
          <a:pPr algn="l"/>
          <a:r>
            <a:rPr lang="en-US" b="1" dirty="0"/>
            <a:t>2005 University of Massachusetts Medical School</a:t>
          </a:r>
        </a:p>
      </dgm:t>
    </dgm:pt>
    <dgm:pt modelId="{38D57180-A112-422F-8081-493C5D267D13}" type="parTrans" cxnId="{14EF2766-2F86-462D-B681-249E964004E0}">
      <dgm:prSet/>
      <dgm:spPr/>
      <dgm:t>
        <a:bodyPr/>
        <a:lstStyle/>
        <a:p>
          <a:endParaRPr lang="en-US"/>
        </a:p>
      </dgm:t>
    </dgm:pt>
    <dgm:pt modelId="{BD519DC2-8E4B-4C71-AD8C-E8CD40EB28B0}" type="sibTrans" cxnId="{14EF2766-2F86-462D-B681-249E964004E0}">
      <dgm:prSet/>
      <dgm:spPr/>
      <dgm:t>
        <a:bodyPr/>
        <a:lstStyle/>
        <a:p>
          <a:endParaRPr lang="en-US"/>
        </a:p>
      </dgm:t>
    </dgm:pt>
    <dgm:pt modelId="{AA627B91-0FB7-4B34-A898-C92CF175FED3}" type="pres">
      <dgm:prSet presAssocID="{079B4C90-41F4-44F3-B4FA-10A1439CD80D}" presName="linearFlow" presStyleCnt="0">
        <dgm:presLayoutVars>
          <dgm:dir/>
          <dgm:resizeHandles val="exact"/>
        </dgm:presLayoutVars>
      </dgm:prSet>
      <dgm:spPr/>
    </dgm:pt>
    <dgm:pt modelId="{A5EA78D3-2FB7-49A0-9BB0-D5FCB1C6FD45}" type="pres">
      <dgm:prSet presAssocID="{B3D1314F-18CA-4EDA-A83D-45EADC96DA9F}" presName="composite" presStyleCnt="0"/>
      <dgm:spPr/>
    </dgm:pt>
    <dgm:pt modelId="{85D014AA-2AAE-4925-9E86-AB815EF3936D}" type="pres">
      <dgm:prSet presAssocID="{B3D1314F-18CA-4EDA-A83D-45EADC96DA9F}" presName="imgShp" presStyleLbl="fgImgPlace1" presStyleIdx="0" presStyleCnt="6"/>
      <dgm:spPr/>
    </dgm:pt>
    <dgm:pt modelId="{3F3B76BB-AEB8-410D-B74A-1EC36E624B11}" type="pres">
      <dgm:prSet presAssocID="{B3D1314F-18CA-4EDA-A83D-45EADC96DA9F}" presName="txShp" presStyleLbl="node1" presStyleIdx="0" presStyleCnt="6">
        <dgm:presLayoutVars>
          <dgm:bulletEnabled val="1"/>
        </dgm:presLayoutVars>
      </dgm:prSet>
      <dgm:spPr/>
    </dgm:pt>
    <dgm:pt modelId="{7E2175D6-91C5-468E-AA65-B29CB80A615A}" type="pres">
      <dgm:prSet presAssocID="{0D35C521-A29D-4FAE-B771-3566F414A567}" presName="spacing" presStyleCnt="0"/>
      <dgm:spPr/>
    </dgm:pt>
    <dgm:pt modelId="{A3947D65-0AF2-4B54-AEAE-5E9A80A45F85}" type="pres">
      <dgm:prSet presAssocID="{482AC736-30C8-431B-B8F3-A588167FF055}" presName="composite" presStyleCnt="0"/>
      <dgm:spPr/>
    </dgm:pt>
    <dgm:pt modelId="{F179AAF3-0F43-450B-A82C-DE1CF6B6822B}" type="pres">
      <dgm:prSet presAssocID="{482AC736-30C8-431B-B8F3-A588167FF055}" presName="imgShp" presStyleLbl="fgImgPlace1" presStyleIdx="1" presStyleCnt="6"/>
      <dgm:spPr/>
    </dgm:pt>
    <dgm:pt modelId="{18E9344B-CCCB-4826-A79A-BBE6A76D7A1B}" type="pres">
      <dgm:prSet presAssocID="{482AC736-30C8-431B-B8F3-A588167FF055}" presName="txShp" presStyleLbl="node1" presStyleIdx="1" presStyleCnt="6">
        <dgm:presLayoutVars>
          <dgm:bulletEnabled val="1"/>
        </dgm:presLayoutVars>
      </dgm:prSet>
      <dgm:spPr/>
    </dgm:pt>
    <dgm:pt modelId="{07A61AC7-E501-4D27-A590-1E41E28E8C2C}" type="pres">
      <dgm:prSet presAssocID="{52C463F3-CF9D-4D58-A4AD-160BDBDFB26B}" presName="spacing" presStyleCnt="0"/>
      <dgm:spPr/>
    </dgm:pt>
    <dgm:pt modelId="{8E9256CF-E2C8-4695-AFE6-FC6F831E00D6}" type="pres">
      <dgm:prSet presAssocID="{709B9AAD-55FD-4CBB-A4F8-CD725B283839}" presName="composite" presStyleCnt="0"/>
      <dgm:spPr/>
    </dgm:pt>
    <dgm:pt modelId="{C5E4C786-79B5-4F97-AD05-9F44816ED495}" type="pres">
      <dgm:prSet presAssocID="{709B9AAD-55FD-4CBB-A4F8-CD725B283839}" presName="imgShp" presStyleLbl="fgImgPlace1" presStyleIdx="2" presStyleCnt="6"/>
      <dgm:spPr/>
    </dgm:pt>
    <dgm:pt modelId="{766F01FB-71EC-4C28-977D-5E50F6CA617B}" type="pres">
      <dgm:prSet presAssocID="{709B9AAD-55FD-4CBB-A4F8-CD725B283839}" presName="txShp" presStyleLbl="node1" presStyleIdx="2" presStyleCnt="6">
        <dgm:presLayoutVars>
          <dgm:bulletEnabled val="1"/>
        </dgm:presLayoutVars>
      </dgm:prSet>
      <dgm:spPr/>
    </dgm:pt>
    <dgm:pt modelId="{99C4D0C1-A038-4666-9784-1A6D236E5E38}" type="pres">
      <dgm:prSet presAssocID="{6909EB3F-1E6B-470B-B55F-74C11852D540}" presName="spacing" presStyleCnt="0"/>
      <dgm:spPr/>
    </dgm:pt>
    <dgm:pt modelId="{E6FCDB4E-ECD6-477F-BEB8-62E30F4058EF}" type="pres">
      <dgm:prSet presAssocID="{A4120D6D-D113-4AAC-B695-3D99FE69563C}" presName="composite" presStyleCnt="0"/>
      <dgm:spPr/>
    </dgm:pt>
    <dgm:pt modelId="{00B521F6-66BE-48CD-A4FD-782FDFF21678}" type="pres">
      <dgm:prSet presAssocID="{A4120D6D-D113-4AAC-B695-3D99FE69563C}" presName="imgShp" presStyleLbl="fgImgPlace1" presStyleIdx="3" presStyleCnt="6"/>
      <dgm:spPr/>
    </dgm:pt>
    <dgm:pt modelId="{C201B4B7-C99C-4F97-94AF-723C6B8747A4}" type="pres">
      <dgm:prSet presAssocID="{A4120D6D-D113-4AAC-B695-3D99FE69563C}" presName="txShp" presStyleLbl="node1" presStyleIdx="3" presStyleCnt="6">
        <dgm:presLayoutVars>
          <dgm:bulletEnabled val="1"/>
        </dgm:presLayoutVars>
      </dgm:prSet>
      <dgm:spPr/>
    </dgm:pt>
    <dgm:pt modelId="{50D732F7-91A2-405C-8B22-7B9BE408734D}" type="pres">
      <dgm:prSet presAssocID="{B5D5FB02-23CF-45C2-9822-39E43DA839BF}" presName="spacing" presStyleCnt="0"/>
      <dgm:spPr/>
    </dgm:pt>
    <dgm:pt modelId="{356C0BC8-41D6-4B6C-9ABE-8111C18FF895}" type="pres">
      <dgm:prSet presAssocID="{0AF1F9C9-9007-48FD-92F1-C1DF15C28C33}" presName="composite" presStyleCnt="0"/>
      <dgm:spPr/>
    </dgm:pt>
    <dgm:pt modelId="{635E757B-E54A-4E9D-AFE3-3A341D8CF0E5}" type="pres">
      <dgm:prSet presAssocID="{0AF1F9C9-9007-48FD-92F1-C1DF15C28C33}" presName="imgShp" presStyleLbl="fgImgPlace1" presStyleIdx="4" presStyleCnt="6"/>
      <dgm:spPr/>
    </dgm:pt>
    <dgm:pt modelId="{33926688-4718-4038-99C9-63D3A6ED9BB5}" type="pres">
      <dgm:prSet presAssocID="{0AF1F9C9-9007-48FD-92F1-C1DF15C28C33}" presName="txShp" presStyleLbl="node1" presStyleIdx="4" presStyleCnt="6">
        <dgm:presLayoutVars>
          <dgm:bulletEnabled val="1"/>
        </dgm:presLayoutVars>
      </dgm:prSet>
      <dgm:spPr/>
    </dgm:pt>
    <dgm:pt modelId="{24C5E514-3F13-46AC-9AE0-16EF2587E510}" type="pres">
      <dgm:prSet presAssocID="{28CBFA42-17DB-4506-88F5-20801172F68F}" presName="spacing" presStyleCnt="0"/>
      <dgm:spPr/>
    </dgm:pt>
    <dgm:pt modelId="{502457F2-C4C6-4290-93C1-6CEA74A461C6}" type="pres">
      <dgm:prSet presAssocID="{9FD4D939-F89C-4043-97E2-10F03639FAED}" presName="composite" presStyleCnt="0"/>
      <dgm:spPr/>
    </dgm:pt>
    <dgm:pt modelId="{6E4D39DD-42CC-47A4-B160-A6DF9928D34B}" type="pres">
      <dgm:prSet presAssocID="{9FD4D939-F89C-4043-97E2-10F03639FAED}" presName="imgShp" presStyleLbl="fgImgPlace1" presStyleIdx="5" presStyleCnt="6"/>
      <dgm:spPr/>
    </dgm:pt>
    <dgm:pt modelId="{811C1824-0A6B-4C4F-8649-54995B1EE656}" type="pres">
      <dgm:prSet presAssocID="{9FD4D939-F89C-4043-97E2-10F03639FAED}" presName="txShp" presStyleLbl="node1" presStyleIdx="5" presStyleCnt="6">
        <dgm:presLayoutVars>
          <dgm:bulletEnabled val="1"/>
        </dgm:presLayoutVars>
      </dgm:prSet>
      <dgm:spPr/>
    </dgm:pt>
  </dgm:ptLst>
  <dgm:cxnLst>
    <dgm:cxn modelId="{1229BE14-D1D1-4A58-BA9A-789CFE362E27}" type="presOf" srcId="{079B4C90-41F4-44F3-B4FA-10A1439CD80D}" destId="{AA627B91-0FB7-4B34-A898-C92CF175FED3}" srcOrd="0" destOrd="0" presId="urn:microsoft.com/office/officeart/2005/8/layout/vList3"/>
    <dgm:cxn modelId="{A6611A1D-8A86-450D-8DDD-499CE2A08E7B}" type="presOf" srcId="{0AF1F9C9-9007-48FD-92F1-C1DF15C28C33}" destId="{33926688-4718-4038-99C9-63D3A6ED9BB5}" srcOrd="0" destOrd="0" presId="urn:microsoft.com/office/officeart/2005/8/layout/vList3"/>
    <dgm:cxn modelId="{9E0C8B24-94F5-47FA-BA58-E1D69FAF5553}" type="presOf" srcId="{482AC736-30C8-431B-B8F3-A588167FF055}" destId="{18E9344B-CCCB-4826-A79A-BBE6A76D7A1B}" srcOrd="0" destOrd="0" presId="urn:microsoft.com/office/officeart/2005/8/layout/vList3"/>
    <dgm:cxn modelId="{35A39264-F045-40BC-92CD-96A90756CC6B}" type="presOf" srcId="{9FD4D939-F89C-4043-97E2-10F03639FAED}" destId="{811C1824-0A6B-4C4F-8649-54995B1EE656}" srcOrd="0" destOrd="0" presId="urn:microsoft.com/office/officeart/2005/8/layout/vList3"/>
    <dgm:cxn modelId="{14EF2766-2F86-462D-B681-249E964004E0}" srcId="{079B4C90-41F4-44F3-B4FA-10A1439CD80D}" destId="{9FD4D939-F89C-4043-97E2-10F03639FAED}" srcOrd="5" destOrd="0" parTransId="{38D57180-A112-422F-8081-493C5D267D13}" sibTransId="{BD519DC2-8E4B-4C71-AD8C-E8CD40EB28B0}"/>
    <dgm:cxn modelId="{80D7C453-7F20-42B4-8C4B-25F0A555CFA9}" type="presOf" srcId="{B3D1314F-18CA-4EDA-A83D-45EADC96DA9F}" destId="{3F3B76BB-AEB8-410D-B74A-1EC36E624B11}" srcOrd="0" destOrd="0" presId="urn:microsoft.com/office/officeart/2005/8/layout/vList3"/>
    <dgm:cxn modelId="{1D1D9793-0883-43AD-85B9-EE22CC8F2FF3}" type="presOf" srcId="{A4120D6D-D113-4AAC-B695-3D99FE69563C}" destId="{C201B4B7-C99C-4F97-94AF-723C6B8747A4}" srcOrd="0" destOrd="0" presId="urn:microsoft.com/office/officeart/2005/8/layout/vList3"/>
    <dgm:cxn modelId="{0A1A7C96-B6BB-46CD-B690-C9003D803D76}" srcId="{079B4C90-41F4-44F3-B4FA-10A1439CD80D}" destId="{B3D1314F-18CA-4EDA-A83D-45EADC96DA9F}" srcOrd="0" destOrd="0" parTransId="{54152C5C-E944-4EC8-953E-D92B11B830E4}" sibTransId="{0D35C521-A29D-4FAE-B771-3566F414A567}"/>
    <dgm:cxn modelId="{89C3D3A7-DEBA-41B4-B362-AF4A1FA71F2B}" type="presOf" srcId="{709B9AAD-55FD-4CBB-A4F8-CD725B283839}" destId="{766F01FB-71EC-4C28-977D-5E50F6CA617B}" srcOrd="0" destOrd="0" presId="urn:microsoft.com/office/officeart/2005/8/layout/vList3"/>
    <dgm:cxn modelId="{7912EAA8-40A5-43EA-82B9-AAA596ACD2BD}" srcId="{079B4C90-41F4-44F3-B4FA-10A1439CD80D}" destId="{482AC736-30C8-431B-B8F3-A588167FF055}" srcOrd="1" destOrd="0" parTransId="{561BC776-3C8D-42B7-ADDD-6AC185CE3B57}" sibTransId="{52C463F3-CF9D-4D58-A4AD-160BDBDFB26B}"/>
    <dgm:cxn modelId="{86E040B7-3E53-46CB-AFA0-055A7DEEB8C9}" srcId="{079B4C90-41F4-44F3-B4FA-10A1439CD80D}" destId="{A4120D6D-D113-4AAC-B695-3D99FE69563C}" srcOrd="3" destOrd="0" parTransId="{91F99BB3-59F7-4BF1-94D9-635409DE394F}" sibTransId="{B5D5FB02-23CF-45C2-9822-39E43DA839BF}"/>
    <dgm:cxn modelId="{A09433C2-0A03-460D-AFF3-7D19F4EFE2A1}" srcId="{079B4C90-41F4-44F3-B4FA-10A1439CD80D}" destId="{709B9AAD-55FD-4CBB-A4F8-CD725B283839}" srcOrd="2" destOrd="0" parTransId="{B6E979B6-B9F0-4A01-8548-2C44EBDA3EDB}" sibTransId="{6909EB3F-1E6B-470B-B55F-74C11852D540}"/>
    <dgm:cxn modelId="{EEB7DBC3-3BB1-412F-BC6B-EB65DE6115D8}" srcId="{079B4C90-41F4-44F3-B4FA-10A1439CD80D}" destId="{0AF1F9C9-9007-48FD-92F1-C1DF15C28C33}" srcOrd="4" destOrd="0" parTransId="{5B887C10-0A67-41A4-8823-79C295EAEAD1}" sibTransId="{28CBFA42-17DB-4506-88F5-20801172F68F}"/>
    <dgm:cxn modelId="{77751F20-A87E-43D0-A80F-F434E58C3B52}" type="presParOf" srcId="{AA627B91-0FB7-4B34-A898-C92CF175FED3}" destId="{A5EA78D3-2FB7-49A0-9BB0-D5FCB1C6FD45}" srcOrd="0" destOrd="0" presId="urn:microsoft.com/office/officeart/2005/8/layout/vList3"/>
    <dgm:cxn modelId="{990734AC-6858-49A8-89F8-EB6F2A8C4AA6}" type="presParOf" srcId="{A5EA78D3-2FB7-49A0-9BB0-D5FCB1C6FD45}" destId="{85D014AA-2AAE-4925-9E86-AB815EF3936D}" srcOrd="0" destOrd="0" presId="urn:microsoft.com/office/officeart/2005/8/layout/vList3"/>
    <dgm:cxn modelId="{9D5CAE2A-C360-4BC6-8D36-60253B37AAD8}" type="presParOf" srcId="{A5EA78D3-2FB7-49A0-9BB0-D5FCB1C6FD45}" destId="{3F3B76BB-AEB8-410D-B74A-1EC36E624B11}" srcOrd="1" destOrd="0" presId="urn:microsoft.com/office/officeart/2005/8/layout/vList3"/>
    <dgm:cxn modelId="{AD16EEFD-B49D-4E45-8D6D-DAFCBCFD85CB}" type="presParOf" srcId="{AA627B91-0FB7-4B34-A898-C92CF175FED3}" destId="{7E2175D6-91C5-468E-AA65-B29CB80A615A}" srcOrd="1" destOrd="0" presId="urn:microsoft.com/office/officeart/2005/8/layout/vList3"/>
    <dgm:cxn modelId="{10899DAF-6B1A-4AC6-BBEC-B9F3790AA2BC}" type="presParOf" srcId="{AA627B91-0FB7-4B34-A898-C92CF175FED3}" destId="{A3947D65-0AF2-4B54-AEAE-5E9A80A45F85}" srcOrd="2" destOrd="0" presId="urn:microsoft.com/office/officeart/2005/8/layout/vList3"/>
    <dgm:cxn modelId="{38FE5062-5534-4B0C-9A90-226381BDE0B4}" type="presParOf" srcId="{A3947D65-0AF2-4B54-AEAE-5E9A80A45F85}" destId="{F179AAF3-0F43-450B-A82C-DE1CF6B6822B}" srcOrd="0" destOrd="0" presId="urn:microsoft.com/office/officeart/2005/8/layout/vList3"/>
    <dgm:cxn modelId="{B3CB6564-4128-4369-8720-F48D7DDEC35C}" type="presParOf" srcId="{A3947D65-0AF2-4B54-AEAE-5E9A80A45F85}" destId="{18E9344B-CCCB-4826-A79A-BBE6A76D7A1B}" srcOrd="1" destOrd="0" presId="urn:microsoft.com/office/officeart/2005/8/layout/vList3"/>
    <dgm:cxn modelId="{6864CB34-A4BF-4E41-BC09-A68FA6C076A7}" type="presParOf" srcId="{AA627B91-0FB7-4B34-A898-C92CF175FED3}" destId="{07A61AC7-E501-4D27-A590-1E41E28E8C2C}" srcOrd="3" destOrd="0" presId="urn:microsoft.com/office/officeart/2005/8/layout/vList3"/>
    <dgm:cxn modelId="{796D46C3-6343-4D5A-9704-B8B91D1BB923}" type="presParOf" srcId="{AA627B91-0FB7-4B34-A898-C92CF175FED3}" destId="{8E9256CF-E2C8-4695-AFE6-FC6F831E00D6}" srcOrd="4" destOrd="0" presId="urn:microsoft.com/office/officeart/2005/8/layout/vList3"/>
    <dgm:cxn modelId="{B2633542-1547-40D7-84F8-2415375B6CBA}" type="presParOf" srcId="{8E9256CF-E2C8-4695-AFE6-FC6F831E00D6}" destId="{C5E4C786-79B5-4F97-AD05-9F44816ED495}" srcOrd="0" destOrd="0" presId="urn:microsoft.com/office/officeart/2005/8/layout/vList3"/>
    <dgm:cxn modelId="{94B58AD0-68DF-41CD-9C7B-A27527000D95}" type="presParOf" srcId="{8E9256CF-E2C8-4695-AFE6-FC6F831E00D6}" destId="{766F01FB-71EC-4C28-977D-5E50F6CA617B}" srcOrd="1" destOrd="0" presId="urn:microsoft.com/office/officeart/2005/8/layout/vList3"/>
    <dgm:cxn modelId="{2E188417-0AA3-4FC8-9859-4940708DCCFD}" type="presParOf" srcId="{AA627B91-0FB7-4B34-A898-C92CF175FED3}" destId="{99C4D0C1-A038-4666-9784-1A6D236E5E38}" srcOrd="5" destOrd="0" presId="urn:microsoft.com/office/officeart/2005/8/layout/vList3"/>
    <dgm:cxn modelId="{D96AB79F-B995-484E-BB30-0D67E808B9A1}" type="presParOf" srcId="{AA627B91-0FB7-4B34-A898-C92CF175FED3}" destId="{E6FCDB4E-ECD6-477F-BEB8-62E30F4058EF}" srcOrd="6" destOrd="0" presId="urn:microsoft.com/office/officeart/2005/8/layout/vList3"/>
    <dgm:cxn modelId="{4007B986-EDB2-4276-9836-B01AAF715E2D}" type="presParOf" srcId="{E6FCDB4E-ECD6-477F-BEB8-62E30F4058EF}" destId="{00B521F6-66BE-48CD-A4FD-782FDFF21678}" srcOrd="0" destOrd="0" presId="urn:microsoft.com/office/officeart/2005/8/layout/vList3"/>
    <dgm:cxn modelId="{3B0417F5-88A3-4FFD-9BBD-F4667AD3A75E}" type="presParOf" srcId="{E6FCDB4E-ECD6-477F-BEB8-62E30F4058EF}" destId="{C201B4B7-C99C-4F97-94AF-723C6B8747A4}" srcOrd="1" destOrd="0" presId="urn:microsoft.com/office/officeart/2005/8/layout/vList3"/>
    <dgm:cxn modelId="{6D94CCD3-A32A-4FAA-9E6E-BB3ABF1E7FA7}" type="presParOf" srcId="{AA627B91-0FB7-4B34-A898-C92CF175FED3}" destId="{50D732F7-91A2-405C-8B22-7B9BE408734D}" srcOrd="7" destOrd="0" presId="urn:microsoft.com/office/officeart/2005/8/layout/vList3"/>
    <dgm:cxn modelId="{E0F9041D-0E37-4C34-B37C-9E89959A9C0E}" type="presParOf" srcId="{AA627B91-0FB7-4B34-A898-C92CF175FED3}" destId="{356C0BC8-41D6-4B6C-9ABE-8111C18FF895}" srcOrd="8" destOrd="0" presId="urn:microsoft.com/office/officeart/2005/8/layout/vList3"/>
    <dgm:cxn modelId="{9069C4B8-BD39-4A31-AC7D-D1364F315D48}" type="presParOf" srcId="{356C0BC8-41D6-4B6C-9ABE-8111C18FF895}" destId="{635E757B-E54A-4E9D-AFE3-3A341D8CF0E5}" srcOrd="0" destOrd="0" presId="urn:microsoft.com/office/officeart/2005/8/layout/vList3"/>
    <dgm:cxn modelId="{E46AAFAE-4445-4DD2-AA41-BAEC4E2FA4C4}" type="presParOf" srcId="{356C0BC8-41D6-4B6C-9ABE-8111C18FF895}" destId="{33926688-4718-4038-99C9-63D3A6ED9BB5}" srcOrd="1" destOrd="0" presId="urn:microsoft.com/office/officeart/2005/8/layout/vList3"/>
    <dgm:cxn modelId="{9C734BC4-538A-441C-8DE5-E7C905DF6E2B}" type="presParOf" srcId="{AA627B91-0FB7-4B34-A898-C92CF175FED3}" destId="{24C5E514-3F13-46AC-9AE0-16EF2587E510}" srcOrd="9" destOrd="0" presId="urn:microsoft.com/office/officeart/2005/8/layout/vList3"/>
    <dgm:cxn modelId="{A1AB3553-350F-4D91-B826-75351F4329E8}" type="presParOf" srcId="{AA627B91-0FB7-4B34-A898-C92CF175FED3}" destId="{502457F2-C4C6-4290-93C1-6CEA74A461C6}" srcOrd="10" destOrd="0" presId="urn:microsoft.com/office/officeart/2005/8/layout/vList3"/>
    <dgm:cxn modelId="{15A376E7-7405-4182-979D-560558DDFF86}" type="presParOf" srcId="{502457F2-C4C6-4290-93C1-6CEA74A461C6}" destId="{6E4D39DD-42CC-47A4-B160-A6DF9928D34B}" srcOrd="0" destOrd="0" presId="urn:microsoft.com/office/officeart/2005/8/layout/vList3"/>
    <dgm:cxn modelId="{027A8107-A89A-4A1B-96DA-86021B61A2FC}" type="presParOf" srcId="{502457F2-C4C6-4290-93C1-6CEA74A461C6}" destId="{811C1824-0A6B-4C4F-8649-54995B1EE65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3D306-986E-41F5-809E-7517EE2565D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8C4E7A8-3DDD-4785-B763-DCFE36050543}">
      <dgm:prSet phldrT="[Text]"/>
      <dgm:spPr/>
      <dgm:t>
        <a:bodyPr/>
        <a:lstStyle/>
        <a:p>
          <a:r>
            <a:rPr lang="en-US" b="0" dirty="0"/>
            <a:t> </a:t>
          </a:r>
        </a:p>
      </dgm:t>
    </dgm:pt>
    <dgm:pt modelId="{43273EA0-F187-4054-BE05-C9EB2C916F5E}" type="parTrans" cxnId="{D2B832DF-703B-4506-954D-B649B7136859}">
      <dgm:prSet/>
      <dgm:spPr/>
      <dgm:t>
        <a:bodyPr/>
        <a:lstStyle/>
        <a:p>
          <a:endParaRPr lang="en-US" b="0"/>
        </a:p>
      </dgm:t>
    </dgm:pt>
    <dgm:pt modelId="{132E9398-DCF3-4B80-B825-9BE09FB3F916}" type="sibTrans" cxnId="{D2B832DF-703B-4506-954D-B649B7136859}">
      <dgm:prSet/>
      <dgm:spPr/>
      <dgm:t>
        <a:bodyPr/>
        <a:lstStyle/>
        <a:p>
          <a:endParaRPr lang="en-US" b="0"/>
        </a:p>
      </dgm:t>
    </dgm:pt>
    <dgm:pt modelId="{012C8412-CDCC-4422-8276-CB8C1856F884}">
      <dgm:prSet phldrT="[Text]"/>
      <dgm:spPr/>
      <dgm:t>
        <a:bodyPr/>
        <a:lstStyle/>
        <a:p>
          <a:endParaRPr lang="en-US" b="0" dirty="0"/>
        </a:p>
      </dgm:t>
    </dgm:pt>
    <dgm:pt modelId="{EF1798B9-F059-435A-AA12-47C796EFCC8E}" type="parTrans" cxnId="{FF221032-ACC9-4FD5-8510-2F16808BAD50}">
      <dgm:prSet/>
      <dgm:spPr/>
      <dgm:t>
        <a:bodyPr/>
        <a:lstStyle/>
        <a:p>
          <a:endParaRPr lang="en-US" b="0"/>
        </a:p>
      </dgm:t>
    </dgm:pt>
    <dgm:pt modelId="{0B64CE61-6A7A-4E97-BCA6-895A457F1791}" type="sibTrans" cxnId="{FF221032-ACC9-4FD5-8510-2F16808BAD50}">
      <dgm:prSet/>
      <dgm:spPr/>
      <dgm:t>
        <a:bodyPr/>
        <a:lstStyle/>
        <a:p>
          <a:endParaRPr lang="en-US" b="0"/>
        </a:p>
      </dgm:t>
    </dgm:pt>
    <dgm:pt modelId="{0F0FBBD7-8223-4DA6-80CD-1EF90D7782BF}">
      <dgm:prSet phldrT="[Text]"/>
      <dgm:spPr/>
      <dgm:t>
        <a:bodyPr/>
        <a:lstStyle/>
        <a:p>
          <a:r>
            <a:rPr lang="en-US" b="0" dirty="0"/>
            <a:t>Did not maintain adequate accounting records.</a:t>
          </a:r>
        </a:p>
      </dgm:t>
    </dgm:pt>
    <dgm:pt modelId="{028E2CAB-C009-44B8-B4B1-5FB901865B2C}" type="parTrans" cxnId="{0436B0F9-2E87-4FBA-A269-72E773D47993}">
      <dgm:prSet/>
      <dgm:spPr/>
      <dgm:t>
        <a:bodyPr/>
        <a:lstStyle/>
        <a:p>
          <a:endParaRPr lang="en-US" b="0"/>
        </a:p>
      </dgm:t>
    </dgm:pt>
    <dgm:pt modelId="{196B3BEC-BD23-4F7B-8B42-97C868682377}" type="sibTrans" cxnId="{0436B0F9-2E87-4FBA-A269-72E773D47993}">
      <dgm:prSet/>
      <dgm:spPr/>
      <dgm:t>
        <a:bodyPr/>
        <a:lstStyle/>
        <a:p>
          <a:endParaRPr lang="en-US" b="0"/>
        </a:p>
      </dgm:t>
    </dgm:pt>
    <dgm:pt modelId="{042C4C2E-0C41-4FAB-8A03-263E51D39B40}">
      <dgm:prSet phldrT="[Text]"/>
      <dgm:spPr/>
      <dgm:t>
        <a:bodyPr/>
        <a:lstStyle/>
        <a:p>
          <a:r>
            <a:rPr lang="en-US" b="0" dirty="0"/>
            <a:t> </a:t>
          </a:r>
        </a:p>
      </dgm:t>
    </dgm:pt>
    <dgm:pt modelId="{DA103681-2896-4BD9-9885-447AC3C56803}" type="parTrans" cxnId="{CFACBF8B-5041-4F1C-821B-EEE8409BF60F}">
      <dgm:prSet/>
      <dgm:spPr/>
      <dgm:t>
        <a:bodyPr/>
        <a:lstStyle/>
        <a:p>
          <a:endParaRPr lang="en-US" b="0"/>
        </a:p>
      </dgm:t>
    </dgm:pt>
    <dgm:pt modelId="{E6126378-967D-496B-9FDE-0EB5F9256DD9}" type="sibTrans" cxnId="{CFACBF8B-5041-4F1C-821B-EEE8409BF60F}">
      <dgm:prSet/>
      <dgm:spPr/>
      <dgm:t>
        <a:bodyPr/>
        <a:lstStyle/>
        <a:p>
          <a:endParaRPr lang="en-US" b="0"/>
        </a:p>
      </dgm:t>
    </dgm:pt>
    <dgm:pt modelId="{5421B621-1905-4C83-A326-7C2A98586D45}">
      <dgm:prSet phldrT="[Text]"/>
      <dgm:spPr/>
      <dgm:t>
        <a:bodyPr/>
        <a:lstStyle/>
        <a:p>
          <a:r>
            <a:rPr lang="en-US" b="0" dirty="0"/>
            <a:t>Did not provide adequate monitoring of service centers and adjust billing rates on a regular basis.</a:t>
          </a:r>
        </a:p>
      </dgm:t>
    </dgm:pt>
    <dgm:pt modelId="{E5C826E8-5DE9-47EC-9632-AEF84169E383}" type="parTrans" cxnId="{E77723E9-64AA-47D0-8DBF-C2354A085D78}">
      <dgm:prSet/>
      <dgm:spPr/>
      <dgm:t>
        <a:bodyPr/>
        <a:lstStyle/>
        <a:p>
          <a:endParaRPr lang="en-US" b="0"/>
        </a:p>
      </dgm:t>
    </dgm:pt>
    <dgm:pt modelId="{20BCD739-7E87-4F63-8C4E-A4DC2771D98D}" type="sibTrans" cxnId="{E77723E9-64AA-47D0-8DBF-C2354A085D78}">
      <dgm:prSet/>
      <dgm:spPr/>
      <dgm:t>
        <a:bodyPr/>
        <a:lstStyle/>
        <a:p>
          <a:endParaRPr lang="en-US" b="0"/>
        </a:p>
      </dgm:t>
    </dgm:pt>
    <dgm:pt modelId="{EB4473E2-F060-4572-B7F0-08E7DF24F513}">
      <dgm:prSet phldrT="[Text]"/>
      <dgm:spPr/>
      <dgm:t>
        <a:bodyPr/>
        <a:lstStyle/>
        <a:p>
          <a:r>
            <a:rPr lang="en-US" b="0" dirty="0"/>
            <a:t>Used surplus from service centers to fund unrelated activities.</a:t>
          </a:r>
        </a:p>
      </dgm:t>
    </dgm:pt>
    <dgm:pt modelId="{DB2944D2-0174-4292-9BFA-A7D9098A80FD}" type="parTrans" cxnId="{4AF65F8C-C8FD-4ABD-BEF9-427AE97B37D7}">
      <dgm:prSet/>
      <dgm:spPr/>
      <dgm:t>
        <a:bodyPr/>
        <a:lstStyle/>
        <a:p>
          <a:endParaRPr lang="en-US" b="0"/>
        </a:p>
      </dgm:t>
    </dgm:pt>
    <dgm:pt modelId="{BD2EFF63-B901-4B23-81B5-BCF09CF176A1}" type="sibTrans" cxnId="{4AF65F8C-C8FD-4ABD-BEF9-427AE97B37D7}">
      <dgm:prSet/>
      <dgm:spPr/>
      <dgm:t>
        <a:bodyPr/>
        <a:lstStyle/>
        <a:p>
          <a:endParaRPr lang="en-US" b="0"/>
        </a:p>
      </dgm:t>
    </dgm:pt>
    <dgm:pt modelId="{2F23C365-B047-4B32-B032-99F1016DC682}">
      <dgm:prSet phldrT="[Text]"/>
      <dgm:spPr/>
      <dgm:t>
        <a:bodyPr/>
        <a:lstStyle/>
        <a:p>
          <a:endParaRPr lang="en-US" b="0" dirty="0"/>
        </a:p>
      </dgm:t>
    </dgm:pt>
    <dgm:pt modelId="{52624B15-9AF2-43A2-9A71-B88DC7EF3073}" type="parTrans" cxnId="{B762594A-5190-4885-B45F-02B9CBBD6F61}">
      <dgm:prSet/>
      <dgm:spPr/>
      <dgm:t>
        <a:bodyPr/>
        <a:lstStyle/>
        <a:p>
          <a:endParaRPr lang="en-US" b="0"/>
        </a:p>
      </dgm:t>
    </dgm:pt>
    <dgm:pt modelId="{E47715FC-DADA-4FE5-ACC9-4D77C8EEB068}" type="sibTrans" cxnId="{B762594A-5190-4885-B45F-02B9CBBD6F61}">
      <dgm:prSet/>
      <dgm:spPr/>
      <dgm:t>
        <a:bodyPr/>
        <a:lstStyle/>
        <a:p>
          <a:endParaRPr lang="en-US" b="0"/>
        </a:p>
      </dgm:t>
    </dgm:pt>
    <dgm:pt modelId="{3114E217-0513-4018-8D13-C9A52C94C297}">
      <dgm:prSet phldrT="[Text]"/>
      <dgm:spPr/>
      <dgm:t>
        <a:bodyPr/>
        <a:lstStyle/>
        <a:p>
          <a:r>
            <a:rPr lang="en-US" b="0" dirty="0"/>
            <a:t>Specialized Service Centers: Overstated anticipated expenses, overcharged the government and billed for items not covered by the grants.</a:t>
          </a:r>
        </a:p>
      </dgm:t>
    </dgm:pt>
    <dgm:pt modelId="{C08889BB-D6D2-40E5-8144-0D88FDA3BDFC}" type="parTrans" cxnId="{AEBD83D7-9526-4937-A732-F92DF4580B19}">
      <dgm:prSet/>
      <dgm:spPr/>
      <dgm:t>
        <a:bodyPr/>
        <a:lstStyle/>
        <a:p>
          <a:endParaRPr lang="en-US" b="0"/>
        </a:p>
      </dgm:t>
    </dgm:pt>
    <dgm:pt modelId="{175CFC51-47DA-4843-B8D7-D5B4C770C2D1}" type="sibTrans" cxnId="{AEBD83D7-9526-4937-A732-F92DF4580B19}">
      <dgm:prSet/>
      <dgm:spPr/>
      <dgm:t>
        <a:bodyPr/>
        <a:lstStyle/>
        <a:p>
          <a:endParaRPr lang="en-US" b="0"/>
        </a:p>
      </dgm:t>
    </dgm:pt>
    <dgm:pt modelId="{22426801-169B-451B-835D-457738E82453}">
      <dgm:prSet phldrT="[Text]"/>
      <dgm:spPr/>
      <dgm:t>
        <a:bodyPr/>
        <a:lstStyle/>
        <a:p>
          <a:endParaRPr lang="en-US" b="0" dirty="0"/>
        </a:p>
      </dgm:t>
    </dgm:pt>
    <dgm:pt modelId="{C317F4D7-4C3B-459E-97B7-92C2501AC2FE}" type="parTrans" cxnId="{0571FA82-D26E-43C7-BD6E-1107F063A1C0}">
      <dgm:prSet/>
      <dgm:spPr/>
      <dgm:t>
        <a:bodyPr/>
        <a:lstStyle/>
        <a:p>
          <a:endParaRPr lang="en-US" b="0"/>
        </a:p>
      </dgm:t>
    </dgm:pt>
    <dgm:pt modelId="{86038ABE-9DA6-4FC0-85C8-BA42B08A3737}" type="sibTrans" cxnId="{0571FA82-D26E-43C7-BD6E-1107F063A1C0}">
      <dgm:prSet/>
      <dgm:spPr/>
      <dgm:t>
        <a:bodyPr/>
        <a:lstStyle/>
        <a:p>
          <a:endParaRPr lang="en-US" b="0"/>
        </a:p>
      </dgm:t>
    </dgm:pt>
    <dgm:pt modelId="{B78A7FE0-BC73-45D7-8504-ECA16CF13987}">
      <dgm:prSet phldrT="[Text]"/>
      <dgm:spPr/>
      <dgm:t>
        <a:bodyPr/>
        <a:lstStyle/>
        <a:p>
          <a:r>
            <a:rPr lang="en-US" b="0" dirty="0"/>
            <a:t>Did not establish or adhere to policies and procedures.</a:t>
          </a:r>
        </a:p>
      </dgm:t>
    </dgm:pt>
    <dgm:pt modelId="{1D281EF4-342B-45AB-B21F-2CE85353C7BD}" type="sibTrans" cxnId="{CD37AE76-1D27-4E40-B1DA-12DAD6E392C1}">
      <dgm:prSet/>
      <dgm:spPr/>
      <dgm:t>
        <a:bodyPr/>
        <a:lstStyle/>
        <a:p>
          <a:endParaRPr lang="en-US" b="0"/>
        </a:p>
      </dgm:t>
    </dgm:pt>
    <dgm:pt modelId="{F216354E-4977-4BB4-B7F5-83524449283C}" type="parTrans" cxnId="{CD37AE76-1D27-4E40-B1DA-12DAD6E392C1}">
      <dgm:prSet/>
      <dgm:spPr/>
      <dgm:t>
        <a:bodyPr/>
        <a:lstStyle/>
        <a:p>
          <a:endParaRPr lang="en-US" b="0"/>
        </a:p>
      </dgm:t>
    </dgm:pt>
    <dgm:pt modelId="{09337B28-CAF1-4EC6-B100-FFA7679AF872}">
      <dgm:prSet phldrT="[Text]"/>
      <dgm:spPr/>
      <dgm:t>
        <a:bodyPr/>
        <a:lstStyle/>
        <a:p>
          <a:endParaRPr lang="en-US" b="0" dirty="0"/>
        </a:p>
      </dgm:t>
    </dgm:pt>
    <dgm:pt modelId="{2F14E43E-276F-4E27-BBBC-48A90E47F302}" type="parTrans" cxnId="{6290633D-20AF-4F95-A6A8-05C914EFD824}">
      <dgm:prSet/>
      <dgm:spPr/>
      <dgm:t>
        <a:bodyPr/>
        <a:lstStyle/>
        <a:p>
          <a:endParaRPr lang="en-US"/>
        </a:p>
      </dgm:t>
    </dgm:pt>
    <dgm:pt modelId="{9417AD2C-75E3-4DA2-A5E1-26CFEB475AA6}" type="sibTrans" cxnId="{6290633D-20AF-4F95-A6A8-05C914EFD824}">
      <dgm:prSet/>
      <dgm:spPr/>
      <dgm:t>
        <a:bodyPr/>
        <a:lstStyle/>
        <a:p>
          <a:endParaRPr lang="en-US"/>
        </a:p>
      </dgm:t>
    </dgm:pt>
    <dgm:pt modelId="{776DFAD2-B8CA-4CBA-B6D8-CFB6C809C66D}">
      <dgm:prSet phldrT="[Text]"/>
      <dgm:spPr/>
      <dgm:t>
        <a:bodyPr/>
        <a:lstStyle/>
        <a:p>
          <a:r>
            <a:rPr lang="en-US" b="0" dirty="0"/>
            <a:t>Did not use published billing rates for all customers.</a:t>
          </a:r>
        </a:p>
      </dgm:t>
    </dgm:pt>
    <dgm:pt modelId="{01762A71-6B7F-4669-B314-7CB449BDEF81}" type="parTrans" cxnId="{D4319A38-ED2E-4204-BC03-CBC950CD7471}">
      <dgm:prSet/>
      <dgm:spPr/>
      <dgm:t>
        <a:bodyPr/>
        <a:lstStyle/>
        <a:p>
          <a:endParaRPr lang="en-US"/>
        </a:p>
      </dgm:t>
    </dgm:pt>
    <dgm:pt modelId="{CABA21BA-F387-4B7B-AFF2-7328B2644F38}" type="sibTrans" cxnId="{D4319A38-ED2E-4204-BC03-CBC950CD7471}">
      <dgm:prSet/>
      <dgm:spPr/>
      <dgm:t>
        <a:bodyPr/>
        <a:lstStyle/>
        <a:p>
          <a:endParaRPr lang="en-US"/>
        </a:p>
      </dgm:t>
    </dgm:pt>
    <dgm:pt modelId="{AF51E705-03F4-4803-933D-D304BFF4B1D1}">
      <dgm:prSet phldrT="[Text]"/>
      <dgm:spPr/>
      <dgm:t>
        <a:bodyPr/>
        <a:lstStyle/>
        <a:p>
          <a:r>
            <a:rPr lang="en-US" b="0" dirty="0"/>
            <a:t>Include unallowable costs in the billing rates.</a:t>
          </a:r>
        </a:p>
      </dgm:t>
    </dgm:pt>
    <dgm:pt modelId="{A6F46F9B-AEFD-464E-A219-26D7138AECA1}" type="parTrans" cxnId="{3018C6E0-931D-4FEB-8C92-7A61DCA31528}">
      <dgm:prSet/>
      <dgm:spPr/>
      <dgm:t>
        <a:bodyPr/>
        <a:lstStyle/>
        <a:p>
          <a:endParaRPr lang="en-US"/>
        </a:p>
      </dgm:t>
    </dgm:pt>
    <dgm:pt modelId="{ACA36338-4E4A-4F15-A97E-4C4CB1C365CF}" type="sibTrans" cxnId="{3018C6E0-931D-4FEB-8C92-7A61DCA31528}">
      <dgm:prSet/>
      <dgm:spPr/>
      <dgm:t>
        <a:bodyPr/>
        <a:lstStyle/>
        <a:p>
          <a:endParaRPr lang="en-US"/>
        </a:p>
      </dgm:t>
    </dgm:pt>
    <dgm:pt modelId="{0AEEDB08-3344-4447-9122-18F12A008E58}">
      <dgm:prSet phldrT="[Text]"/>
      <dgm:spPr/>
      <dgm:t>
        <a:bodyPr/>
        <a:lstStyle/>
        <a:p>
          <a:endParaRPr lang="en-US" b="0" dirty="0"/>
        </a:p>
      </dgm:t>
    </dgm:pt>
    <dgm:pt modelId="{287A35F7-DF25-49A8-AB30-EA836122D681}" type="parTrans" cxnId="{730B74F1-8C30-4CD5-81F1-526193448E6D}">
      <dgm:prSet/>
      <dgm:spPr/>
      <dgm:t>
        <a:bodyPr/>
        <a:lstStyle/>
        <a:p>
          <a:endParaRPr lang="en-US"/>
        </a:p>
      </dgm:t>
    </dgm:pt>
    <dgm:pt modelId="{FB78040C-01A0-4CEC-8636-50EA70E18DB4}" type="sibTrans" cxnId="{730B74F1-8C30-4CD5-81F1-526193448E6D}">
      <dgm:prSet/>
      <dgm:spPr/>
      <dgm:t>
        <a:bodyPr/>
        <a:lstStyle/>
        <a:p>
          <a:endParaRPr lang="en-US"/>
        </a:p>
      </dgm:t>
    </dgm:pt>
    <dgm:pt modelId="{56635C85-F497-47F0-82A5-3D719C4ED7DE}" type="pres">
      <dgm:prSet presAssocID="{A8A3D306-986E-41F5-809E-7517EE2565D8}" presName="linearFlow" presStyleCnt="0">
        <dgm:presLayoutVars>
          <dgm:dir/>
          <dgm:animLvl val="lvl"/>
          <dgm:resizeHandles val="exact"/>
        </dgm:presLayoutVars>
      </dgm:prSet>
      <dgm:spPr/>
    </dgm:pt>
    <dgm:pt modelId="{516F15C7-2048-4F3E-B4FA-3A1E7D4A8369}" type="pres">
      <dgm:prSet presAssocID="{68C4E7A8-3DDD-4785-B763-DCFE36050543}" presName="composite" presStyleCnt="0"/>
      <dgm:spPr/>
    </dgm:pt>
    <dgm:pt modelId="{D9802A92-7F94-46D8-9B12-FF6EC784ADCC}" type="pres">
      <dgm:prSet presAssocID="{68C4E7A8-3DDD-4785-B763-DCFE36050543}" presName="parentText" presStyleLbl="alignNode1" presStyleIdx="0" presStyleCnt="7">
        <dgm:presLayoutVars>
          <dgm:chMax val="1"/>
          <dgm:bulletEnabled val="1"/>
        </dgm:presLayoutVars>
      </dgm:prSet>
      <dgm:spPr/>
    </dgm:pt>
    <dgm:pt modelId="{26D71BDA-C276-4EC2-B661-7C4F95DE7DC5}" type="pres">
      <dgm:prSet presAssocID="{68C4E7A8-3DDD-4785-B763-DCFE36050543}" presName="descendantText" presStyleLbl="alignAcc1" presStyleIdx="0" presStyleCnt="7">
        <dgm:presLayoutVars>
          <dgm:bulletEnabled val="1"/>
        </dgm:presLayoutVars>
      </dgm:prSet>
      <dgm:spPr/>
    </dgm:pt>
    <dgm:pt modelId="{79C2C2B1-6B4F-4A1E-BFB2-B075094DBEF3}" type="pres">
      <dgm:prSet presAssocID="{132E9398-DCF3-4B80-B825-9BE09FB3F916}" presName="sp" presStyleCnt="0"/>
      <dgm:spPr/>
    </dgm:pt>
    <dgm:pt modelId="{0E1FC2F0-1C08-4578-9AB2-F7D1C5653003}" type="pres">
      <dgm:prSet presAssocID="{09337B28-CAF1-4EC6-B100-FFA7679AF872}" presName="composite" presStyleCnt="0"/>
      <dgm:spPr/>
    </dgm:pt>
    <dgm:pt modelId="{E45F1EB3-4C54-4C79-8E9A-3E4515C6D515}" type="pres">
      <dgm:prSet presAssocID="{09337B28-CAF1-4EC6-B100-FFA7679AF872}" presName="parentText" presStyleLbl="alignNode1" presStyleIdx="1" presStyleCnt="7">
        <dgm:presLayoutVars>
          <dgm:chMax val="1"/>
          <dgm:bulletEnabled val="1"/>
        </dgm:presLayoutVars>
      </dgm:prSet>
      <dgm:spPr/>
    </dgm:pt>
    <dgm:pt modelId="{EC964A50-3175-4DFC-BD14-FEE70B4CD9CD}" type="pres">
      <dgm:prSet presAssocID="{09337B28-CAF1-4EC6-B100-FFA7679AF872}" presName="descendantText" presStyleLbl="alignAcc1" presStyleIdx="1" presStyleCnt="7">
        <dgm:presLayoutVars>
          <dgm:bulletEnabled val="1"/>
        </dgm:presLayoutVars>
      </dgm:prSet>
      <dgm:spPr/>
    </dgm:pt>
    <dgm:pt modelId="{A8DB6123-0B4B-4DA6-8488-4FEF6BB4F880}" type="pres">
      <dgm:prSet presAssocID="{9417AD2C-75E3-4DA2-A5E1-26CFEB475AA6}" presName="sp" presStyleCnt="0"/>
      <dgm:spPr/>
    </dgm:pt>
    <dgm:pt modelId="{82C221D8-B516-4AA9-B8FC-C83ED2FA8598}" type="pres">
      <dgm:prSet presAssocID="{012C8412-CDCC-4422-8276-CB8C1856F884}" presName="composite" presStyleCnt="0"/>
      <dgm:spPr/>
    </dgm:pt>
    <dgm:pt modelId="{7DDC519B-00F8-497F-9621-06FDE5771DB1}" type="pres">
      <dgm:prSet presAssocID="{012C8412-CDCC-4422-8276-CB8C1856F884}" presName="parentText" presStyleLbl="alignNode1" presStyleIdx="2" presStyleCnt="7">
        <dgm:presLayoutVars>
          <dgm:chMax val="1"/>
          <dgm:bulletEnabled val="1"/>
        </dgm:presLayoutVars>
      </dgm:prSet>
      <dgm:spPr/>
    </dgm:pt>
    <dgm:pt modelId="{EB6738C8-8B1C-4CE2-AD42-BCDF9909821C}" type="pres">
      <dgm:prSet presAssocID="{012C8412-CDCC-4422-8276-CB8C1856F884}" presName="descendantText" presStyleLbl="alignAcc1" presStyleIdx="2" presStyleCnt="7">
        <dgm:presLayoutVars>
          <dgm:bulletEnabled val="1"/>
        </dgm:presLayoutVars>
      </dgm:prSet>
      <dgm:spPr/>
    </dgm:pt>
    <dgm:pt modelId="{A554C2A7-1121-4C0F-BA5C-E889C2FE1447}" type="pres">
      <dgm:prSet presAssocID="{0B64CE61-6A7A-4E97-BCA6-895A457F1791}" presName="sp" presStyleCnt="0"/>
      <dgm:spPr/>
    </dgm:pt>
    <dgm:pt modelId="{680839C4-D03B-498D-ABF6-77406A31217B}" type="pres">
      <dgm:prSet presAssocID="{042C4C2E-0C41-4FAB-8A03-263E51D39B40}" presName="composite" presStyleCnt="0"/>
      <dgm:spPr/>
    </dgm:pt>
    <dgm:pt modelId="{75B998C7-718C-4A67-ACBF-701F52280A79}" type="pres">
      <dgm:prSet presAssocID="{042C4C2E-0C41-4FAB-8A03-263E51D39B40}" presName="parentText" presStyleLbl="alignNode1" presStyleIdx="3" presStyleCnt="7" custLinFactNeighborY="0">
        <dgm:presLayoutVars>
          <dgm:chMax val="1"/>
          <dgm:bulletEnabled val="1"/>
        </dgm:presLayoutVars>
      </dgm:prSet>
      <dgm:spPr/>
    </dgm:pt>
    <dgm:pt modelId="{1BA1897F-F712-4F5E-87FF-0B82E6D7878A}" type="pres">
      <dgm:prSet presAssocID="{042C4C2E-0C41-4FAB-8A03-263E51D39B40}" presName="descendantText" presStyleLbl="alignAcc1" presStyleIdx="3" presStyleCnt="7">
        <dgm:presLayoutVars>
          <dgm:bulletEnabled val="1"/>
        </dgm:presLayoutVars>
      </dgm:prSet>
      <dgm:spPr/>
    </dgm:pt>
    <dgm:pt modelId="{C2F91B8C-C939-4AE5-85AF-8598F577B87B}" type="pres">
      <dgm:prSet presAssocID="{E6126378-967D-496B-9FDE-0EB5F9256DD9}" presName="sp" presStyleCnt="0"/>
      <dgm:spPr/>
    </dgm:pt>
    <dgm:pt modelId="{BCA87617-1C8D-4C41-98E5-2F8BA78538C1}" type="pres">
      <dgm:prSet presAssocID="{2F23C365-B047-4B32-B032-99F1016DC682}" presName="composite" presStyleCnt="0"/>
      <dgm:spPr/>
    </dgm:pt>
    <dgm:pt modelId="{A8A18AC6-FD8A-444E-86A3-EBF678223872}" type="pres">
      <dgm:prSet presAssocID="{2F23C365-B047-4B32-B032-99F1016DC682}" presName="parentText" presStyleLbl="alignNode1" presStyleIdx="4" presStyleCnt="7">
        <dgm:presLayoutVars>
          <dgm:chMax val="1"/>
          <dgm:bulletEnabled val="1"/>
        </dgm:presLayoutVars>
      </dgm:prSet>
      <dgm:spPr/>
    </dgm:pt>
    <dgm:pt modelId="{5F02517C-DF21-4170-8556-07A6E318F90B}" type="pres">
      <dgm:prSet presAssocID="{2F23C365-B047-4B32-B032-99F1016DC682}" presName="descendantText" presStyleLbl="alignAcc1" presStyleIdx="4" presStyleCnt="7">
        <dgm:presLayoutVars>
          <dgm:bulletEnabled val="1"/>
        </dgm:presLayoutVars>
      </dgm:prSet>
      <dgm:spPr/>
    </dgm:pt>
    <dgm:pt modelId="{0732D663-6E0B-4149-BDD3-A2D5ED9172AB}" type="pres">
      <dgm:prSet presAssocID="{E47715FC-DADA-4FE5-ACC9-4D77C8EEB068}" presName="sp" presStyleCnt="0"/>
      <dgm:spPr/>
    </dgm:pt>
    <dgm:pt modelId="{50070888-6B1A-4B82-A542-7B8AFAB11947}" type="pres">
      <dgm:prSet presAssocID="{0AEEDB08-3344-4447-9122-18F12A008E58}" presName="composite" presStyleCnt="0"/>
      <dgm:spPr/>
    </dgm:pt>
    <dgm:pt modelId="{C87E922D-D4FA-4E16-A645-803E80E575FF}" type="pres">
      <dgm:prSet presAssocID="{0AEEDB08-3344-4447-9122-18F12A008E58}" presName="parentText" presStyleLbl="alignNode1" presStyleIdx="5" presStyleCnt="7">
        <dgm:presLayoutVars>
          <dgm:chMax val="1"/>
          <dgm:bulletEnabled val="1"/>
        </dgm:presLayoutVars>
      </dgm:prSet>
      <dgm:spPr/>
    </dgm:pt>
    <dgm:pt modelId="{939F478E-27B6-4C6B-B5EF-0B37374B4133}" type="pres">
      <dgm:prSet presAssocID="{0AEEDB08-3344-4447-9122-18F12A008E58}" presName="descendantText" presStyleLbl="alignAcc1" presStyleIdx="5" presStyleCnt="7">
        <dgm:presLayoutVars>
          <dgm:bulletEnabled val="1"/>
        </dgm:presLayoutVars>
      </dgm:prSet>
      <dgm:spPr/>
    </dgm:pt>
    <dgm:pt modelId="{158BCA09-259D-4BD9-8794-1DC69B42091E}" type="pres">
      <dgm:prSet presAssocID="{FB78040C-01A0-4CEC-8636-50EA70E18DB4}" presName="sp" presStyleCnt="0"/>
      <dgm:spPr/>
    </dgm:pt>
    <dgm:pt modelId="{CE93C927-82EC-4B9A-B8BA-ACF9E9FC9CAF}" type="pres">
      <dgm:prSet presAssocID="{22426801-169B-451B-835D-457738E82453}" presName="composite" presStyleCnt="0"/>
      <dgm:spPr/>
    </dgm:pt>
    <dgm:pt modelId="{0ABFA6E8-4BDB-43F3-97B4-A9E50EEA157D}" type="pres">
      <dgm:prSet presAssocID="{22426801-169B-451B-835D-457738E82453}" presName="parentText" presStyleLbl="alignNode1" presStyleIdx="6" presStyleCnt="7">
        <dgm:presLayoutVars>
          <dgm:chMax val="1"/>
          <dgm:bulletEnabled val="1"/>
        </dgm:presLayoutVars>
      </dgm:prSet>
      <dgm:spPr/>
    </dgm:pt>
    <dgm:pt modelId="{6AA4A0C4-09DD-47DA-AA19-9CA94FFE38CB}" type="pres">
      <dgm:prSet presAssocID="{22426801-169B-451B-835D-457738E82453}" presName="descendantText" presStyleLbl="alignAcc1" presStyleIdx="6" presStyleCnt="7">
        <dgm:presLayoutVars>
          <dgm:bulletEnabled val="1"/>
        </dgm:presLayoutVars>
      </dgm:prSet>
      <dgm:spPr/>
    </dgm:pt>
  </dgm:ptLst>
  <dgm:cxnLst>
    <dgm:cxn modelId="{1BA8990D-63F7-42DC-BDA7-4638A5C9941E}" type="presOf" srcId="{68C4E7A8-3DDD-4785-B763-DCFE36050543}" destId="{D9802A92-7F94-46D8-9B12-FF6EC784ADCC}" srcOrd="0" destOrd="0" presId="urn:microsoft.com/office/officeart/2005/8/layout/chevron2"/>
    <dgm:cxn modelId="{29BDBC11-C578-4F36-B43F-086958D7E9EB}" type="presOf" srcId="{09337B28-CAF1-4EC6-B100-FFA7679AF872}" destId="{E45F1EB3-4C54-4C79-8E9A-3E4515C6D515}" srcOrd="0" destOrd="0" presId="urn:microsoft.com/office/officeart/2005/8/layout/chevron2"/>
    <dgm:cxn modelId="{B87CE91C-A779-481E-BA75-0E3495349890}" type="presOf" srcId="{22426801-169B-451B-835D-457738E82453}" destId="{0ABFA6E8-4BDB-43F3-97B4-A9E50EEA157D}" srcOrd="0" destOrd="0" presId="urn:microsoft.com/office/officeart/2005/8/layout/chevron2"/>
    <dgm:cxn modelId="{41AD7524-DEFB-48AF-B96C-2B452C298A17}" type="presOf" srcId="{B78A7FE0-BC73-45D7-8504-ECA16CF13987}" destId="{26D71BDA-C276-4EC2-B661-7C4F95DE7DC5}" srcOrd="0" destOrd="0" presId="urn:microsoft.com/office/officeart/2005/8/layout/chevron2"/>
    <dgm:cxn modelId="{FF221032-ACC9-4FD5-8510-2F16808BAD50}" srcId="{A8A3D306-986E-41F5-809E-7517EE2565D8}" destId="{012C8412-CDCC-4422-8276-CB8C1856F884}" srcOrd="2" destOrd="0" parTransId="{EF1798B9-F059-435A-AA12-47C796EFCC8E}" sibTransId="{0B64CE61-6A7A-4E97-BCA6-895A457F1791}"/>
    <dgm:cxn modelId="{D4319A38-ED2E-4204-BC03-CBC950CD7471}" srcId="{09337B28-CAF1-4EC6-B100-FFA7679AF872}" destId="{776DFAD2-B8CA-4CBA-B6D8-CFB6C809C66D}" srcOrd="0" destOrd="0" parTransId="{01762A71-6B7F-4669-B314-7CB449BDEF81}" sibTransId="{CABA21BA-F387-4B7B-AFF2-7328B2644F38}"/>
    <dgm:cxn modelId="{6290633D-20AF-4F95-A6A8-05C914EFD824}" srcId="{A8A3D306-986E-41F5-809E-7517EE2565D8}" destId="{09337B28-CAF1-4EC6-B100-FFA7679AF872}" srcOrd="1" destOrd="0" parTransId="{2F14E43E-276F-4E27-BBBC-48A90E47F302}" sibTransId="{9417AD2C-75E3-4DA2-A5E1-26CFEB475AA6}"/>
    <dgm:cxn modelId="{4B586F47-BBC1-4187-85A2-F49297B5FCCF}" type="presOf" srcId="{012C8412-CDCC-4422-8276-CB8C1856F884}" destId="{7DDC519B-00F8-497F-9621-06FDE5771DB1}" srcOrd="0" destOrd="0" presId="urn:microsoft.com/office/officeart/2005/8/layout/chevron2"/>
    <dgm:cxn modelId="{B762594A-5190-4885-B45F-02B9CBBD6F61}" srcId="{A8A3D306-986E-41F5-809E-7517EE2565D8}" destId="{2F23C365-B047-4B32-B032-99F1016DC682}" srcOrd="4" destOrd="0" parTransId="{52624B15-9AF2-43A2-9A71-B88DC7EF3073}" sibTransId="{E47715FC-DADA-4FE5-ACC9-4D77C8EEB068}"/>
    <dgm:cxn modelId="{36412174-C40E-4B4B-AD70-721B9407878D}" type="presOf" srcId="{AF51E705-03F4-4803-933D-D304BFF4B1D1}" destId="{939F478E-27B6-4C6B-B5EF-0B37374B4133}" srcOrd="0" destOrd="0" presId="urn:microsoft.com/office/officeart/2005/8/layout/chevron2"/>
    <dgm:cxn modelId="{CD37AE76-1D27-4E40-B1DA-12DAD6E392C1}" srcId="{68C4E7A8-3DDD-4785-B763-DCFE36050543}" destId="{B78A7FE0-BC73-45D7-8504-ECA16CF13987}" srcOrd="0" destOrd="0" parTransId="{F216354E-4977-4BB4-B7F5-83524449283C}" sibTransId="{1D281EF4-342B-45AB-B21F-2CE85353C7BD}"/>
    <dgm:cxn modelId="{0571FA82-D26E-43C7-BD6E-1107F063A1C0}" srcId="{A8A3D306-986E-41F5-809E-7517EE2565D8}" destId="{22426801-169B-451B-835D-457738E82453}" srcOrd="6" destOrd="0" parTransId="{C317F4D7-4C3B-459E-97B7-92C2501AC2FE}" sibTransId="{86038ABE-9DA6-4FC0-85C8-BA42B08A3737}"/>
    <dgm:cxn modelId="{CFACBF8B-5041-4F1C-821B-EEE8409BF60F}" srcId="{A8A3D306-986E-41F5-809E-7517EE2565D8}" destId="{042C4C2E-0C41-4FAB-8A03-263E51D39B40}" srcOrd="3" destOrd="0" parTransId="{DA103681-2896-4BD9-9885-447AC3C56803}" sibTransId="{E6126378-967D-496B-9FDE-0EB5F9256DD9}"/>
    <dgm:cxn modelId="{4AF65F8C-C8FD-4ABD-BEF9-427AE97B37D7}" srcId="{2F23C365-B047-4B32-B032-99F1016DC682}" destId="{EB4473E2-F060-4572-B7F0-08E7DF24F513}" srcOrd="0" destOrd="0" parTransId="{DB2944D2-0174-4292-9BFA-A7D9098A80FD}" sibTransId="{BD2EFF63-B901-4B23-81B5-BCF09CF176A1}"/>
    <dgm:cxn modelId="{B3BED990-825A-4FD1-BF20-3F03E9B2CF19}" type="presOf" srcId="{A8A3D306-986E-41F5-809E-7517EE2565D8}" destId="{56635C85-F497-47F0-82A5-3D719C4ED7DE}" srcOrd="0" destOrd="0" presId="urn:microsoft.com/office/officeart/2005/8/layout/chevron2"/>
    <dgm:cxn modelId="{023B4FA6-0ECF-4E50-8262-4BB93F52B09F}" type="presOf" srcId="{5421B621-1905-4C83-A326-7C2A98586D45}" destId="{1BA1897F-F712-4F5E-87FF-0B82E6D7878A}" srcOrd="0" destOrd="0" presId="urn:microsoft.com/office/officeart/2005/8/layout/chevron2"/>
    <dgm:cxn modelId="{80831BD7-2958-4F87-A0F7-760F80A4580E}" type="presOf" srcId="{042C4C2E-0C41-4FAB-8A03-263E51D39B40}" destId="{75B998C7-718C-4A67-ACBF-701F52280A79}" srcOrd="0" destOrd="0" presId="urn:microsoft.com/office/officeart/2005/8/layout/chevron2"/>
    <dgm:cxn modelId="{AEBD83D7-9526-4937-A732-F92DF4580B19}" srcId="{22426801-169B-451B-835D-457738E82453}" destId="{3114E217-0513-4018-8D13-C9A52C94C297}" srcOrd="0" destOrd="0" parTransId="{C08889BB-D6D2-40E5-8144-0D88FDA3BDFC}" sibTransId="{175CFC51-47DA-4843-B8D7-D5B4C770C2D1}"/>
    <dgm:cxn modelId="{28998DD7-3882-46A5-BED9-D1B40B8220AE}" type="presOf" srcId="{0F0FBBD7-8223-4DA6-80CD-1EF90D7782BF}" destId="{EB6738C8-8B1C-4CE2-AD42-BCDF9909821C}" srcOrd="0" destOrd="0" presId="urn:microsoft.com/office/officeart/2005/8/layout/chevron2"/>
    <dgm:cxn modelId="{3BA8C4DE-EE08-4938-901D-F7FAB91088CE}" type="presOf" srcId="{0AEEDB08-3344-4447-9122-18F12A008E58}" destId="{C87E922D-D4FA-4E16-A645-803E80E575FF}" srcOrd="0" destOrd="0" presId="urn:microsoft.com/office/officeart/2005/8/layout/chevron2"/>
    <dgm:cxn modelId="{7183E7DE-1B11-41D6-9598-EAA0D07E9391}" type="presOf" srcId="{776DFAD2-B8CA-4CBA-B6D8-CFB6C809C66D}" destId="{EC964A50-3175-4DFC-BD14-FEE70B4CD9CD}" srcOrd="0" destOrd="0" presId="urn:microsoft.com/office/officeart/2005/8/layout/chevron2"/>
    <dgm:cxn modelId="{D2B832DF-703B-4506-954D-B649B7136859}" srcId="{A8A3D306-986E-41F5-809E-7517EE2565D8}" destId="{68C4E7A8-3DDD-4785-B763-DCFE36050543}" srcOrd="0" destOrd="0" parTransId="{43273EA0-F187-4054-BE05-C9EB2C916F5E}" sibTransId="{132E9398-DCF3-4B80-B825-9BE09FB3F916}"/>
    <dgm:cxn modelId="{3018C6E0-931D-4FEB-8C92-7A61DCA31528}" srcId="{0AEEDB08-3344-4447-9122-18F12A008E58}" destId="{AF51E705-03F4-4803-933D-D304BFF4B1D1}" srcOrd="0" destOrd="0" parTransId="{A6F46F9B-AEFD-464E-A219-26D7138AECA1}" sibTransId="{ACA36338-4E4A-4F15-A97E-4C4CB1C365CF}"/>
    <dgm:cxn modelId="{E77723E9-64AA-47D0-8DBF-C2354A085D78}" srcId="{042C4C2E-0C41-4FAB-8A03-263E51D39B40}" destId="{5421B621-1905-4C83-A326-7C2A98586D45}" srcOrd="0" destOrd="0" parTransId="{E5C826E8-5DE9-47EC-9632-AEF84169E383}" sibTransId="{20BCD739-7E87-4F63-8C4E-A4DC2771D98D}"/>
    <dgm:cxn modelId="{730B74F1-8C30-4CD5-81F1-526193448E6D}" srcId="{A8A3D306-986E-41F5-809E-7517EE2565D8}" destId="{0AEEDB08-3344-4447-9122-18F12A008E58}" srcOrd="5" destOrd="0" parTransId="{287A35F7-DF25-49A8-AB30-EA836122D681}" sibTransId="{FB78040C-01A0-4CEC-8636-50EA70E18DB4}"/>
    <dgm:cxn modelId="{D6AE2EF5-5C6D-489B-A919-1A2E815C9ED6}" type="presOf" srcId="{3114E217-0513-4018-8D13-C9A52C94C297}" destId="{6AA4A0C4-09DD-47DA-AA19-9CA94FFE38CB}" srcOrd="0" destOrd="0" presId="urn:microsoft.com/office/officeart/2005/8/layout/chevron2"/>
    <dgm:cxn modelId="{0436B0F9-2E87-4FBA-A269-72E773D47993}" srcId="{012C8412-CDCC-4422-8276-CB8C1856F884}" destId="{0F0FBBD7-8223-4DA6-80CD-1EF90D7782BF}" srcOrd="0" destOrd="0" parTransId="{028E2CAB-C009-44B8-B4B1-5FB901865B2C}" sibTransId="{196B3BEC-BD23-4F7B-8B42-97C868682377}"/>
    <dgm:cxn modelId="{2D94E4F9-F7C9-43B7-BFA0-BB1CD88A098E}" type="presOf" srcId="{2F23C365-B047-4B32-B032-99F1016DC682}" destId="{A8A18AC6-FD8A-444E-86A3-EBF678223872}" srcOrd="0" destOrd="0" presId="urn:microsoft.com/office/officeart/2005/8/layout/chevron2"/>
    <dgm:cxn modelId="{EF3931FE-DFD5-41A4-868D-603ECA8228B9}" type="presOf" srcId="{EB4473E2-F060-4572-B7F0-08E7DF24F513}" destId="{5F02517C-DF21-4170-8556-07A6E318F90B}" srcOrd="0" destOrd="0" presId="urn:microsoft.com/office/officeart/2005/8/layout/chevron2"/>
    <dgm:cxn modelId="{4B0971A0-2054-44B3-8AFA-D5878EA55A2E}" type="presParOf" srcId="{56635C85-F497-47F0-82A5-3D719C4ED7DE}" destId="{516F15C7-2048-4F3E-B4FA-3A1E7D4A8369}" srcOrd="0" destOrd="0" presId="urn:microsoft.com/office/officeart/2005/8/layout/chevron2"/>
    <dgm:cxn modelId="{598B00C2-FA5B-49FC-92CE-8F59F5C67D14}" type="presParOf" srcId="{516F15C7-2048-4F3E-B4FA-3A1E7D4A8369}" destId="{D9802A92-7F94-46D8-9B12-FF6EC784ADCC}" srcOrd="0" destOrd="0" presId="urn:microsoft.com/office/officeart/2005/8/layout/chevron2"/>
    <dgm:cxn modelId="{B47A0ADA-26A1-4B1B-A80C-9E1C46BD94FF}" type="presParOf" srcId="{516F15C7-2048-4F3E-B4FA-3A1E7D4A8369}" destId="{26D71BDA-C276-4EC2-B661-7C4F95DE7DC5}" srcOrd="1" destOrd="0" presId="urn:microsoft.com/office/officeart/2005/8/layout/chevron2"/>
    <dgm:cxn modelId="{31BD4CA3-7408-4690-9295-8C41CE8A1455}" type="presParOf" srcId="{56635C85-F497-47F0-82A5-3D719C4ED7DE}" destId="{79C2C2B1-6B4F-4A1E-BFB2-B075094DBEF3}" srcOrd="1" destOrd="0" presId="urn:microsoft.com/office/officeart/2005/8/layout/chevron2"/>
    <dgm:cxn modelId="{65EB50E8-9CF7-4E4A-83CC-89C045ABAF92}" type="presParOf" srcId="{56635C85-F497-47F0-82A5-3D719C4ED7DE}" destId="{0E1FC2F0-1C08-4578-9AB2-F7D1C5653003}" srcOrd="2" destOrd="0" presId="urn:microsoft.com/office/officeart/2005/8/layout/chevron2"/>
    <dgm:cxn modelId="{C73213C3-F412-4D95-9D6D-F37C942A4526}" type="presParOf" srcId="{0E1FC2F0-1C08-4578-9AB2-F7D1C5653003}" destId="{E45F1EB3-4C54-4C79-8E9A-3E4515C6D515}" srcOrd="0" destOrd="0" presId="urn:microsoft.com/office/officeart/2005/8/layout/chevron2"/>
    <dgm:cxn modelId="{952BB027-5E2B-455D-AB1C-4C632C4520AE}" type="presParOf" srcId="{0E1FC2F0-1C08-4578-9AB2-F7D1C5653003}" destId="{EC964A50-3175-4DFC-BD14-FEE70B4CD9CD}" srcOrd="1" destOrd="0" presId="urn:microsoft.com/office/officeart/2005/8/layout/chevron2"/>
    <dgm:cxn modelId="{CE917327-C9BE-465E-A4BE-DA836643E045}" type="presParOf" srcId="{56635C85-F497-47F0-82A5-3D719C4ED7DE}" destId="{A8DB6123-0B4B-4DA6-8488-4FEF6BB4F880}" srcOrd="3" destOrd="0" presId="urn:microsoft.com/office/officeart/2005/8/layout/chevron2"/>
    <dgm:cxn modelId="{1BF6D324-EBDA-48A8-A153-0ACC72B6CE30}" type="presParOf" srcId="{56635C85-F497-47F0-82A5-3D719C4ED7DE}" destId="{82C221D8-B516-4AA9-B8FC-C83ED2FA8598}" srcOrd="4" destOrd="0" presId="urn:microsoft.com/office/officeart/2005/8/layout/chevron2"/>
    <dgm:cxn modelId="{41ED8132-3DAE-4186-8B64-B27AF5BE2572}" type="presParOf" srcId="{82C221D8-B516-4AA9-B8FC-C83ED2FA8598}" destId="{7DDC519B-00F8-497F-9621-06FDE5771DB1}" srcOrd="0" destOrd="0" presId="urn:microsoft.com/office/officeart/2005/8/layout/chevron2"/>
    <dgm:cxn modelId="{6FAD3351-2EDB-4389-A0B0-E6705E5E05DC}" type="presParOf" srcId="{82C221D8-B516-4AA9-B8FC-C83ED2FA8598}" destId="{EB6738C8-8B1C-4CE2-AD42-BCDF9909821C}" srcOrd="1" destOrd="0" presId="urn:microsoft.com/office/officeart/2005/8/layout/chevron2"/>
    <dgm:cxn modelId="{DBC91C6A-19BF-405C-A46E-E4E3A54B7310}" type="presParOf" srcId="{56635C85-F497-47F0-82A5-3D719C4ED7DE}" destId="{A554C2A7-1121-4C0F-BA5C-E889C2FE1447}" srcOrd="5" destOrd="0" presId="urn:microsoft.com/office/officeart/2005/8/layout/chevron2"/>
    <dgm:cxn modelId="{69C0EC8F-1DE7-4B48-8AC9-530F3949B190}" type="presParOf" srcId="{56635C85-F497-47F0-82A5-3D719C4ED7DE}" destId="{680839C4-D03B-498D-ABF6-77406A31217B}" srcOrd="6" destOrd="0" presId="urn:microsoft.com/office/officeart/2005/8/layout/chevron2"/>
    <dgm:cxn modelId="{A3DDF652-2B55-45D8-853F-9E9C1E35341A}" type="presParOf" srcId="{680839C4-D03B-498D-ABF6-77406A31217B}" destId="{75B998C7-718C-4A67-ACBF-701F52280A79}" srcOrd="0" destOrd="0" presId="urn:microsoft.com/office/officeart/2005/8/layout/chevron2"/>
    <dgm:cxn modelId="{F2FE72C1-0C3F-45A1-ADD7-893EEAAA5C89}" type="presParOf" srcId="{680839C4-D03B-498D-ABF6-77406A31217B}" destId="{1BA1897F-F712-4F5E-87FF-0B82E6D7878A}" srcOrd="1" destOrd="0" presId="urn:microsoft.com/office/officeart/2005/8/layout/chevron2"/>
    <dgm:cxn modelId="{7E77276B-8768-4949-A36B-E0D507BA672A}" type="presParOf" srcId="{56635C85-F497-47F0-82A5-3D719C4ED7DE}" destId="{C2F91B8C-C939-4AE5-85AF-8598F577B87B}" srcOrd="7" destOrd="0" presId="urn:microsoft.com/office/officeart/2005/8/layout/chevron2"/>
    <dgm:cxn modelId="{674A5AD2-7D8F-4A06-8A1B-426152BA27AE}" type="presParOf" srcId="{56635C85-F497-47F0-82A5-3D719C4ED7DE}" destId="{BCA87617-1C8D-4C41-98E5-2F8BA78538C1}" srcOrd="8" destOrd="0" presId="urn:microsoft.com/office/officeart/2005/8/layout/chevron2"/>
    <dgm:cxn modelId="{007E204D-06B4-480C-A1D2-7C1F01E39200}" type="presParOf" srcId="{BCA87617-1C8D-4C41-98E5-2F8BA78538C1}" destId="{A8A18AC6-FD8A-444E-86A3-EBF678223872}" srcOrd="0" destOrd="0" presId="urn:microsoft.com/office/officeart/2005/8/layout/chevron2"/>
    <dgm:cxn modelId="{CB9BA263-2C63-4EB8-A603-2ECFF913AB3F}" type="presParOf" srcId="{BCA87617-1C8D-4C41-98E5-2F8BA78538C1}" destId="{5F02517C-DF21-4170-8556-07A6E318F90B}" srcOrd="1" destOrd="0" presId="urn:microsoft.com/office/officeart/2005/8/layout/chevron2"/>
    <dgm:cxn modelId="{4F52B1E0-81B5-4D39-BEC9-50BF791DF391}" type="presParOf" srcId="{56635C85-F497-47F0-82A5-3D719C4ED7DE}" destId="{0732D663-6E0B-4149-BDD3-A2D5ED9172AB}" srcOrd="9" destOrd="0" presId="urn:microsoft.com/office/officeart/2005/8/layout/chevron2"/>
    <dgm:cxn modelId="{E48BD7E8-4062-431B-8DDB-1BAEA5C99EA7}" type="presParOf" srcId="{56635C85-F497-47F0-82A5-3D719C4ED7DE}" destId="{50070888-6B1A-4B82-A542-7B8AFAB11947}" srcOrd="10" destOrd="0" presId="urn:microsoft.com/office/officeart/2005/8/layout/chevron2"/>
    <dgm:cxn modelId="{25D0D598-3196-4E12-A47C-1C95B1C473D3}" type="presParOf" srcId="{50070888-6B1A-4B82-A542-7B8AFAB11947}" destId="{C87E922D-D4FA-4E16-A645-803E80E575FF}" srcOrd="0" destOrd="0" presId="urn:microsoft.com/office/officeart/2005/8/layout/chevron2"/>
    <dgm:cxn modelId="{67EE59D6-60AA-4814-BF34-F57844C1BB3F}" type="presParOf" srcId="{50070888-6B1A-4B82-A542-7B8AFAB11947}" destId="{939F478E-27B6-4C6B-B5EF-0B37374B4133}" srcOrd="1" destOrd="0" presId="urn:microsoft.com/office/officeart/2005/8/layout/chevron2"/>
    <dgm:cxn modelId="{0F86B241-431F-4F63-BC75-D8D24D9E5BF7}" type="presParOf" srcId="{56635C85-F497-47F0-82A5-3D719C4ED7DE}" destId="{158BCA09-259D-4BD9-8794-1DC69B42091E}" srcOrd="11" destOrd="0" presId="urn:microsoft.com/office/officeart/2005/8/layout/chevron2"/>
    <dgm:cxn modelId="{8B7E8E2D-4187-4B09-A1FC-32CC015733E3}" type="presParOf" srcId="{56635C85-F497-47F0-82A5-3D719C4ED7DE}" destId="{CE93C927-82EC-4B9A-B8BA-ACF9E9FC9CAF}" srcOrd="12" destOrd="0" presId="urn:microsoft.com/office/officeart/2005/8/layout/chevron2"/>
    <dgm:cxn modelId="{FB76B206-2B6F-4AE4-AAD3-C2D531319D31}" type="presParOf" srcId="{CE93C927-82EC-4B9A-B8BA-ACF9E9FC9CAF}" destId="{0ABFA6E8-4BDB-43F3-97B4-A9E50EEA157D}" srcOrd="0" destOrd="0" presId="urn:microsoft.com/office/officeart/2005/8/layout/chevron2"/>
    <dgm:cxn modelId="{89CC2930-9B46-4DCE-BB48-593F90D2E22C}" type="presParOf" srcId="{CE93C927-82EC-4B9A-B8BA-ACF9E9FC9CAF}" destId="{6AA4A0C4-09DD-47DA-AA19-9CA94FFE38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69776-C15D-4FA7-9A41-68D7F3FE096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24A2CE-589D-4789-9AC1-04B94EA6C7B1}">
      <dgm:prSet phldrT="[Text]"/>
      <dgm:spPr/>
      <dgm:t>
        <a:bodyPr/>
        <a:lstStyle/>
        <a:p>
          <a:r>
            <a:rPr lang="en-US" b="0" dirty="0"/>
            <a:t>1</a:t>
          </a:r>
        </a:p>
      </dgm:t>
    </dgm:pt>
    <dgm:pt modelId="{C8F2B2BF-1369-4887-8C30-4167CFE7B99E}" type="parTrans" cxnId="{1F2FBABC-DA9E-4EB1-9E03-6486B1AC4D30}">
      <dgm:prSet/>
      <dgm:spPr/>
      <dgm:t>
        <a:bodyPr/>
        <a:lstStyle/>
        <a:p>
          <a:endParaRPr lang="en-US" b="0"/>
        </a:p>
      </dgm:t>
    </dgm:pt>
    <dgm:pt modelId="{1A55983B-74A5-478C-BD5F-3EAFAAB95E84}" type="sibTrans" cxnId="{1F2FBABC-DA9E-4EB1-9E03-6486B1AC4D30}">
      <dgm:prSet/>
      <dgm:spPr/>
      <dgm:t>
        <a:bodyPr/>
        <a:lstStyle/>
        <a:p>
          <a:endParaRPr lang="en-US" b="0"/>
        </a:p>
      </dgm:t>
    </dgm:pt>
    <dgm:pt modelId="{7C6D2913-CE1C-434E-A33D-3F6764EDF967}">
      <dgm:prSet phldrT="[Text]"/>
      <dgm:spPr/>
      <dgm:t>
        <a:bodyPr/>
        <a:lstStyle/>
        <a:p>
          <a:r>
            <a:rPr lang="en-US" b="0" dirty="0"/>
            <a:t>Identify all services which should have unique billing rates</a:t>
          </a:r>
        </a:p>
      </dgm:t>
    </dgm:pt>
    <dgm:pt modelId="{35190890-8B82-4EFF-86DB-1D308D0E2650}" type="parTrans" cxnId="{6D5F9653-81EF-414A-B769-A152F2771A11}">
      <dgm:prSet/>
      <dgm:spPr/>
      <dgm:t>
        <a:bodyPr/>
        <a:lstStyle/>
        <a:p>
          <a:endParaRPr lang="en-US" b="0"/>
        </a:p>
      </dgm:t>
    </dgm:pt>
    <dgm:pt modelId="{4FFD36BB-808E-4066-ABE1-C875D3175A3F}" type="sibTrans" cxnId="{6D5F9653-81EF-414A-B769-A152F2771A11}">
      <dgm:prSet/>
      <dgm:spPr/>
      <dgm:t>
        <a:bodyPr/>
        <a:lstStyle/>
        <a:p>
          <a:endParaRPr lang="en-US" b="0"/>
        </a:p>
      </dgm:t>
    </dgm:pt>
    <dgm:pt modelId="{6FB37639-332E-4F7F-9C34-89A086BA240C}">
      <dgm:prSet phldrT="[Text]"/>
      <dgm:spPr/>
      <dgm:t>
        <a:bodyPr/>
        <a:lstStyle/>
        <a:p>
          <a:r>
            <a:rPr lang="en-US" b="0" dirty="0"/>
            <a:t>2</a:t>
          </a:r>
        </a:p>
      </dgm:t>
    </dgm:pt>
    <dgm:pt modelId="{9D0C58D0-7196-496A-BDE2-DCF6F0E740A3}" type="parTrans" cxnId="{3F5FD549-DAE1-4A65-B987-AEEFE41120E5}">
      <dgm:prSet/>
      <dgm:spPr/>
      <dgm:t>
        <a:bodyPr/>
        <a:lstStyle/>
        <a:p>
          <a:endParaRPr lang="en-US" b="0"/>
        </a:p>
      </dgm:t>
    </dgm:pt>
    <dgm:pt modelId="{06FCECDF-579A-4C01-A084-E2DDCA6785AB}" type="sibTrans" cxnId="{3F5FD549-DAE1-4A65-B987-AEEFE41120E5}">
      <dgm:prSet/>
      <dgm:spPr/>
      <dgm:t>
        <a:bodyPr/>
        <a:lstStyle/>
        <a:p>
          <a:endParaRPr lang="en-US" b="0"/>
        </a:p>
      </dgm:t>
    </dgm:pt>
    <dgm:pt modelId="{FA0ED9BC-78CF-4ACB-AF11-A686D31E50D0}">
      <dgm:prSet phldrT="[Text]"/>
      <dgm:spPr/>
      <dgm:t>
        <a:bodyPr/>
        <a:lstStyle/>
        <a:p>
          <a:r>
            <a:rPr lang="en-US" b="0" dirty="0"/>
            <a:t>Create multiyear business plan including projected costs and utilization of services </a:t>
          </a:r>
        </a:p>
      </dgm:t>
    </dgm:pt>
    <dgm:pt modelId="{DC04E235-FA06-4D20-A599-FC90098D9D37}" type="parTrans" cxnId="{9BC14432-BF58-45C8-9F3D-7BD0C4C1F1A4}">
      <dgm:prSet/>
      <dgm:spPr/>
      <dgm:t>
        <a:bodyPr/>
        <a:lstStyle/>
        <a:p>
          <a:endParaRPr lang="en-US" b="0"/>
        </a:p>
      </dgm:t>
    </dgm:pt>
    <dgm:pt modelId="{78CEFBDD-5CB5-4B42-9E1E-38271BC662D1}" type="sibTrans" cxnId="{9BC14432-BF58-45C8-9F3D-7BD0C4C1F1A4}">
      <dgm:prSet/>
      <dgm:spPr/>
      <dgm:t>
        <a:bodyPr/>
        <a:lstStyle/>
        <a:p>
          <a:endParaRPr lang="en-US" b="0"/>
        </a:p>
      </dgm:t>
    </dgm:pt>
    <dgm:pt modelId="{8B5AB038-7872-4317-A0C5-F2BFB388B890}">
      <dgm:prSet phldrT="[Text]"/>
      <dgm:spPr/>
      <dgm:t>
        <a:bodyPr/>
        <a:lstStyle/>
        <a:p>
          <a:r>
            <a:rPr lang="en-US" b="0" dirty="0"/>
            <a:t>3</a:t>
          </a:r>
        </a:p>
      </dgm:t>
    </dgm:pt>
    <dgm:pt modelId="{FBB64398-EA49-481F-9C6B-57058877FC7E}" type="parTrans" cxnId="{9A3A484B-A612-4613-8EA8-AB65495D8730}">
      <dgm:prSet/>
      <dgm:spPr/>
      <dgm:t>
        <a:bodyPr/>
        <a:lstStyle/>
        <a:p>
          <a:endParaRPr lang="en-US" b="0"/>
        </a:p>
      </dgm:t>
    </dgm:pt>
    <dgm:pt modelId="{B2CE49A9-34E8-4A65-AF72-1166CA623EFE}" type="sibTrans" cxnId="{9A3A484B-A612-4613-8EA8-AB65495D8730}">
      <dgm:prSet/>
      <dgm:spPr/>
      <dgm:t>
        <a:bodyPr/>
        <a:lstStyle/>
        <a:p>
          <a:endParaRPr lang="en-US" b="0"/>
        </a:p>
      </dgm:t>
    </dgm:pt>
    <dgm:pt modelId="{3DF3C487-3857-4C3A-92CF-DD1D21727A7E}">
      <dgm:prSet phldrT="[Text]"/>
      <dgm:spPr/>
      <dgm:t>
        <a:bodyPr/>
        <a:lstStyle/>
        <a:p>
          <a:r>
            <a:rPr lang="en-US" b="0" dirty="0"/>
            <a:t>Calculate billing rates for each service and assess the need for other rates (i.e. external, other academic, etc.)</a:t>
          </a:r>
        </a:p>
      </dgm:t>
    </dgm:pt>
    <dgm:pt modelId="{2FA6A90A-005F-48F5-BF84-B5EE1B75E52A}" type="parTrans" cxnId="{1434F5F9-D5B6-43EB-8049-EDBA6B4F7C1B}">
      <dgm:prSet/>
      <dgm:spPr/>
      <dgm:t>
        <a:bodyPr/>
        <a:lstStyle/>
        <a:p>
          <a:endParaRPr lang="en-US" b="0"/>
        </a:p>
      </dgm:t>
    </dgm:pt>
    <dgm:pt modelId="{CDF47A66-E565-4969-B0AC-08A0D6D21391}" type="sibTrans" cxnId="{1434F5F9-D5B6-43EB-8049-EDBA6B4F7C1B}">
      <dgm:prSet/>
      <dgm:spPr/>
      <dgm:t>
        <a:bodyPr/>
        <a:lstStyle/>
        <a:p>
          <a:endParaRPr lang="en-US" b="0"/>
        </a:p>
      </dgm:t>
    </dgm:pt>
    <dgm:pt modelId="{4249EFFE-9894-41F1-95EB-BA743A48277C}">
      <dgm:prSet phldrT="[Text]"/>
      <dgm:spPr/>
      <dgm:t>
        <a:bodyPr/>
        <a:lstStyle/>
        <a:p>
          <a:r>
            <a:rPr lang="en-US" b="0" dirty="0"/>
            <a:t>4</a:t>
          </a:r>
        </a:p>
      </dgm:t>
    </dgm:pt>
    <dgm:pt modelId="{766ED27A-B936-4F1E-9467-8258A811EDA9}" type="parTrans" cxnId="{2F47AB1D-51B7-4986-9ED1-626D0454DB23}">
      <dgm:prSet/>
      <dgm:spPr/>
      <dgm:t>
        <a:bodyPr/>
        <a:lstStyle/>
        <a:p>
          <a:endParaRPr lang="en-US" b="0"/>
        </a:p>
      </dgm:t>
    </dgm:pt>
    <dgm:pt modelId="{D86F4E27-7B0B-4428-B3E4-D64088AF834D}" type="sibTrans" cxnId="{2F47AB1D-51B7-4986-9ED1-626D0454DB23}">
      <dgm:prSet/>
      <dgm:spPr/>
      <dgm:t>
        <a:bodyPr/>
        <a:lstStyle/>
        <a:p>
          <a:endParaRPr lang="en-US" b="0"/>
        </a:p>
      </dgm:t>
    </dgm:pt>
    <dgm:pt modelId="{11516601-4319-42CD-B3F5-3117FF881DA3}">
      <dgm:prSet phldrT="[Text]"/>
      <dgm:spPr/>
      <dgm:t>
        <a:bodyPr/>
        <a:lstStyle/>
        <a:p>
          <a:r>
            <a:rPr lang="en-US" b="0" dirty="0"/>
            <a:t>Review proposed rates and create new account or fund to track service center expenses and revenues in the institution’s financial system</a:t>
          </a:r>
        </a:p>
      </dgm:t>
    </dgm:pt>
    <dgm:pt modelId="{F3AB66FF-2A8E-43B4-9DB3-F9E05051E34C}" type="parTrans" cxnId="{C8C94312-73C6-46F4-9DE0-E6BF01947E95}">
      <dgm:prSet/>
      <dgm:spPr/>
      <dgm:t>
        <a:bodyPr/>
        <a:lstStyle/>
        <a:p>
          <a:endParaRPr lang="en-US" b="0"/>
        </a:p>
      </dgm:t>
    </dgm:pt>
    <dgm:pt modelId="{D2F399A6-2F33-4526-94C3-3C13822C215C}" type="sibTrans" cxnId="{C8C94312-73C6-46F4-9DE0-E6BF01947E95}">
      <dgm:prSet/>
      <dgm:spPr/>
      <dgm:t>
        <a:bodyPr/>
        <a:lstStyle/>
        <a:p>
          <a:endParaRPr lang="en-US" b="0"/>
        </a:p>
      </dgm:t>
    </dgm:pt>
    <dgm:pt modelId="{E4514B95-62B0-4C69-ADA6-4C48173FC381}" type="pres">
      <dgm:prSet presAssocID="{34469776-C15D-4FA7-9A41-68D7F3FE096F}" presName="linearFlow" presStyleCnt="0">
        <dgm:presLayoutVars>
          <dgm:dir/>
          <dgm:animLvl val="lvl"/>
          <dgm:resizeHandles val="exact"/>
        </dgm:presLayoutVars>
      </dgm:prSet>
      <dgm:spPr/>
    </dgm:pt>
    <dgm:pt modelId="{BB3DDDCB-8E66-4074-837B-774B55BF3FDE}" type="pres">
      <dgm:prSet presAssocID="{D524A2CE-589D-4789-9AC1-04B94EA6C7B1}" presName="composite" presStyleCnt="0"/>
      <dgm:spPr/>
    </dgm:pt>
    <dgm:pt modelId="{E241B429-B3C5-42F2-A921-E72D8114F7FE}" type="pres">
      <dgm:prSet presAssocID="{D524A2CE-589D-4789-9AC1-04B94EA6C7B1}" presName="parentText" presStyleLbl="alignNode1" presStyleIdx="0" presStyleCnt="4">
        <dgm:presLayoutVars>
          <dgm:chMax val="1"/>
          <dgm:bulletEnabled val="1"/>
        </dgm:presLayoutVars>
      </dgm:prSet>
      <dgm:spPr/>
    </dgm:pt>
    <dgm:pt modelId="{BDDC42D4-A8C6-4831-A2E5-251FE1E83172}" type="pres">
      <dgm:prSet presAssocID="{D524A2CE-589D-4789-9AC1-04B94EA6C7B1}" presName="descendantText" presStyleLbl="alignAcc1" presStyleIdx="0" presStyleCnt="4">
        <dgm:presLayoutVars>
          <dgm:bulletEnabled val="1"/>
        </dgm:presLayoutVars>
      </dgm:prSet>
      <dgm:spPr/>
    </dgm:pt>
    <dgm:pt modelId="{4B650CFE-F505-427A-A9EB-4AC8440C6BFD}" type="pres">
      <dgm:prSet presAssocID="{1A55983B-74A5-478C-BD5F-3EAFAAB95E84}" presName="sp" presStyleCnt="0"/>
      <dgm:spPr/>
    </dgm:pt>
    <dgm:pt modelId="{32A72565-94EF-4977-B1F2-6EA1B210FD63}" type="pres">
      <dgm:prSet presAssocID="{6FB37639-332E-4F7F-9C34-89A086BA240C}" presName="composite" presStyleCnt="0"/>
      <dgm:spPr/>
    </dgm:pt>
    <dgm:pt modelId="{E6AFABF5-5582-443F-9E15-C69988E9B21F}" type="pres">
      <dgm:prSet presAssocID="{6FB37639-332E-4F7F-9C34-89A086BA240C}" presName="parentText" presStyleLbl="alignNode1" presStyleIdx="1" presStyleCnt="4">
        <dgm:presLayoutVars>
          <dgm:chMax val="1"/>
          <dgm:bulletEnabled val="1"/>
        </dgm:presLayoutVars>
      </dgm:prSet>
      <dgm:spPr/>
    </dgm:pt>
    <dgm:pt modelId="{E0B58C59-AF3C-4218-8EDE-5CB3457CEAC1}" type="pres">
      <dgm:prSet presAssocID="{6FB37639-332E-4F7F-9C34-89A086BA240C}" presName="descendantText" presStyleLbl="alignAcc1" presStyleIdx="1" presStyleCnt="4">
        <dgm:presLayoutVars>
          <dgm:bulletEnabled val="1"/>
        </dgm:presLayoutVars>
      </dgm:prSet>
      <dgm:spPr/>
    </dgm:pt>
    <dgm:pt modelId="{E64F90B0-078B-489C-A863-EA4C56FC8AB0}" type="pres">
      <dgm:prSet presAssocID="{06FCECDF-579A-4C01-A084-E2DDCA6785AB}" presName="sp" presStyleCnt="0"/>
      <dgm:spPr/>
    </dgm:pt>
    <dgm:pt modelId="{4F18AE36-4BAF-4339-B204-ACB0D715CF69}" type="pres">
      <dgm:prSet presAssocID="{8B5AB038-7872-4317-A0C5-F2BFB388B890}" presName="composite" presStyleCnt="0"/>
      <dgm:spPr/>
    </dgm:pt>
    <dgm:pt modelId="{EEBA1E87-E72C-49EA-8FA6-BB73FC566614}" type="pres">
      <dgm:prSet presAssocID="{8B5AB038-7872-4317-A0C5-F2BFB388B890}" presName="parentText" presStyleLbl="alignNode1" presStyleIdx="2" presStyleCnt="4">
        <dgm:presLayoutVars>
          <dgm:chMax val="1"/>
          <dgm:bulletEnabled val="1"/>
        </dgm:presLayoutVars>
      </dgm:prSet>
      <dgm:spPr/>
    </dgm:pt>
    <dgm:pt modelId="{BC39C84B-0225-4AAD-A73F-93D8791E230E}" type="pres">
      <dgm:prSet presAssocID="{8B5AB038-7872-4317-A0C5-F2BFB388B890}" presName="descendantText" presStyleLbl="alignAcc1" presStyleIdx="2" presStyleCnt="4">
        <dgm:presLayoutVars>
          <dgm:bulletEnabled val="1"/>
        </dgm:presLayoutVars>
      </dgm:prSet>
      <dgm:spPr/>
    </dgm:pt>
    <dgm:pt modelId="{13394249-9DB8-476E-9D3A-CFE13FBA2962}" type="pres">
      <dgm:prSet presAssocID="{B2CE49A9-34E8-4A65-AF72-1166CA623EFE}" presName="sp" presStyleCnt="0"/>
      <dgm:spPr/>
    </dgm:pt>
    <dgm:pt modelId="{B5F7D0BD-4776-4AEC-B916-51176C835DEB}" type="pres">
      <dgm:prSet presAssocID="{4249EFFE-9894-41F1-95EB-BA743A48277C}" presName="composite" presStyleCnt="0"/>
      <dgm:spPr/>
    </dgm:pt>
    <dgm:pt modelId="{60FE94B0-DC42-4E74-A80F-15438E8548DE}" type="pres">
      <dgm:prSet presAssocID="{4249EFFE-9894-41F1-95EB-BA743A48277C}" presName="parentText" presStyleLbl="alignNode1" presStyleIdx="3" presStyleCnt="4">
        <dgm:presLayoutVars>
          <dgm:chMax val="1"/>
          <dgm:bulletEnabled val="1"/>
        </dgm:presLayoutVars>
      </dgm:prSet>
      <dgm:spPr/>
    </dgm:pt>
    <dgm:pt modelId="{1658B969-2E5E-491F-85FC-5487A322D735}" type="pres">
      <dgm:prSet presAssocID="{4249EFFE-9894-41F1-95EB-BA743A48277C}" presName="descendantText" presStyleLbl="alignAcc1" presStyleIdx="3" presStyleCnt="4">
        <dgm:presLayoutVars>
          <dgm:bulletEnabled val="1"/>
        </dgm:presLayoutVars>
      </dgm:prSet>
      <dgm:spPr/>
    </dgm:pt>
  </dgm:ptLst>
  <dgm:cxnLst>
    <dgm:cxn modelId="{20C46112-25D3-489B-850E-D15262AB8327}" type="presOf" srcId="{FA0ED9BC-78CF-4ACB-AF11-A686D31E50D0}" destId="{E0B58C59-AF3C-4218-8EDE-5CB3457CEAC1}" srcOrd="0" destOrd="0" presId="urn:microsoft.com/office/officeart/2005/8/layout/chevron2"/>
    <dgm:cxn modelId="{C8C94312-73C6-46F4-9DE0-E6BF01947E95}" srcId="{4249EFFE-9894-41F1-95EB-BA743A48277C}" destId="{11516601-4319-42CD-B3F5-3117FF881DA3}" srcOrd="0" destOrd="0" parTransId="{F3AB66FF-2A8E-43B4-9DB3-F9E05051E34C}" sibTransId="{D2F399A6-2F33-4526-94C3-3C13822C215C}"/>
    <dgm:cxn modelId="{F1D12019-015F-4CE5-94D0-DA3CF8EF7DF9}" type="presOf" srcId="{6FB37639-332E-4F7F-9C34-89A086BA240C}" destId="{E6AFABF5-5582-443F-9E15-C69988E9B21F}" srcOrd="0" destOrd="0" presId="urn:microsoft.com/office/officeart/2005/8/layout/chevron2"/>
    <dgm:cxn modelId="{2F47AB1D-51B7-4986-9ED1-626D0454DB23}" srcId="{34469776-C15D-4FA7-9A41-68D7F3FE096F}" destId="{4249EFFE-9894-41F1-95EB-BA743A48277C}" srcOrd="3" destOrd="0" parTransId="{766ED27A-B936-4F1E-9467-8258A811EDA9}" sibTransId="{D86F4E27-7B0B-4428-B3E4-D64088AF834D}"/>
    <dgm:cxn modelId="{9BC14432-BF58-45C8-9F3D-7BD0C4C1F1A4}" srcId="{6FB37639-332E-4F7F-9C34-89A086BA240C}" destId="{FA0ED9BC-78CF-4ACB-AF11-A686D31E50D0}" srcOrd="0" destOrd="0" parTransId="{DC04E235-FA06-4D20-A599-FC90098D9D37}" sibTransId="{78CEFBDD-5CB5-4B42-9E1E-38271BC662D1}"/>
    <dgm:cxn modelId="{6F1F233F-E6A2-4D56-B8AA-8289C2C654BC}" type="presOf" srcId="{3DF3C487-3857-4C3A-92CF-DD1D21727A7E}" destId="{BC39C84B-0225-4AAD-A73F-93D8791E230E}" srcOrd="0" destOrd="0" presId="urn:microsoft.com/office/officeart/2005/8/layout/chevron2"/>
    <dgm:cxn modelId="{7412B55E-36FC-4065-9933-DD09F1813284}" type="presOf" srcId="{4249EFFE-9894-41F1-95EB-BA743A48277C}" destId="{60FE94B0-DC42-4E74-A80F-15438E8548DE}" srcOrd="0" destOrd="0" presId="urn:microsoft.com/office/officeart/2005/8/layout/chevron2"/>
    <dgm:cxn modelId="{3F5FD549-DAE1-4A65-B987-AEEFE41120E5}" srcId="{34469776-C15D-4FA7-9A41-68D7F3FE096F}" destId="{6FB37639-332E-4F7F-9C34-89A086BA240C}" srcOrd="1" destOrd="0" parTransId="{9D0C58D0-7196-496A-BDE2-DCF6F0E740A3}" sibTransId="{06FCECDF-579A-4C01-A084-E2DDCA6785AB}"/>
    <dgm:cxn modelId="{9A3A484B-A612-4613-8EA8-AB65495D8730}" srcId="{34469776-C15D-4FA7-9A41-68D7F3FE096F}" destId="{8B5AB038-7872-4317-A0C5-F2BFB388B890}" srcOrd="2" destOrd="0" parTransId="{FBB64398-EA49-481F-9C6B-57058877FC7E}" sibTransId="{B2CE49A9-34E8-4A65-AF72-1166CA623EFE}"/>
    <dgm:cxn modelId="{6D5F9653-81EF-414A-B769-A152F2771A11}" srcId="{D524A2CE-589D-4789-9AC1-04B94EA6C7B1}" destId="{7C6D2913-CE1C-434E-A33D-3F6764EDF967}" srcOrd="0" destOrd="0" parTransId="{35190890-8B82-4EFF-86DB-1D308D0E2650}" sibTransId="{4FFD36BB-808E-4066-ABE1-C875D3175A3F}"/>
    <dgm:cxn modelId="{1F2FBABC-DA9E-4EB1-9E03-6486B1AC4D30}" srcId="{34469776-C15D-4FA7-9A41-68D7F3FE096F}" destId="{D524A2CE-589D-4789-9AC1-04B94EA6C7B1}" srcOrd="0" destOrd="0" parTransId="{C8F2B2BF-1369-4887-8C30-4167CFE7B99E}" sibTransId="{1A55983B-74A5-478C-BD5F-3EAFAAB95E84}"/>
    <dgm:cxn modelId="{91484BBF-1B63-4C58-85DA-6D8806921FC3}" type="presOf" srcId="{34469776-C15D-4FA7-9A41-68D7F3FE096F}" destId="{E4514B95-62B0-4C69-ADA6-4C48173FC381}" srcOrd="0" destOrd="0" presId="urn:microsoft.com/office/officeart/2005/8/layout/chevron2"/>
    <dgm:cxn modelId="{28FDD4C1-D045-467C-83E3-9B77BFFA5649}" type="presOf" srcId="{8B5AB038-7872-4317-A0C5-F2BFB388B890}" destId="{EEBA1E87-E72C-49EA-8FA6-BB73FC566614}" srcOrd="0" destOrd="0" presId="urn:microsoft.com/office/officeart/2005/8/layout/chevron2"/>
    <dgm:cxn modelId="{0BE6C7F6-959D-4CA5-AEAD-105EB3B75FB2}" type="presOf" srcId="{D524A2CE-589D-4789-9AC1-04B94EA6C7B1}" destId="{E241B429-B3C5-42F2-A921-E72D8114F7FE}" srcOrd="0" destOrd="0" presId="urn:microsoft.com/office/officeart/2005/8/layout/chevron2"/>
    <dgm:cxn modelId="{CBB125F9-FA8C-4A15-86EA-35CD0A7499E8}" type="presOf" srcId="{11516601-4319-42CD-B3F5-3117FF881DA3}" destId="{1658B969-2E5E-491F-85FC-5487A322D735}" srcOrd="0" destOrd="0" presId="urn:microsoft.com/office/officeart/2005/8/layout/chevron2"/>
    <dgm:cxn modelId="{1434F5F9-D5B6-43EB-8049-EDBA6B4F7C1B}" srcId="{8B5AB038-7872-4317-A0C5-F2BFB388B890}" destId="{3DF3C487-3857-4C3A-92CF-DD1D21727A7E}" srcOrd="0" destOrd="0" parTransId="{2FA6A90A-005F-48F5-BF84-B5EE1B75E52A}" sibTransId="{CDF47A66-E565-4969-B0AC-08A0D6D21391}"/>
    <dgm:cxn modelId="{61F08AFC-498E-49DC-ABE7-2391EA7CA394}" type="presOf" srcId="{7C6D2913-CE1C-434E-A33D-3F6764EDF967}" destId="{BDDC42D4-A8C6-4831-A2E5-251FE1E83172}" srcOrd="0" destOrd="0" presId="urn:microsoft.com/office/officeart/2005/8/layout/chevron2"/>
    <dgm:cxn modelId="{12276FF5-918B-4A02-AFFE-E395417CE5F7}" type="presParOf" srcId="{E4514B95-62B0-4C69-ADA6-4C48173FC381}" destId="{BB3DDDCB-8E66-4074-837B-774B55BF3FDE}" srcOrd="0" destOrd="0" presId="urn:microsoft.com/office/officeart/2005/8/layout/chevron2"/>
    <dgm:cxn modelId="{A4E30467-B119-404A-BC5B-B9434D1CB197}" type="presParOf" srcId="{BB3DDDCB-8E66-4074-837B-774B55BF3FDE}" destId="{E241B429-B3C5-42F2-A921-E72D8114F7FE}" srcOrd="0" destOrd="0" presId="urn:microsoft.com/office/officeart/2005/8/layout/chevron2"/>
    <dgm:cxn modelId="{34F5C78E-8114-4AB1-8051-4C77D9D9D200}" type="presParOf" srcId="{BB3DDDCB-8E66-4074-837B-774B55BF3FDE}" destId="{BDDC42D4-A8C6-4831-A2E5-251FE1E83172}" srcOrd="1" destOrd="0" presId="urn:microsoft.com/office/officeart/2005/8/layout/chevron2"/>
    <dgm:cxn modelId="{881CD6F2-4E5E-4FC3-976E-5D2651B74FDB}" type="presParOf" srcId="{E4514B95-62B0-4C69-ADA6-4C48173FC381}" destId="{4B650CFE-F505-427A-A9EB-4AC8440C6BFD}" srcOrd="1" destOrd="0" presId="urn:microsoft.com/office/officeart/2005/8/layout/chevron2"/>
    <dgm:cxn modelId="{A24CEB44-1E83-4B45-8F1D-AEAFA0D22502}" type="presParOf" srcId="{E4514B95-62B0-4C69-ADA6-4C48173FC381}" destId="{32A72565-94EF-4977-B1F2-6EA1B210FD63}" srcOrd="2" destOrd="0" presId="urn:microsoft.com/office/officeart/2005/8/layout/chevron2"/>
    <dgm:cxn modelId="{2591548E-F065-4CE5-96C3-322FC11B0A59}" type="presParOf" srcId="{32A72565-94EF-4977-B1F2-6EA1B210FD63}" destId="{E6AFABF5-5582-443F-9E15-C69988E9B21F}" srcOrd="0" destOrd="0" presId="urn:microsoft.com/office/officeart/2005/8/layout/chevron2"/>
    <dgm:cxn modelId="{C6EA0172-BAB2-4C4D-94D1-854F201AB5ED}" type="presParOf" srcId="{32A72565-94EF-4977-B1F2-6EA1B210FD63}" destId="{E0B58C59-AF3C-4218-8EDE-5CB3457CEAC1}" srcOrd="1" destOrd="0" presId="urn:microsoft.com/office/officeart/2005/8/layout/chevron2"/>
    <dgm:cxn modelId="{2F1369E7-96C3-46AA-8CCE-B668D29F3DDE}" type="presParOf" srcId="{E4514B95-62B0-4C69-ADA6-4C48173FC381}" destId="{E64F90B0-078B-489C-A863-EA4C56FC8AB0}" srcOrd="3" destOrd="0" presId="urn:microsoft.com/office/officeart/2005/8/layout/chevron2"/>
    <dgm:cxn modelId="{573ADBAB-59EC-423C-93B2-2A762AE2368A}" type="presParOf" srcId="{E4514B95-62B0-4C69-ADA6-4C48173FC381}" destId="{4F18AE36-4BAF-4339-B204-ACB0D715CF69}" srcOrd="4" destOrd="0" presId="urn:microsoft.com/office/officeart/2005/8/layout/chevron2"/>
    <dgm:cxn modelId="{229EBB12-46E1-4690-A8E8-90D05D9F2D79}" type="presParOf" srcId="{4F18AE36-4BAF-4339-B204-ACB0D715CF69}" destId="{EEBA1E87-E72C-49EA-8FA6-BB73FC566614}" srcOrd="0" destOrd="0" presId="urn:microsoft.com/office/officeart/2005/8/layout/chevron2"/>
    <dgm:cxn modelId="{959C230B-DED1-4F80-9393-C33F4873176E}" type="presParOf" srcId="{4F18AE36-4BAF-4339-B204-ACB0D715CF69}" destId="{BC39C84B-0225-4AAD-A73F-93D8791E230E}" srcOrd="1" destOrd="0" presId="urn:microsoft.com/office/officeart/2005/8/layout/chevron2"/>
    <dgm:cxn modelId="{40C1C3EC-520D-4DD3-89E1-37F771D748CA}" type="presParOf" srcId="{E4514B95-62B0-4C69-ADA6-4C48173FC381}" destId="{13394249-9DB8-476E-9D3A-CFE13FBA2962}" srcOrd="5" destOrd="0" presId="urn:microsoft.com/office/officeart/2005/8/layout/chevron2"/>
    <dgm:cxn modelId="{A088015C-CF04-4897-939A-95C9851B762E}" type="presParOf" srcId="{E4514B95-62B0-4C69-ADA6-4C48173FC381}" destId="{B5F7D0BD-4776-4AEC-B916-51176C835DEB}" srcOrd="6" destOrd="0" presId="urn:microsoft.com/office/officeart/2005/8/layout/chevron2"/>
    <dgm:cxn modelId="{DF21968F-9BAE-4237-BE88-E67515A4A76B}" type="presParOf" srcId="{B5F7D0BD-4776-4AEC-B916-51176C835DEB}" destId="{60FE94B0-DC42-4E74-A80F-15438E8548DE}" srcOrd="0" destOrd="0" presId="urn:microsoft.com/office/officeart/2005/8/layout/chevron2"/>
    <dgm:cxn modelId="{4231B673-F82C-40AF-BB4A-1C7E77B3165F}" type="presParOf" srcId="{B5F7D0BD-4776-4AEC-B916-51176C835DEB}" destId="{1658B969-2E5E-491F-85FC-5487A322D7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567202-2983-4A29-8F3F-C55C8B55B3D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14FF6684-1224-4946-8239-88BC09CA0B2A}">
      <dgm:prSet phldrT="[Text]" custT="1"/>
      <dgm:spPr/>
      <dgm:t>
        <a:bodyPr/>
        <a:lstStyle/>
        <a:p>
          <a:r>
            <a:rPr lang="en-US" sz="1600" dirty="0"/>
            <a:t>Many institutions use a </a:t>
          </a:r>
          <a:r>
            <a:rPr lang="en-US" sz="1600" b="1" dirty="0">
              <a:solidFill>
                <a:schemeClr val="accent3"/>
              </a:solidFill>
            </a:rPr>
            <a:t>specific department, fund, or account number </a:t>
          </a:r>
          <a:r>
            <a:rPr lang="en-US" sz="1600" dirty="0"/>
            <a:t>in their accounting system to identify and track active service centers.</a:t>
          </a:r>
        </a:p>
      </dgm:t>
    </dgm:pt>
    <dgm:pt modelId="{DDE563B1-B852-4462-9283-71CE16ED79DD}" type="parTrans" cxnId="{8C15F479-B630-474B-A8F0-2EBE1F301F98}">
      <dgm:prSet/>
      <dgm:spPr/>
      <dgm:t>
        <a:bodyPr/>
        <a:lstStyle/>
        <a:p>
          <a:endParaRPr lang="en-US" sz="3200"/>
        </a:p>
      </dgm:t>
    </dgm:pt>
    <dgm:pt modelId="{E55B0939-D5A6-4CFA-8738-F50AB7A4A298}" type="sibTrans" cxnId="{8C15F479-B630-474B-A8F0-2EBE1F301F98}">
      <dgm:prSet/>
      <dgm:spPr/>
      <dgm:t>
        <a:bodyPr/>
        <a:lstStyle/>
        <a:p>
          <a:endParaRPr lang="en-US" sz="3200"/>
        </a:p>
      </dgm:t>
    </dgm:pt>
    <dgm:pt modelId="{FC80FAC9-BE6B-46BD-9CAC-5022802DEE55}">
      <dgm:prSet phldrT="[Text]" custT="1"/>
      <dgm:spPr/>
      <dgm:t>
        <a:bodyPr/>
        <a:lstStyle/>
        <a:p>
          <a:r>
            <a:rPr lang="en-US" sz="1600" b="1" dirty="0">
              <a:solidFill>
                <a:schemeClr val="accent3"/>
              </a:solidFill>
            </a:rPr>
            <a:t>Separate fund or account numbers </a:t>
          </a:r>
          <a:r>
            <a:rPr lang="en-US" sz="1600" dirty="0"/>
            <a:t>are recommended for tracking specific expenses and/or revenue for service centers with rates for multiple services</a:t>
          </a:r>
        </a:p>
      </dgm:t>
    </dgm:pt>
    <dgm:pt modelId="{5E4C0706-8F33-4D77-BDC1-19EFF61CE849}" type="parTrans" cxnId="{DE037F3E-2DED-4711-959E-8CE4D36D1579}">
      <dgm:prSet/>
      <dgm:spPr/>
      <dgm:t>
        <a:bodyPr/>
        <a:lstStyle/>
        <a:p>
          <a:endParaRPr lang="en-US" sz="3200"/>
        </a:p>
      </dgm:t>
    </dgm:pt>
    <dgm:pt modelId="{F4230CA5-5F97-43A7-8BB6-75AA98A2F6D8}" type="sibTrans" cxnId="{DE037F3E-2DED-4711-959E-8CE4D36D1579}">
      <dgm:prSet/>
      <dgm:spPr/>
      <dgm:t>
        <a:bodyPr/>
        <a:lstStyle/>
        <a:p>
          <a:endParaRPr lang="en-US" sz="3200"/>
        </a:p>
      </dgm:t>
    </dgm:pt>
    <dgm:pt modelId="{73E5539F-65B8-44A6-BA34-34D973C3411A}">
      <dgm:prSet custT="1"/>
      <dgm:spPr/>
      <dgm:t>
        <a:bodyPr/>
        <a:lstStyle/>
        <a:p>
          <a:r>
            <a:rPr lang="en-US" sz="1400" dirty="0"/>
            <a:t>Service center administrators may be required to submit a request for the creation of a new fund or account number.</a:t>
          </a:r>
        </a:p>
      </dgm:t>
    </dgm:pt>
    <dgm:pt modelId="{9B204B11-4D84-4032-AF55-01AE67FFEF19}" type="parTrans" cxnId="{55E6F476-B54C-4EE1-8992-D52B4FE58FA0}">
      <dgm:prSet/>
      <dgm:spPr/>
      <dgm:t>
        <a:bodyPr/>
        <a:lstStyle/>
        <a:p>
          <a:endParaRPr lang="en-US" sz="3200"/>
        </a:p>
      </dgm:t>
    </dgm:pt>
    <dgm:pt modelId="{222067F6-2ECF-49EA-9E97-258464830465}" type="sibTrans" cxnId="{55E6F476-B54C-4EE1-8992-D52B4FE58FA0}">
      <dgm:prSet/>
      <dgm:spPr/>
      <dgm:t>
        <a:bodyPr/>
        <a:lstStyle/>
        <a:p>
          <a:endParaRPr lang="en-US" sz="3200"/>
        </a:p>
      </dgm:t>
    </dgm:pt>
    <dgm:pt modelId="{7289ABDB-5E57-4A27-855E-53BA28A0703B}">
      <dgm:prSet custT="1"/>
      <dgm:spPr/>
      <dgm:t>
        <a:bodyPr/>
        <a:lstStyle/>
        <a:p>
          <a:r>
            <a:rPr lang="en-US" sz="1400" dirty="0"/>
            <a:t>Revenue from internal and external customers should be tracked using separate subaccounts or object codes.</a:t>
          </a:r>
        </a:p>
      </dgm:t>
    </dgm:pt>
    <dgm:pt modelId="{5E42EE63-222C-4967-8D29-A5E59B9C44D7}" type="parTrans" cxnId="{EFAFE495-6769-4BDA-A1E2-06FA32235267}">
      <dgm:prSet/>
      <dgm:spPr/>
      <dgm:t>
        <a:bodyPr/>
        <a:lstStyle/>
        <a:p>
          <a:endParaRPr lang="en-US" sz="3200"/>
        </a:p>
      </dgm:t>
    </dgm:pt>
    <dgm:pt modelId="{0E42E651-355A-4244-B031-F906973A6A61}" type="sibTrans" cxnId="{EFAFE495-6769-4BDA-A1E2-06FA32235267}">
      <dgm:prSet/>
      <dgm:spPr/>
      <dgm:t>
        <a:bodyPr/>
        <a:lstStyle/>
        <a:p>
          <a:endParaRPr lang="en-US" sz="3200"/>
        </a:p>
      </dgm:t>
    </dgm:pt>
    <dgm:pt modelId="{08C89E1E-A159-4DAC-9B63-30541F897CAC}">
      <dgm:prSet custT="1"/>
      <dgm:spPr/>
      <dgm:t>
        <a:bodyPr/>
        <a:lstStyle/>
        <a:p>
          <a:r>
            <a:rPr lang="en-US" sz="1400" b="1" dirty="0">
              <a:solidFill>
                <a:schemeClr val="accent3"/>
              </a:solidFill>
            </a:rPr>
            <a:t>What mechanisms does CUNY ASRC have in place for creating a new fund or account for a service center?</a:t>
          </a:r>
        </a:p>
      </dgm:t>
    </dgm:pt>
    <dgm:pt modelId="{B9E6ABA8-C9C1-4116-9CDE-0C78EF0F3A15}" type="parTrans" cxnId="{2D16185D-B87D-44DC-B690-7B43E182CE2B}">
      <dgm:prSet/>
      <dgm:spPr/>
      <dgm:t>
        <a:bodyPr/>
        <a:lstStyle/>
        <a:p>
          <a:endParaRPr lang="en-US"/>
        </a:p>
      </dgm:t>
    </dgm:pt>
    <dgm:pt modelId="{786C5A04-CC95-4518-9EB1-30472D96A06B}" type="sibTrans" cxnId="{2D16185D-B87D-44DC-B690-7B43E182CE2B}">
      <dgm:prSet/>
      <dgm:spPr/>
      <dgm:t>
        <a:bodyPr/>
        <a:lstStyle/>
        <a:p>
          <a:endParaRPr lang="en-US"/>
        </a:p>
      </dgm:t>
    </dgm:pt>
    <dgm:pt modelId="{CD4C558B-4FD6-4128-8C35-8628491823E2}">
      <dgm:prSet custT="1"/>
      <dgm:spPr/>
      <dgm:t>
        <a:bodyPr/>
        <a:lstStyle/>
        <a:p>
          <a:r>
            <a:rPr lang="en-US" sz="1400" dirty="0"/>
            <a:t>All invoices should include the name of the service provided, the number of units, and the amount charged per unit.</a:t>
          </a:r>
        </a:p>
      </dgm:t>
    </dgm:pt>
    <dgm:pt modelId="{5D2B9B72-4A36-4B26-B17A-60C9BA8441DA}" type="sibTrans" cxnId="{45FB58D7-9B7E-4173-9814-2D93CBAF4000}">
      <dgm:prSet/>
      <dgm:spPr/>
      <dgm:t>
        <a:bodyPr/>
        <a:lstStyle/>
        <a:p>
          <a:endParaRPr lang="en-US"/>
        </a:p>
      </dgm:t>
    </dgm:pt>
    <dgm:pt modelId="{8B66908A-1143-4819-BB5E-640C7BA9FB56}" type="parTrans" cxnId="{45FB58D7-9B7E-4173-9814-2D93CBAF4000}">
      <dgm:prSet/>
      <dgm:spPr/>
      <dgm:t>
        <a:bodyPr/>
        <a:lstStyle/>
        <a:p>
          <a:endParaRPr lang="en-US"/>
        </a:p>
      </dgm:t>
    </dgm:pt>
    <dgm:pt modelId="{25FFA31D-1431-46FC-9FFD-62369CF94B85}">
      <dgm:prSet custT="1"/>
      <dgm:spPr/>
      <dgm:t>
        <a:bodyPr/>
        <a:lstStyle/>
        <a:p>
          <a:r>
            <a:rPr lang="en-US" sz="1400" dirty="0"/>
            <a:t>Billing must be processed on a timely basis but cannot occur until the service or good has been provided.</a:t>
          </a:r>
        </a:p>
      </dgm:t>
    </dgm:pt>
    <dgm:pt modelId="{E00D175B-CE98-419B-B944-07057137338F}" type="sibTrans" cxnId="{4F2E287D-E282-486D-834A-349AA54F220A}">
      <dgm:prSet/>
      <dgm:spPr/>
      <dgm:t>
        <a:bodyPr/>
        <a:lstStyle/>
        <a:p>
          <a:endParaRPr lang="en-US"/>
        </a:p>
      </dgm:t>
    </dgm:pt>
    <dgm:pt modelId="{76177F4A-AA40-4311-B1BC-7C0D800761B2}" type="parTrans" cxnId="{4F2E287D-E282-486D-834A-349AA54F220A}">
      <dgm:prSet/>
      <dgm:spPr/>
      <dgm:t>
        <a:bodyPr/>
        <a:lstStyle/>
        <a:p>
          <a:endParaRPr lang="en-US"/>
        </a:p>
      </dgm:t>
    </dgm:pt>
    <dgm:pt modelId="{53EE875B-CB62-4B8F-BA67-5FAB9EA40B96}" type="pres">
      <dgm:prSet presAssocID="{2E567202-2983-4A29-8F3F-C55C8B55B3DE}" presName="linear" presStyleCnt="0">
        <dgm:presLayoutVars>
          <dgm:dir/>
          <dgm:animLvl val="lvl"/>
          <dgm:resizeHandles val="exact"/>
        </dgm:presLayoutVars>
      </dgm:prSet>
      <dgm:spPr/>
    </dgm:pt>
    <dgm:pt modelId="{5B608D7C-315E-4795-98FE-89326F29BDC1}" type="pres">
      <dgm:prSet presAssocID="{14FF6684-1224-4946-8239-88BC09CA0B2A}" presName="parentLin" presStyleCnt="0"/>
      <dgm:spPr/>
    </dgm:pt>
    <dgm:pt modelId="{2F4F6758-FB90-4705-BB43-DC2548586314}" type="pres">
      <dgm:prSet presAssocID="{14FF6684-1224-4946-8239-88BC09CA0B2A}" presName="parentLeftMargin" presStyleLbl="node1" presStyleIdx="0" presStyleCnt="2"/>
      <dgm:spPr/>
    </dgm:pt>
    <dgm:pt modelId="{0441A50B-72F1-4E8D-9E1E-CEC355FB7B2E}" type="pres">
      <dgm:prSet presAssocID="{14FF6684-1224-4946-8239-88BC09CA0B2A}" presName="parentText" presStyleLbl="node1" presStyleIdx="0" presStyleCnt="2">
        <dgm:presLayoutVars>
          <dgm:chMax val="0"/>
          <dgm:bulletEnabled val="1"/>
        </dgm:presLayoutVars>
      </dgm:prSet>
      <dgm:spPr/>
    </dgm:pt>
    <dgm:pt modelId="{2F0488BD-CA2C-45BC-8B1A-AAC4F9631826}" type="pres">
      <dgm:prSet presAssocID="{14FF6684-1224-4946-8239-88BC09CA0B2A}" presName="negativeSpace" presStyleCnt="0"/>
      <dgm:spPr/>
    </dgm:pt>
    <dgm:pt modelId="{F6031584-0F74-44BF-BC8F-94111B9B7580}" type="pres">
      <dgm:prSet presAssocID="{14FF6684-1224-4946-8239-88BC09CA0B2A}" presName="childText" presStyleLbl="conFgAcc1" presStyleIdx="0" presStyleCnt="2">
        <dgm:presLayoutVars>
          <dgm:bulletEnabled val="1"/>
        </dgm:presLayoutVars>
      </dgm:prSet>
      <dgm:spPr/>
    </dgm:pt>
    <dgm:pt modelId="{D8C5B2A9-295F-4157-A417-D4955809C0F1}" type="pres">
      <dgm:prSet presAssocID="{E55B0939-D5A6-4CFA-8738-F50AB7A4A298}" presName="spaceBetweenRectangles" presStyleCnt="0"/>
      <dgm:spPr/>
    </dgm:pt>
    <dgm:pt modelId="{78C3ACAB-809F-4EBA-B8A6-AFF195C11959}" type="pres">
      <dgm:prSet presAssocID="{FC80FAC9-BE6B-46BD-9CAC-5022802DEE55}" presName="parentLin" presStyleCnt="0"/>
      <dgm:spPr/>
    </dgm:pt>
    <dgm:pt modelId="{02C18A8B-F396-457F-AEB3-76D45F2347B1}" type="pres">
      <dgm:prSet presAssocID="{FC80FAC9-BE6B-46BD-9CAC-5022802DEE55}" presName="parentLeftMargin" presStyleLbl="node1" presStyleIdx="0" presStyleCnt="2"/>
      <dgm:spPr/>
    </dgm:pt>
    <dgm:pt modelId="{C658D2F6-E219-4A53-9D02-258D6E1E04FC}" type="pres">
      <dgm:prSet presAssocID="{FC80FAC9-BE6B-46BD-9CAC-5022802DEE55}" presName="parentText" presStyleLbl="node1" presStyleIdx="1" presStyleCnt="2">
        <dgm:presLayoutVars>
          <dgm:chMax val="0"/>
          <dgm:bulletEnabled val="1"/>
        </dgm:presLayoutVars>
      </dgm:prSet>
      <dgm:spPr/>
    </dgm:pt>
    <dgm:pt modelId="{8265C015-5D02-4AE5-BA60-7071CFAB5B38}" type="pres">
      <dgm:prSet presAssocID="{FC80FAC9-BE6B-46BD-9CAC-5022802DEE55}" presName="negativeSpace" presStyleCnt="0"/>
      <dgm:spPr/>
    </dgm:pt>
    <dgm:pt modelId="{E33E4218-B907-43D7-BB31-76BCB9FC0AE0}" type="pres">
      <dgm:prSet presAssocID="{FC80FAC9-BE6B-46BD-9CAC-5022802DEE55}" presName="childText" presStyleLbl="conFgAcc1" presStyleIdx="1" presStyleCnt="2">
        <dgm:presLayoutVars>
          <dgm:bulletEnabled val="1"/>
        </dgm:presLayoutVars>
      </dgm:prSet>
      <dgm:spPr/>
    </dgm:pt>
  </dgm:ptLst>
  <dgm:cxnLst>
    <dgm:cxn modelId="{9351F208-232E-4BE2-8A9D-019CBFE49EC2}" type="presOf" srcId="{08C89E1E-A159-4DAC-9B63-30541F897CAC}" destId="{F6031584-0F74-44BF-BC8F-94111B9B7580}" srcOrd="0" destOrd="1" presId="urn:microsoft.com/office/officeart/2005/8/layout/list1"/>
    <dgm:cxn modelId="{41E1A41A-E49A-4999-B574-FB650D68B051}" type="presOf" srcId="{73E5539F-65B8-44A6-BA34-34D973C3411A}" destId="{F6031584-0F74-44BF-BC8F-94111B9B7580}" srcOrd="0" destOrd="0" presId="urn:microsoft.com/office/officeart/2005/8/layout/list1"/>
    <dgm:cxn modelId="{2C72512C-1F64-4325-848F-913B10D1E197}" type="presOf" srcId="{FC80FAC9-BE6B-46BD-9CAC-5022802DEE55}" destId="{C658D2F6-E219-4A53-9D02-258D6E1E04FC}" srcOrd="1" destOrd="0" presId="urn:microsoft.com/office/officeart/2005/8/layout/list1"/>
    <dgm:cxn modelId="{9625943B-D458-414A-8A8A-F6B17D4723D7}" type="presOf" srcId="{CD4C558B-4FD6-4128-8C35-8628491823E2}" destId="{E33E4218-B907-43D7-BB31-76BCB9FC0AE0}" srcOrd="0" destOrd="1" presId="urn:microsoft.com/office/officeart/2005/8/layout/list1"/>
    <dgm:cxn modelId="{DE037F3E-2DED-4711-959E-8CE4D36D1579}" srcId="{2E567202-2983-4A29-8F3F-C55C8B55B3DE}" destId="{FC80FAC9-BE6B-46BD-9CAC-5022802DEE55}" srcOrd="1" destOrd="0" parTransId="{5E4C0706-8F33-4D77-BDC1-19EFF61CE849}" sibTransId="{F4230CA5-5F97-43A7-8BB6-75AA98A2F6D8}"/>
    <dgm:cxn modelId="{9FF8D33F-4D43-4E36-9071-ED637F104E76}" type="presOf" srcId="{14FF6684-1224-4946-8239-88BC09CA0B2A}" destId="{0441A50B-72F1-4E8D-9E1E-CEC355FB7B2E}" srcOrd="1" destOrd="0" presId="urn:microsoft.com/office/officeart/2005/8/layout/list1"/>
    <dgm:cxn modelId="{2D16185D-B87D-44DC-B690-7B43E182CE2B}" srcId="{14FF6684-1224-4946-8239-88BC09CA0B2A}" destId="{08C89E1E-A159-4DAC-9B63-30541F897CAC}" srcOrd="1" destOrd="0" parTransId="{B9E6ABA8-C9C1-4116-9CDE-0C78EF0F3A15}" sibTransId="{786C5A04-CC95-4518-9EB1-30472D96A06B}"/>
    <dgm:cxn modelId="{D9EC7B48-7AB7-408B-81A3-23F638F35C51}" type="presOf" srcId="{2E567202-2983-4A29-8F3F-C55C8B55B3DE}" destId="{53EE875B-CB62-4B8F-BA67-5FAB9EA40B96}" srcOrd="0" destOrd="0" presId="urn:microsoft.com/office/officeart/2005/8/layout/list1"/>
    <dgm:cxn modelId="{55E6F476-B54C-4EE1-8992-D52B4FE58FA0}" srcId="{14FF6684-1224-4946-8239-88BC09CA0B2A}" destId="{73E5539F-65B8-44A6-BA34-34D973C3411A}" srcOrd="0" destOrd="0" parTransId="{9B204B11-4D84-4032-AF55-01AE67FFEF19}" sibTransId="{222067F6-2ECF-49EA-9E97-258464830465}"/>
    <dgm:cxn modelId="{8C15F479-B630-474B-A8F0-2EBE1F301F98}" srcId="{2E567202-2983-4A29-8F3F-C55C8B55B3DE}" destId="{14FF6684-1224-4946-8239-88BC09CA0B2A}" srcOrd="0" destOrd="0" parTransId="{DDE563B1-B852-4462-9283-71CE16ED79DD}" sibTransId="{E55B0939-D5A6-4CFA-8738-F50AB7A4A298}"/>
    <dgm:cxn modelId="{4F2E287D-E282-486D-834A-349AA54F220A}" srcId="{FC80FAC9-BE6B-46BD-9CAC-5022802DEE55}" destId="{25FFA31D-1431-46FC-9FFD-62369CF94B85}" srcOrd="2" destOrd="0" parTransId="{76177F4A-AA40-4311-B1BC-7C0D800761B2}" sibTransId="{E00D175B-CE98-419B-B944-07057137338F}"/>
    <dgm:cxn modelId="{EFAFE495-6769-4BDA-A1E2-06FA32235267}" srcId="{FC80FAC9-BE6B-46BD-9CAC-5022802DEE55}" destId="{7289ABDB-5E57-4A27-855E-53BA28A0703B}" srcOrd="0" destOrd="0" parTransId="{5E42EE63-222C-4967-8D29-A5E59B9C44D7}" sibTransId="{0E42E651-355A-4244-B031-F906973A6A61}"/>
    <dgm:cxn modelId="{4FC973C1-4DFC-407A-9A38-A9B704AB1C74}" type="presOf" srcId="{7289ABDB-5E57-4A27-855E-53BA28A0703B}" destId="{E33E4218-B907-43D7-BB31-76BCB9FC0AE0}" srcOrd="0" destOrd="0" presId="urn:microsoft.com/office/officeart/2005/8/layout/list1"/>
    <dgm:cxn modelId="{0AB395C5-4452-434C-BFE9-F8D1C4737B8B}" type="presOf" srcId="{14FF6684-1224-4946-8239-88BC09CA0B2A}" destId="{2F4F6758-FB90-4705-BB43-DC2548586314}" srcOrd="0" destOrd="0" presId="urn:microsoft.com/office/officeart/2005/8/layout/list1"/>
    <dgm:cxn modelId="{345369D6-CC9A-4865-B830-749ACC89AD75}" type="presOf" srcId="{25FFA31D-1431-46FC-9FFD-62369CF94B85}" destId="{E33E4218-B907-43D7-BB31-76BCB9FC0AE0}" srcOrd="0" destOrd="2" presId="urn:microsoft.com/office/officeart/2005/8/layout/list1"/>
    <dgm:cxn modelId="{45FB58D7-9B7E-4173-9814-2D93CBAF4000}" srcId="{FC80FAC9-BE6B-46BD-9CAC-5022802DEE55}" destId="{CD4C558B-4FD6-4128-8C35-8628491823E2}" srcOrd="1" destOrd="0" parTransId="{8B66908A-1143-4819-BB5E-640C7BA9FB56}" sibTransId="{5D2B9B72-4A36-4B26-B17A-60C9BA8441DA}"/>
    <dgm:cxn modelId="{17ABD1E5-54CA-4876-93A1-E5D41FAA69F9}" type="presOf" srcId="{FC80FAC9-BE6B-46BD-9CAC-5022802DEE55}" destId="{02C18A8B-F396-457F-AEB3-76D45F2347B1}" srcOrd="0" destOrd="0" presId="urn:microsoft.com/office/officeart/2005/8/layout/list1"/>
    <dgm:cxn modelId="{952D8210-BF70-44EC-946E-BF87A15DB0DE}" type="presParOf" srcId="{53EE875B-CB62-4B8F-BA67-5FAB9EA40B96}" destId="{5B608D7C-315E-4795-98FE-89326F29BDC1}" srcOrd="0" destOrd="0" presId="urn:microsoft.com/office/officeart/2005/8/layout/list1"/>
    <dgm:cxn modelId="{3B4B116A-721D-4E18-B770-BB7DBFD58874}" type="presParOf" srcId="{5B608D7C-315E-4795-98FE-89326F29BDC1}" destId="{2F4F6758-FB90-4705-BB43-DC2548586314}" srcOrd="0" destOrd="0" presId="urn:microsoft.com/office/officeart/2005/8/layout/list1"/>
    <dgm:cxn modelId="{77FFB07C-E161-48E8-ABD1-BAEEC11C809F}" type="presParOf" srcId="{5B608D7C-315E-4795-98FE-89326F29BDC1}" destId="{0441A50B-72F1-4E8D-9E1E-CEC355FB7B2E}" srcOrd="1" destOrd="0" presId="urn:microsoft.com/office/officeart/2005/8/layout/list1"/>
    <dgm:cxn modelId="{0DE95C4C-D39D-4CDD-9BA0-40F3F4F8872E}" type="presParOf" srcId="{53EE875B-CB62-4B8F-BA67-5FAB9EA40B96}" destId="{2F0488BD-CA2C-45BC-8B1A-AAC4F9631826}" srcOrd="1" destOrd="0" presId="urn:microsoft.com/office/officeart/2005/8/layout/list1"/>
    <dgm:cxn modelId="{F4B27C71-ABEC-4EE4-8D16-61C4F817C67D}" type="presParOf" srcId="{53EE875B-CB62-4B8F-BA67-5FAB9EA40B96}" destId="{F6031584-0F74-44BF-BC8F-94111B9B7580}" srcOrd="2" destOrd="0" presId="urn:microsoft.com/office/officeart/2005/8/layout/list1"/>
    <dgm:cxn modelId="{F2EBFA73-F746-4EDA-A230-C050B804B75C}" type="presParOf" srcId="{53EE875B-CB62-4B8F-BA67-5FAB9EA40B96}" destId="{D8C5B2A9-295F-4157-A417-D4955809C0F1}" srcOrd="3" destOrd="0" presId="urn:microsoft.com/office/officeart/2005/8/layout/list1"/>
    <dgm:cxn modelId="{84EC9478-0BFB-4658-9779-1483B46AD278}" type="presParOf" srcId="{53EE875B-CB62-4B8F-BA67-5FAB9EA40B96}" destId="{78C3ACAB-809F-4EBA-B8A6-AFF195C11959}" srcOrd="4" destOrd="0" presId="urn:microsoft.com/office/officeart/2005/8/layout/list1"/>
    <dgm:cxn modelId="{A1770371-0576-43DC-BA0F-398AADB16076}" type="presParOf" srcId="{78C3ACAB-809F-4EBA-B8A6-AFF195C11959}" destId="{02C18A8B-F396-457F-AEB3-76D45F2347B1}" srcOrd="0" destOrd="0" presId="urn:microsoft.com/office/officeart/2005/8/layout/list1"/>
    <dgm:cxn modelId="{9939014C-BD05-4EBB-879C-FFE94CCCA5FF}" type="presParOf" srcId="{78C3ACAB-809F-4EBA-B8A6-AFF195C11959}" destId="{C658D2F6-E219-4A53-9D02-258D6E1E04FC}" srcOrd="1" destOrd="0" presId="urn:microsoft.com/office/officeart/2005/8/layout/list1"/>
    <dgm:cxn modelId="{3D2CA933-6A37-4B5D-8F07-7EFB29BC3CFA}" type="presParOf" srcId="{53EE875B-CB62-4B8F-BA67-5FAB9EA40B96}" destId="{8265C015-5D02-4AE5-BA60-7071CFAB5B38}" srcOrd="5" destOrd="0" presId="urn:microsoft.com/office/officeart/2005/8/layout/list1"/>
    <dgm:cxn modelId="{0FF49001-B125-4246-801F-B312B426C64C}" type="presParOf" srcId="{53EE875B-CB62-4B8F-BA67-5FAB9EA40B96}" destId="{E33E4218-B907-43D7-BB31-76BCB9FC0AE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B58B0C-794F-441F-B2E9-A7DC7DD7399D}"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n-US"/>
        </a:p>
      </dgm:t>
    </dgm:pt>
    <dgm:pt modelId="{19345248-1698-4F05-8033-5FBCEF884662}">
      <dgm:prSet phldrT="[Text]" custT="1"/>
      <dgm:spPr/>
      <dgm:t>
        <a:bodyPr/>
        <a:lstStyle/>
        <a:p>
          <a:pPr algn="ctr"/>
          <a:r>
            <a:rPr lang="en-US" sz="2000" b="1" dirty="0">
              <a:effectLst/>
            </a:rPr>
            <a:t>2 CFR 200, Appendix V, Section G.2</a:t>
          </a:r>
        </a:p>
        <a:p>
          <a:pPr algn="just"/>
          <a:r>
            <a:rPr lang="en-US" sz="1400" b="0" dirty="0">
              <a:effectLst/>
            </a:rPr>
            <a:t>Charges by an internal service activity to provide for the establishment and maintenance of a reasonable level of working capital reserve, in addition to the full recovery of costs, are allowable. A working capital reserve as part of retained earnings of up to 60 calendar days cash expenses for normal operating purposes is considered reasonable. A working capital reserve exceeding 60 calendar days may be approved by the cognizant agency for indirect costs in exceptional cases.</a:t>
          </a:r>
        </a:p>
      </dgm:t>
    </dgm:pt>
    <dgm:pt modelId="{04C4A055-DD58-46A8-B294-9824F5B0B079}" type="parTrans" cxnId="{CA5DF7F8-9027-4561-95B3-DCFF175A4DAB}">
      <dgm:prSet/>
      <dgm:spPr/>
      <dgm:t>
        <a:bodyPr/>
        <a:lstStyle/>
        <a:p>
          <a:endParaRPr lang="en-US"/>
        </a:p>
      </dgm:t>
    </dgm:pt>
    <dgm:pt modelId="{0B7A29F1-A34C-4771-B8C1-9290C92373BF}" type="sibTrans" cxnId="{CA5DF7F8-9027-4561-95B3-DCFF175A4DAB}">
      <dgm:prSet/>
      <dgm:spPr/>
      <dgm:t>
        <a:bodyPr/>
        <a:lstStyle/>
        <a:p>
          <a:endParaRPr lang="en-US"/>
        </a:p>
      </dgm:t>
    </dgm:pt>
    <dgm:pt modelId="{4D716835-8F00-4D1D-81F0-4760F974D286}">
      <dgm:prSet phldrT="[Text]" custT="1"/>
      <dgm:spPr/>
      <dgm:t>
        <a:bodyPr/>
        <a:lstStyle/>
        <a:p>
          <a:r>
            <a:rPr lang="en-US" sz="1800" b="0" dirty="0"/>
            <a:t>Service centers are permitted to maintain a 60 day operating reserve balance, however the center may be asked by the government to provide documentation to support that amount.</a:t>
          </a:r>
        </a:p>
      </dgm:t>
    </dgm:pt>
    <dgm:pt modelId="{C22395C9-2972-43A1-A3FB-A435F7748B3A}" type="parTrans" cxnId="{20CBDECB-91B9-4C2F-B99B-21C7DD4AC313}">
      <dgm:prSet/>
      <dgm:spPr/>
      <dgm:t>
        <a:bodyPr/>
        <a:lstStyle/>
        <a:p>
          <a:endParaRPr lang="en-US"/>
        </a:p>
      </dgm:t>
    </dgm:pt>
    <dgm:pt modelId="{1E024EFE-EF12-4B8B-B4BE-3410176FCC0D}" type="sibTrans" cxnId="{20CBDECB-91B9-4C2F-B99B-21C7DD4AC313}">
      <dgm:prSet/>
      <dgm:spPr/>
      <dgm:t>
        <a:bodyPr/>
        <a:lstStyle/>
        <a:p>
          <a:endParaRPr lang="en-US"/>
        </a:p>
      </dgm:t>
    </dgm:pt>
    <dgm:pt modelId="{F653105D-1DE2-4206-9A5C-9B208EF10CDF}">
      <dgm:prSet phldrT="[Text]" custT="1"/>
      <dgm:spPr/>
      <dgm:t>
        <a:bodyPr/>
        <a:lstStyle/>
        <a:p>
          <a:r>
            <a:rPr lang="en-US" sz="1800" b="0" dirty="0"/>
            <a:t>Equipment reserve costs can not be built into billing rates, although equipment depreciation recovered through standard billing rates can be set aside for future equipment purchases.</a:t>
          </a:r>
        </a:p>
      </dgm:t>
    </dgm:pt>
    <dgm:pt modelId="{43CBF1F7-D561-4479-9016-BEB1CFC737F3}" type="parTrans" cxnId="{12826FDF-945E-4E72-9708-191E9CD06500}">
      <dgm:prSet/>
      <dgm:spPr/>
      <dgm:t>
        <a:bodyPr/>
        <a:lstStyle/>
        <a:p>
          <a:endParaRPr lang="en-US"/>
        </a:p>
      </dgm:t>
    </dgm:pt>
    <dgm:pt modelId="{6B132252-A527-4AEB-A260-E4D4D1287594}" type="sibTrans" cxnId="{12826FDF-945E-4E72-9708-191E9CD06500}">
      <dgm:prSet/>
      <dgm:spPr/>
      <dgm:t>
        <a:bodyPr/>
        <a:lstStyle/>
        <a:p>
          <a:endParaRPr lang="en-US"/>
        </a:p>
      </dgm:t>
    </dgm:pt>
    <dgm:pt modelId="{2739E636-B8A7-4E31-B73F-AE3F2BA8492A}" type="pres">
      <dgm:prSet presAssocID="{B7B58B0C-794F-441F-B2E9-A7DC7DD7399D}" presName="layout" presStyleCnt="0">
        <dgm:presLayoutVars>
          <dgm:chMax/>
          <dgm:chPref/>
          <dgm:dir/>
          <dgm:animOne val="branch"/>
          <dgm:animLvl val="lvl"/>
          <dgm:resizeHandles/>
        </dgm:presLayoutVars>
      </dgm:prSet>
      <dgm:spPr/>
    </dgm:pt>
    <dgm:pt modelId="{B6C0DF47-51C5-4FCC-817F-E0AB77714377}" type="pres">
      <dgm:prSet presAssocID="{19345248-1698-4F05-8033-5FBCEF884662}" presName="root" presStyleCnt="0">
        <dgm:presLayoutVars>
          <dgm:chMax/>
          <dgm:chPref val="4"/>
        </dgm:presLayoutVars>
      </dgm:prSet>
      <dgm:spPr/>
    </dgm:pt>
    <dgm:pt modelId="{6C6878C0-F8D8-4214-9F29-65EAFC0AD736}" type="pres">
      <dgm:prSet presAssocID="{19345248-1698-4F05-8033-5FBCEF884662}" presName="rootComposite" presStyleCnt="0">
        <dgm:presLayoutVars/>
      </dgm:prSet>
      <dgm:spPr/>
    </dgm:pt>
    <dgm:pt modelId="{DE01186A-3570-4480-A6D4-2EC97C4B20D0}" type="pres">
      <dgm:prSet presAssocID="{19345248-1698-4F05-8033-5FBCEF884662}" presName="rootText" presStyleLbl="node0" presStyleIdx="0" presStyleCnt="1" custScaleY="147507">
        <dgm:presLayoutVars>
          <dgm:chMax/>
          <dgm:chPref val="4"/>
        </dgm:presLayoutVars>
      </dgm:prSet>
      <dgm:spPr/>
    </dgm:pt>
    <dgm:pt modelId="{D6492BF4-0977-43EC-AF3E-6A31ADDCED08}" type="pres">
      <dgm:prSet presAssocID="{19345248-1698-4F05-8033-5FBCEF884662}" presName="childShape" presStyleCnt="0">
        <dgm:presLayoutVars>
          <dgm:chMax val="0"/>
          <dgm:chPref val="0"/>
        </dgm:presLayoutVars>
      </dgm:prSet>
      <dgm:spPr/>
    </dgm:pt>
    <dgm:pt modelId="{9B6C2504-D9FD-42A4-9D5C-2061618528FC}" type="pres">
      <dgm:prSet presAssocID="{4D716835-8F00-4D1D-81F0-4760F974D286}" presName="childComposite" presStyleCnt="0">
        <dgm:presLayoutVars>
          <dgm:chMax val="0"/>
          <dgm:chPref val="0"/>
        </dgm:presLayoutVars>
      </dgm:prSet>
      <dgm:spPr/>
    </dgm:pt>
    <dgm:pt modelId="{C1762B51-8723-45CD-B15B-367CB3DCACBF}" type="pres">
      <dgm:prSet presAssocID="{4D716835-8F00-4D1D-81F0-4760F974D286}" presName="Image" presStyleLbl="node1" presStyleIdx="0" presStyleCnt="2" custLinFactNeighborY="-13458"/>
      <dgm:spPr/>
    </dgm:pt>
    <dgm:pt modelId="{0717DFB1-9615-4693-9DA4-B1495C4AD0D3}" type="pres">
      <dgm:prSet presAssocID="{4D716835-8F00-4D1D-81F0-4760F974D286}" presName="childText" presStyleLbl="lnNode1" presStyleIdx="0" presStyleCnt="2" custLinFactNeighborY="-13458">
        <dgm:presLayoutVars>
          <dgm:chMax val="0"/>
          <dgm:chPref val="0"/>
          <dgm:bulletEnabled val="1"/>
        </dgm:presLayoutVars>
      </dgm:prSet>
      <dgm:spPr/>
    </dgm:pt>
    <dgm:pt modelId="{278618DE-1655-4424-8E89-2ACCD82D9224}" type="pres">
      <dgm:prSet presAssocID="{F653105D-1DE2-4206-9A5C-9B208EF10CDF}" presName="childComposite" presStyleCnt="0">
        <dgm:presLayoutVars>
          <dgm:chMax val="0"/>
          <dgm:chPref val="0"/>
        </dgm:presLayoutVars>
      </dgm:prSet>
      <dgm:spPr/>
    </dgm:pt>
    <dgm:pt modelId="{3C6C34A3-0C2B-4053-B27C-313CC42CEC26}" type="pres">
      <dgm:prSet presAssocID="{F653105D-1DE2-4206-9A5C-9B208EF10CDF}" presName="Image" presStyleLbl="node1" presStyleIdx="1" presStyleCnt="2" custLinFactNeighborY="-20709"/>
      <dgm:spPr/>
    </dgm:pt>
    <dgm:pt modelId="{CFE45FB6-8670-4802-8D60-F2BBED8C33DF}" type="pres">
      <dgm:prSet presAssocID="{F653105D-1DE2-4206-9A5C-9B208EF10CDF}" presName="childText" presStyleLbl="lnNode1" presStyleIdx="1" presStyleCnt="2" custLinFactNeighborY="-20709">
        <dgm:presLayoutVars>
          <dgm:chMax val="0"/>
          <dgm:chPref val="0"/>
          <dgm:bulletEnabled val="1"/>
        </dgm:presLayoutVars>
      </dgm:prSet>
      <dgm:spPr/>
    </dgm:pt>
  </dgm:ptLst>
  <dgm:cxnLst>
    <dgm:cxn modelId="{829BDB64-E677-4EE6-8A19-CAC07F9ED5E4}" type="presOf" srcId="{4D716835-8F00-4D1D-81F0-4760F974D286}" destId="{0717DFB1-9615-4693-9DA4-B1495C4AD0D3}" srcOrd="0" destOrd="0" presId="urn:microsoft.com/office/officeart/2008/layout/PictureAccentList"/>
    <dgm:cxn modelId="{27B5DFC9-B532-4CE0-84F0-A3B7400D142B}" type="presOf" srcId="{19345248-1698-4F05-8033-5FBCEF884662}" destId="{DE01186A-3570-4480-A6D4-2EC97C4B20D0}" srcOrd="0" destOrd="0" presId="urn:microsoft.com/office/officeart/2008/layout/PictureAccentList"/>
    <dgm:cxn modelId="{20CBDECB-91B9-4C2F-B99B-21C7DD4AC313}" srcId="{19345248-1698-4F05-8033-5FBCEF884662}" destId="{4D716835-8F00-4D1D-81F0-4760F974D286}" srcOrd="0" destOrd="0" parTransId="{C22395C9-2972-43A1-A3FB-A435F7748B3A}" sibTransId="{1E024EFE-EF12-4B8B-B4BE-3410176FCC0D}"/>
    <dgm:cxn modelId="{48140DD6-B24B-47B8-9752-44AAFC7FF562}" type="presOf" srcId="{F653105D-1DE2-4206-9A5C-9B208EF10CDF}" destId="{CFE45FB6-8670-4802-8D60-F2BBED8C33DF}" srcOrd="0" destOrd="0" presId="urn:microsoft.com/office/officeart/2008/layout/PictureAccentList"/>
    <dgm:cxn modelId="{12826FDF-945E-4E72-9708-191E9CD06500}" srcId="{19345248-1698-4F05-8033-5FBCEF884662}" destId="{F653105D-1DE2-4206-9A5C-9B208EF10CDF}" srcOrd="1" destOrd="0" parTransId="{43CBF1F7-D561-4479-9016-BEB1CFC737F3}" sibTransId="{6B132252-A527-4AEB-A260-E4D4D1287594}"/>
    <dgm:cxn modelId="{508F7CE1-48F1-425F-9B80-1CFBADD1C589}" type="presOf" srcId="{B7B58B0C-794F-441F-B2E9-A7DC7DD7399D}" destId="{2739E636-B8A7-4E31-B73F-AE3F2BA8492A}" srcOrd="0" destOrd="0" presId="urn:microsoft.com/office/officeart/2008/layout/PictureAccentList"/>
    <dgm:cxn modelId="{CA5DF7F8-9027-4561-95B3-DCFF175A4DAB}" srcId="{B7B58B0C-794F-441F-B2E9-A7DC7DD7399D}" destId="{19345248-1698-4F05-8033-5FBCEF884662}" srcOrd="0" destOrd="0" parTransId="{04C4A055-DD58-46A8-B294-9824F5B0B079}" sibTransId="{0B7A29F1-A34C-4771-B8C1-9290C92373BF}"/>
    <dgm:cxn modelId="{C847DE3C-0BEF-496E-AE1B-F741661E5A08}" type="presParOf" srcId="{2739E636-B8A7-4E31-B73F-AE3F2BA8492A}" destId="{B6C0DF47-51C5-4FCC-817F-E0AB77714377}" srcOrd="0" destOrd="0" presId="urn:microsoft.com/office/officeart/2008/layout/PictureAccentList"/>
    <dgm:cxn modelId="{EBEF200E-EA20-4141-87BD-10554214D701}" type="presParOf" srcId="{B6C0DF47-51C5-4FCC-817F-E0AB77714377}" destId="{6C6878C0-F8D8-4214-9F29-65EAFC0AD736}" srcOrd="0" destOrd="0" presId="urn:microsoft.com/office/officeart/2008/layout/PictureAccentList"/>
    <dgm:cxn modelId="{9C3710F9-47E0-4C69-957B-1CA0236CE9BB}" type="presParOf" srcId="{6C6878C0-F8D8-4214-9F29-65EAFC0AD736}" destId="{DE01186A-3570-4480-A6D4-2EC97C4B20D0}" srcOrd="0" destOrd="0" presId="urn:microsoft.com/office/officeart/2008/layout/PictureAccentList"/>
    <dgm:cxn modelId="{05980731-B6F8-4185-AAA8-DF411BA69552}" type="presParOf" srcId="{B6C0DF47-51C5-4FCC-817F-E0AB77714377}" destId="{D6492BF4-0977-43EC-AF3E-6A31ADDCED08}" srcOrd="1" destOrd="0" presId="urn:microsoft.com/office/officeart/2008/layout/PictureAccentList"/>
    <dgm:cxn modelId="{9C9E2A23-E16E-49C6-AF4A-E71FF7888166}" type="presParOf" srcId="{D6492BF4-0977-43EC-AF3E-6A31ADDCED08}" destId="{9B6C2504-D9FD-42A4-9D5C-2061618528FC}" srcOrd="0" destOrd="0" presId="urn:microsoft.com/office/officeart/2008/layout/PictureAccentList"/>
    <dgm:cxn modelId="{3DCA9FC3-7393-48CE-ABDB-5F01FA0A3EF5}" type="presParOf" srcId="{9B6C2504-D9FD-42A4-9D5C-2061618528FC}" destId="{C1762B51-8723-45CD-B15B-367CB3DCACBF}" srcOrd="0" destOrd="0" presId="urn:microsoft.com/office/officeart/2008/layout/PictureAccentList"/>
    <dgm:cxn modelId="{97CE166A-A6BA-472B-88CC-B9579BA62D70}" type="presParOf" srcId="{9B6C2504-D9FD-42A4-9D5C-2061618528FC}" destId="{0717DFB1-9615-4693-9DA4-B1495C4AD0D3}" srcOrd="1" destOrd="0" presId="urn:microsoft.com/office/officeart/2008/layout/PictureAccentList"/>
    <dgm:cxn modelId="{83C05028-E8B3-470C-8B78-A168444C5F41}" type="presParOf" srcId="{D6492BF4-0977-43EC-AF3E-6A31ADDCED08}" destId="{278618DE-1655-4424-8E89-2ACCD82D9224}" srcOrd="1" destOrd="0" presId="urn:microsoft.com/office/officeart/2008/layout/PictureAccentList"/>
    <dgm:cxn modelId="{4B29102F-4105-4BC3-BF9A-4EEE41EC96C2}" type="presParOf" srcId="{278618DE-1655-4424-8E89-2ACCD82D9224}" destId="{3C6C34A3-0C2B-4053-B27C-313CC42CEC26}" srcOrd="0" destOrd="0" presId="urn:microsoft.com/office/officeart/2008/layout/PictureAccentList"/>
    <dgm:cxn modelId="{08D61ED4-DCD6-4D0C-AD16-CFB4157F89EA}" type="presParOf" srcId="{278618DE-1655-4424-8E89-2ACCD82D9224}" destId="{CFE45FB6-8670-4802-8D60-F2BBED8C33D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EE7C5B-16CF-4690-AB9B-3FED486526CB}" type="doc">
      <dgm:prSet loTypeId="urn:microsoft.com/office/officeart/2005/8/layout/vList3" loCatId="list" qsTypeId="urn:microsoft.com/office/officeart/2005/8/quickstyle/simple1" qsCatId="simple" csTypeId="urn:microsoft.com/office/officeart/2005/8/colors/accent0_1" csCatId="mainScheme" phldr="1"/>
      <dgm:spPr/>
    </dgm:pt>
    <dgm:pt modelId="{8BD6271B-DF95-48CB-B6CA-1B8B302B8216}">
      <dgm:prSet phldrT="[Text]"/>
      <dgm:spPr/>
      <dgm:t>
        <a:bodyPr/>
        <a:lstStyle/>
        <a:p>
          <a:r>
            <a:rPr lang="en-US" b="1" dirty="0"/>
            <a:t>How are service center rates charged?</a:t>
          </a:r>
          <a:endParaRPr lang="en-US" dirty="0"/>
        </a:p>
      </dgm:t>
    </dgm:pt>
    <dgm:pt modelId="{32F8D4C5-5A8D-4204-9987-16183EED983C}" type="parTrans" cxnId="{43C7683D-8245-49B0-B673-8615EA456869}">
      <dgm:prSet/>
      <dgm:spPr/>
      <dgm:t>
        <a:bodyPr/>
        <a:lstStyle/>
        <a:p>
          <a:endParaRPr lang="en-US"/>
        </a:p>
      </dgm:t>
    </dgm:pt>
    <dgm:pt modelId="{251F691A-13E1-4585-988B-29E255091BBA}" type="sibTrans" cxnId="{43C7683D-8245-49B0-B673-8615EA456869}">
      <dgm:prSet/>
      <dgm:spPr/>
      <dgm:t>
        <a:bodyPr/>
        <a:lstStyle/>
        <a:p>
          <a:endParaRPr lang="en-US"/>
        </a:p>
      </dgm:t>
    </dgm:pt>
    <dgm:pt modelId="{2A7FF5C8-024E-4517-98B6-7F63982FB9F5}">
      <dgm:prSet/>
      <dgm:spPr/>
      <dgm:t>
        <a:bodyPr/>
        <a:lstStyle/>
        <a:p>
          <a:r>
            <a:rPr lang="en-US" b="1" dirty="0"/>
            <a:t>Are indirect costs included in service center rates?</a:t>
          </a:r>
        </a:p>
      </dgm:t>
    </dgm:pt>
    <dgm:pt modelId="{C1590469-D818-4B62-A303-E7ED4537334C}" type="parTrans" cxnId="{FFD2956A-6C7F-45C2-AEFB-60E91CEB37EB}">
      <dgm:prSet/>
      <dgm:spPr/>
      <dgm:t>
        <a:bodyPr/>
        <a:lstStyle/>
        <a:p>
          <a:endParaRPr lang="en-US"/>
        </a:p>
      </dgm:t>
    </dgm:pt>
    <dgm:pt modelId="{7D736E15-901F-4D77-9A9A-20D6A08F2ABB}" type="sibTrans" cxnId="{FFD2956A-6C7F-45C2-AEFB-60E91CEB37EB}">
      <dgm:prSet/>
      <dgm:spPr/>
      <dgm:t>
        <a:bodyPr/>
        <a:lstStyle/>
        <a:p>
          <a:endParaRPr lang="en-US"/>
        </a:p>
      </dgm:t>
    </dgm:pt>
    <dgm:pt modelId="{7200276E-2C8D-480A-87DD-F8F478F5231D}">
      <dgm:prSet/>
      <dgm:spPr/>
      <dgm:t>
        <a:bodyPr/>
        <a:lstStyle/>
        <a:p>
          <a:r>
            <a:rPr lang="en-US" b="1" dirty="0"/>
            <a:t>Are all service center users (both internal and external) billed at the same rates?</a:t>
          </a:r>
        </a:p>
      </dgm:t>
    </dgm:pt>
    <dgm:pt modelId="{21037605-1510-4B60-85BB-C8E66490DCD7}" type="parTrans" cxnId="{1E0557DE-0A2B-4F9D-B1F9-AD6C3310D332}">
      <dgm:prSet/>
      <dgm:spPr/>
      <dgm:t>
        <a:bodyPr/>
        <a:lstStyle/>
        <a:p>
          <a:endParaRPr lang="en-US"/>
        </a:p>
      </dgm:t>
    </dgm:pt>
    <dgm:pt modelId="{9ABF25D5-3702-42EE-8F02-BE3227D91C5B}" type="sibTrans" cxnId="{1E0557DE-0A2B-4F9D-B1F9-AD6C3310D332}">
      <dgm:prSet/>
      <dgm:spPr/>
      <dgm:t>
        <a:bodyPr/>
        <a:lstStyle/>
        <a:p>
          <a:endParaRPr lang="en-US"/>
        </a:p>
      </dgm:t>
    </dgm:pt>
    <dgm:pt modelId="{B4B558C5-0D6B-4388-AFCB-700DE57AD764}">
      <dgm:prSet/>
      <dgm:spPr/>
      <dgm:t>
        <a:bodyPr/>
        <a:lstStyle/>
        <a:p>
          <a:r>
            <a:rPr lang="en-US" b="1" dirty="0"/>
            <a:t>How are over/under recoveries handled?</a:t>
          </a:r>
        </a:p>
      </dgm:t>
    </dgm:pt>
    <dgm:pt modelId="{B79AD31D-CBAB-4739-B240-BC78A8B632CB}" type="parTrans" cxnId="{51D82D6B-AEA9-452E-9976-544A578A5FFE}">
      <dgm:prSet/>
      <dgm:spPr/>
      <dgm:t>
        <a:bodyPr/>
        <a:lstStyle/>
        <a:p>
          <a:endParaRPr lang="en-US"/>
        </a:p>
      </dgm:t>
    </dgm:pt>
    <dgm:pt modelId="{F0F5E9E3-6497-4CC4-BC2A-ED8D125ED31B}" type="sibTrans" cxnId="{51D82D6B-AEA9-452E-9976-544A578A5FFE}">
      <dgm:prSet/>
      <dgm:spPr/>
      <dgm:t>
        <a:bodyPr/>
        <a:lstStyle/>
        <a:p>
          <a:endParaRPr lang="en-US"/>
        </a:p>
      </dgm:t>
    </dgm:pt>
    <dgm:pt modelId="{99BDB6CC-6F2C-4012-B739-A67A2497A17B}" type="pres">
      <dgm:prSet presAssocID="{49EE7C5B-16CF-4690-AB9B-3FED486526CB}" presName="linearFlow" presStyleCnt="0">
        <dgm:presLayoutVars>
          <dgm:dir/>
          <dgm:resizeHandles val="exact"/>
        </dgm:presLayoutVars>
      </dgm:prSet>
      <dgm:spPr/>
    </dgm:pt>
    <dgm:pt modelId="{145CB9A6-F087-4609-8461-B089B4CD77EC}" type="pres">
      <dgm:prSet presAssocID="{8BD6271B-DF95-48CB-B6CA-1B8B302B8216}" presName="composite" presStyleCnt="0"/>
      <dgm:spPr/>
    </dgm:pt>
    <dgm:pt modelId="{D4B264F2-17B5-4E62-B094-D3781B6EEADC}" type="pres">
      <dgm:prSet presAssocID="{8BD6271B-DF95-48CB-B6CA-1B8B302B8216}" presName="imgShp" presStyleLbl="fgImgPlace1" presStyleIdx="0" presStyleCnt="4"/>
      <dgm:spPr/>
    </dgm:pt>
    <dgm:pt modelId="{A48F5258-6B09-40CB-A338-864C6810EE31}" type="pres">
      <dgm:prSet presAssocID="{8BD6271B-DF95-48CB-B6CA-1B8B302B8216}" presName="txShp" presStyleLbl="node1" presStyleIdx="0" presStyleCnt="4">
        <dgm:presLayoutVars>
          <dgm:bulletEnabled val="1"/>
        </dgm:presLayoutVars>
      </dgm:prSet>
      <dgm:spPr/>
    </dgm:pt>
    <dgm:pt modelId="{E239539A-7411-4687-8764-2B69343E4367}" type="pres">
      <dgm:prSet presAssocID="{251F691A-13E1-4585-988B-29E255091BBA}" presName="spacing" presStyleCnt="0"/>
      <dgm:spPr/>
    </dgm:pt>
    <dgm:pt modelId="{2B79B0F5-701E-492B-BD7E-8DA55D522F07}" type="pres">
      <dgm:prSet presAssocID="{2A7FF5C8-024E-4517-98B6-7F63982FB9F5}" presName="composite" presStyleCnt="0"/>
      <dgm:spPr/>
    </dgm:pt>
    <dgm:pt modelId="{2C8153D8-900F-45EA-A660-B459BDE50D41}" type="pres">
      <dgm:prSet presAssocID="{2A7FF5C8-024E-4517-98B6-7F63982FB9F5}" presName="imgShp" presStyleLbl="fgImgPlace1" presStyleIdx="1" presStyleCnt="4"/>
      <dgm:spPr/>
    </dgm:pt>
    <dgm:pt modelId="{F0E83AB6-DBC3-48C5-BA86-5859B2612C19}" type="pres">
      <dgm:prSet presAssocID="{2A7FF5C8-024E-4517-98B6-7F63982FB9F5}" presName="txShp" presStyleLbl="node1" presStyleIdx="1" presStyleCnt="4">
        <dgm:presLayoutVars>
          <dgm:bulletEnabled val="1"/>
        </dgm:presLayoutVars>
      </dgm:prSet>
      <dgm:spPr/>
    </dgm:pt>
    <dgm:pt modelId="{C6B72719-B1BC-405D-A028-61CD20C72273}" type="pres">
      <dgm:prSet presAssocID="{7D736E15-901F-4D77-9A9A-20D6A08F2ABB}" presName="spacing" presStyleCnt="0"/>
      <dgm:spPr/>
    </dgm:pt>
    <dgm:pt modelId="{7E1F2666-4F58-45C3-96DC-03FA7C56BBF6}" type="pres">
      <dgm:prSet presAssocID="{7200276E-2C8D-480A-87DD-F8F478F5231D}" presName="composite" presStyleCnt="0"/>
      <dgm:spPr/>
    </dgm:pt>
    <dgm:pt modelId="{F8F89913-12CC-4987-8DD3-5F6E497B7605}" type="pres">
      <dgm:prSet presAssocID="{7200276E-2C8D-480A-87DD-F8F478F5231D}" presName="imgShp" presStyleLbl="fgImgPlace1" presStyleIdx="2" presStyleCnt="4"/>
      <dgm:spPr/>
    </dgm:pt>
    <dgm:pt modelId="{627B2701-5FFD-4647-B519-33E54A4FAC68}" type="pres">
      <dgm:prSet presAssocID="{7200276E-2C8D-480A-87DD-F8F478F5231D}" presName="txShp" presStyleLbl="node1" presStyleIdx="2" presStyleCnt="4">
        <dgm:presLayoutVars>
          <dgm:bulletEnabled val="1"/>
        </dgm:presLayoutVars>
      </dgm:prSet>
      <dgm:spPr/>
    </dgm:pt>
    <dgm:pt modelId="{BCEB46E1-D5D2-44BF-8279-10193AB1FCF6}" type="pres">
      <dgm:prSet presAssocID="{9ABF25D5-3702-42EE-8F02-BE3227D91C5B}" presName="spacing" presStyleCnt="0"/>
      <dgm:spPr/>
    </dgm:pt>
    <dgm:pt modelId="{29C0218F-1789-4A0F-A5FB-8DC20FA4FF8D}" type="pres">
      <dgm:prSet presAssocID="{B4B558C5-0D6B-4388-AFCB-700DE57AD764}" presName="composite" presStyleCnt="0"/>
      <dgm:spPr/>
    </dgm:pt>
    <dgm:pt modelId="{E819AA8B-F647-420B-9A50-2EE7FD5F1283}" type="pres">
      <dgm:prSet presAssocID="{B4B558C5-0D6B-4388-AFCB-700DE57AD764}" presName="imgShp" presStyleLbl="fgImgPlace1" presStyleIdx="3" presStyleCnt="4"/>
      <dgm:spPr/>
    </dgm:pt>
    <dgm:pt modelId="{BF738004-1257-4D03-80F9-AAC3B2E50A76}" type="pres">
      <dgm:prSet presAssocID="{B4B558C5-0D6B-4388-AFCB-700DE57AD764}" presName="txShp" presStyleLbl="node1" presStyleIdx="3" presStyleCnt="4">
        <dgm:presLayoutVars>
          <dgm:bulletEnabled val="1"/>
        </dgm:presLayoutVars>
      </dgm:prSet>
      <dgm:spPr/>
    </dgm:pt>
  </dgm:ptLst>
  <dgm:cxnLst>
    <dgm:cxn modelId="{43C7683D-8245-49B0-B673-8615EA456869}" srcId="{49EE7C5B-16CF-4690-AB9B-3FED486526CB}" destId="{8BD6271B-DF95-48CB-B6CA-1B8B302B8216}" srcOrd="0" destOrd="0" parTransId="{32F8D4C5-5A8D-4204-9987-16183EED983C}" sibTransId="{251F691A-13E1-4585-988B-29E255091BBA}"/>
    <dgm:cxn modelId="{D4CEB140-1FF4-46C0-A222-21DA2336CCF3}" type="presOf" srcId="{2A7FF5C8-024E-4517-98B6-7F63982FB9F5}" destId="{F0E83AB6-DBC3-48C5-BA86-5859B2612C19}" srcOrd="0" destOrd="0" presId="urn:microsoft.com/office/officeart/2005/8/layout/vList3"/>
    <dgm:cxn modelId="{FFD2956A-6C7F-45C2-AEFB-60E91CEB37EB}" srcId="{49EE7C5B-16CF-4690-AB9B-3FED486526CB}" destId="{2A7FF5C8-024E-4517-98B6-7F63982FB9F5}" srcOrd="1" destOrd="0" parTransId="{C1590469-D818-4B62-A303-E7ED4537334C}" sibTransId="{7D736E15-901F-4D77-9A9A-20D6A08F2ABB}"/>
    <dgm:cxn modelId="{51D82D6B-AEA9-452E-9976-544A578A5FFE}" srcId="{49EE7C5B-16CF-4690-AB9B-3FED486526CB}" destId="{B4B558C5-0D6B-4388-AFCB-700DE57AD764}" srcOrd="3" destOrd="0" parTransId="{B79AD31D-CBAB-4739-B240-BC78A8B632CB}" sibTransId="{F0F5E9E3-6497-4CC4-BC2A-ED8D125ED31B}"/>
    <dgm:cxn modelId="{FC7D1B52-EDFB-4066-B492-D44A44693089}" type="presOf" srcId="{7200276E-2C8D-480A-87DD-F8F478F5231D}" destId="{627B2701-5FFD-4647-B519-33E54A4FAC68}" srcOrd="0" destOrd="0" presId="urn:microsoft.com/office/officeart/2005/8/layout/vList3"/>
    <dgm:cxn modelId="{CBB4C483-6D90-4F0A-9634-712FC93E1EDA}" type="presOf" srcId="{49EE7C5B-16CF-4690-AB9B-3FED486526CB}" destId="{99BDB6CC-6F2C-4012-B739-A67A2497A17B}" srcOrd="0" destOrd="0" presId="urn:microsoft.com/office/officeart/2005/8/layout/vList3"/>
    <dgm:cxn modelId="{7BA57489-0C28-47BA-A8A6-9F08C0B65493}" type="presOf" srcId="{8BD6271B-DF95-48CB-B6CA-1B8B302B8216}" destId="{A48F5258-6B09-40CB-A338-864C6810EE31}" srcOrd="0" destOrd="0" presId="urn:microsoft.com/office/officeart/2005/8/layout/vList3"/>
    <dgm:cxn modelId="{1E0557DE-0A2B-4F9D-B1F9-AD6C3310D332}" srcId="{49EE7C5B-16CF-4690-AB9B-3FED486526CB}" destId="{7200276E-2C8D-480A-87DD-F8F478F5231D}" srcOrd="2" destOrd="0" parTransId="{21037605-1510-4B60-85BB-C8E66490DCD7}" sibTransId="{9ABF25D5-3702-42EE-8F02-BE3227D91C5B}"/>
    <dgm:cxn modelId="{2FE0D4E4-F003-4109-8DA3-EA4B926E2F36}" type="presOf" srcId="{B4B558C5-0D6B-4388-AFCB-700DE57AD764}" destId="{BF738004-1257-4D03-80F9-AAC3B2E50A76}" srcOrd="0" destOrd="0" presId="urn:microsoft.com/office/officeart/2005/8/layout/vList3"/>
    <dgm:cxn modelId="{AC3482C7-B9E7-49C7-8376-A8185A2928F8}" type="presParOf" srcId="{99BDB6CC-6F2C-4012-B739-A67A2497A17B}" destId="{145CB9A6-F087-4609-8461-B089B4CD77EC}" srcOrd="0" destOrd="0" presId="urn:microsoft.com/office/officeart/2005/8/layout/vList3"/>
    <dgm:cxn modelId="{83CBF159-4A41-4154-BD35-050BB55A3C9E}" type="presParOf" srcId="{145CB9A6-F087-4609-8461-B089B4CD77EC}" destId="{D4B264F2-17B5-4E62-B094-D3781B6EEADC}" srcOrd="0" destOrd="0" presId="urn:microsoft.com/office/officeart/2005/8/layout/vList3"/>
    <dgm:cxn modelId="{04118038-9DBE-4BCF-8F15-96A9A4AEBE29}" type="presParOf" srcId="{145CB9A6-F087-4609-8461-B089B4CD77EC}" destId="{A48F5258-6B09-40CB-A338-864C6810EE31}" srcOrd="1" destOrd="0" presId="urn:microsoft.com/office/officeart/2005/8/layout/vList3"/>
    <dgm:cxn modelId="{8B1FD2F0-473F-4EF0-A202-751B17113541}" type="presParOf" srcId="{99BDB6CC-6F2C-4012-B739-A67A2497A17B}" destId="{E239539A-7411-4687-8764-2B69343E4367}" srcOrd="1" destOrd="0" presId="urn:microsoft.com/office/officeart/2005/8/layout/vList3"/>
    <dgm:cxn modelId="{2DA951BD-AA29-4651-A30B-6081358E8B18}" type="presParOf" srcId="{99BDB6CC-6F2C-4012-B739-A67A2497A17B}" destId="{2B79B0F5-701E-492B-BD7E-8DA55D522F07}" srcOrd="2" destOrd="0" presId="urn:microsoft.com/office/officeart/2005/8/layout/vList3"/>
    <dgm:cxn modelId="{726D897A-DF55-432A-841B-74227CD60B70}" type="presParOf" srcId="{2B79B0F5-701E-492B-BD7E-8DA55D522F07}" destId="{2C8153D8-900F-45EA-A660-B459BDE50D41}" srcOrd="0" destOrd="0" presId="urn:microsoft.com/office/officeart/2005/8/layout/vList3"/>
    <dgm:cxn modelId="{8E004F51-7ECF-403C-BA71-3804CDBBDE39}" type="presParOf" srcId="{2B79B0F5-701E-492B-BD7E-8DA55D522F07}" destId="{F0E83AB6-DBC3-48C5-BA86-5859B2612C19}" srcOrd="1" destOrd="0" presId="urn:microsoft.com/office/officeart/2005/8/layout/vList3"/>
    <dgm:cxn modelId="{1ED5E212-0366-43C2-9327-1935029BBF1A}" type="presParOf" srcId="{99BDB6CC-6F2C-4012-B739-A67A2497A17B}" destId="{C6B72719-B1BC-405D-A028-61CD20C72273}" srcOrd="3" destOrd="0" presId="urn:microsoft.com/office/officeart/2005/8/layout/vList3"/>
    <dgm:cxn modelId="{70D6D887-57A4-4F8C-AC66-19D38630B676}" type="presParOf" srcId="{99BDB6CC-6F2C-4012-B739-A67A2497A17B}" destId="{7E1F2666-4F58-45C3-96DC-03FA7C56BBF6}" srcOrd="4" destOrd="0" presId="urn:microsoft.com/office/officeart/2005/8/layout/vList3"/>
    <dgm:cxn modelId="{C3639F9F-3977-4CA9-9923-D4599CCA2771}" type="presParOf" srcId="{7E1F2666-4F58-45C3-96DC-03FA7C56BBF6}" destId="{F8F89913-12CC-4987-8DD3-5F6E497B7605}" srcOrd="0" destOrd="0" presId="urn:microsoft.com/office/officeart/2005/8/layout/vList3"/>
    <dgm:cxn modelId="{4AF6E786-7866-400E-9423-ECB081508655}" type="presParOf" srcId="{7E1F2666-4F58-45C3-96DC-03FA7C56BBF6}" destId="{627B2701-5FFD-4647-B519-33E54A4FAC68}" srcOrd="1" destOrd="0" presId="urn:microsoft.com/office/officeart/2005/8/layout/vList3"/>
    <dgm:cxn modelId="{39DDC290-5AF2-4764-A1B6-80C31BE980BC}" type="presParOf" srcId="{99BDB6CC-6F2C-4012-B739-A67A2497A17B}" destId="{BCEB46E1-D5D2-44BF-8279-10193AB1FCF6}" srcOrd="5" destOrd="0" presId="urn:microsoft.com/office/officeart/2005/8/layout/vList3"/>
    <dgm:cxn modelId="{BE18DEB4-334D-41B6-BB9D-5C089C61E474}" type="presParOf" srcId="{99BDB6CC-6F2C-4012-B739-A67A2497A17B}" destId="{29C0218F-1789-4A0F-A5FB-8DC20FA4FF8D}" srcOrd="6" destOrd="0" presId="urn:microsoft.com/office/officeart/2005/8/layout/vList3"/>
    <dgm:cxn modelId="{9EE32D37-D1DA-4E84-AA8A-93E7D4286A50}" type="presParOf" srcId="{29C0218F-1789-4A0F-A5FB-8DC20FA4FF8D}" destId="{E819AA8B-F647-420B-9A50-2EE7FD5F1283}" srcOrd="0" destOrd="0" presId="urn:microsoft.com/office/officeart/2005/8/layout/vList3"/>
    <dgm:cxn modelId="{9D23611E-64F6-407C-B7D1-112A727324EB}" type="presParOf" srcId="{29C0218F-1789-4A0F-A5FB-8DC20FA4FF8D}" destId="{BF738004-1257-4D03-80F9-AAC3B2E50A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B2E6A-D6F8-4FC1-A4C9-DB855014238E}">
      <dsp:nvSpPr>
        <dsp:cNvPr id="0" name=""/>
        <dsp:cNvSpPr/>
      </dsp:nvSpPr>
      <dsp:spPr>
        <a:xfrm>
          <a:off x="0" y="2139"/>
          <a:ext cx="838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1E9C9-8B22-4A1C-BDEE-C6002729FB67}">
      <dsp:nvSpPr>
        <dsp:cNvPr id="0" name=""/>
        <dsp:cNvSpPr/>
      </dsp:nvSpPr>
      <dsp:spPr>
        <a:xfrm>
          <a:off x="0" y="2139"/>
          <a:ext cx="1676400" cy="437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 200.468 Specialized Service Facilities</a:t>
          </a:r>
        </a:p>
      </dsp:txBody>
      <dsp:txXfrm>
        <a:off x="0" y="2139"/>
        <a:ext cx="1676400" cy="4377022"/>
      </dsp:txXfrm>
    </dsp:sp>
    <dsp:sp modelId="{021E8ECD-B994-4283-A379-DCBA20553BEB}">
      <dsp:nvSpPr>
        <dsp:cNvPr id="0" name=""/>
        <dsp:cNvSpPr/>
      </dsp:nvSpPr>
      <dsp:spPr>
        <a:xfrm>
          <a:off x="1802129" y="113702"/>
          <a:ext cx="3227070" cy="180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 The costs of services provided by highly complex or specialized facilities such as computing facilities, wind tunnels, and reactors are </a:t>
          </a:r>
          <a:r>
            <a:rPr lang="en-US" sz="1300" b="1" kern="1200" dirty="0"/>
            <a:t>allowable</a:t>
          </a:r>
          <a:r>
            <a:rPr lang="en-US" sz="1300" kern="1200" dirty="0"/>
            <a:t>, provided the charges for the services meet the conditions of either paragraphs (b) or (c) of this section, and, in addition, take into account any items of income or Federal financing that qualify as applicable credits under §200.406 Applicable Credits.</a:t>
          </a:r>
        </a:p>
      </dsp:txBody>
      <dsp:txXfrm>
        <a:off x="1802129" y="113702"/>
        <a:ext cx="3227070" cy="1805353"/>
      </dsp:txXfrm>
    </dsp:sp>
    <dsp:sp modelId="{A0B1182A-7A15-41FA-A0DE-0134ED06B75C}">
      <dsp:nvSpPr>
        <dsp:cNvPr id="0" name=""/>
        <dsp:cNvSpPr/>
      </dsp:nvSpPr>
      <dsp:spPr>
        <a:xfrm>
          <a:off x="1676399" y="1919055"/>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34DC0-332A-4054-90BB-534183CD0FA2}">
      <dsp:nvSpPr>
        <dsp:cNvPr id="0" name=""/>
        <dsp:cNvSpPr/>
      </dsp:nvSpPr>
      <dsp:spPr>
        <a:xfrm>
          <a:off x="1802129" y="2030618"/>
          <a:ext cx="3227070" cy="223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(b) The costs of such services, when material, must be charged directly to applicable awards based on actual usage of the services on the basis of a schedule of rates or established methodology that:</a:t>
          </a:r>
        </a:p>
      </dsp:txBody>
      <dsp:txXfrm>
        <a:off x="1802129" y="2030618"/>
        <a:ext cx="3227070" cy="2231255"/>
      </dsp:txXfrm>
    </dsp:sp>
    <dsp:sp modelId="{96784876-F904-4EE8-AF42-B941C3CC3927}">
      <dsp:nvSpPr>
        <dsp:cNvPr id="0" name=""/>
        <dsp:cNvSpPr/>
      </dsp:nvSpPr>
      <dsp:spPr>
        <a:xfrm>
          <a:off x="5154930" y="2030618"/>
          <a:ext cx="3227070" cy="82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(1) </a:t>
          </a:r>
          <a:r>
            <a:rPr lang="en-US" sz="1200" b="1" kern="1200"/>
            <a:t>Does not discriminate </a:t>
          </a:r>
          <a:r>
            <a:rPr lang="en-US" sz="1200" kern="1200"/>
            <a:t>between activities under Federal awards and other activities of the non-Federal entity for Internal purposes, and</a:t>
          </a:r>
          <a:endParaRPr lang="en-US" sz="1200" kern="1200" dirty="0">
            <a:solidFill>
              <a:schemeClr val="tx2"/>
            </a:solidFill>
            <a:latin typeface="+mn-lt"/>
            <a:ea typeface="+mn-ea"/>
            <a:cs typeface="+mn-cs"/>
          </a:endParaRPr>
        </a:p>
      </dsp:txBody>
      <dsp:txXfrm>
        <a:off x="5154930" y="2030618"/>
        <a:ext cx="3227070" cy="824164"/>
      </dsp:txXfrm>
    </dsp:sp>
    <dsp:sp modelId="{13035EAD-7A39-4994-A973-B17C4EBC375B}">
      <dsp:nvSpPr>
        <dsp:cNvPr id="0" name=""/>
        <dsp:cNvSpPr/>
      </dsp:nvSpPr>
      <dsp:spPr>
        <a:xfrm>
          <a:off x="5029200" y="2854782"/>
          <a:ext cx="32270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15FA36-92FD-43DD-9C21-74DD5374AD73}">
      <dsp:nvSpPr>
        <dsp:cNvPr id="0" name=""/>
        <dsp:cNvSpPr/>
      </dsp:nvSpPr>
      <dsp:spPr>
        <a:xfrm>
          <a:off x="5154930" y="2854782"/>
          <a:ext cx="3227070" cy="140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t>(2) Is </a:t>
          </a:r>
          <a:r>
            <a:rPr lang="en-US" sz="1200" b="1" kern="1200" dirty="0"/>
            <a:t>designed to recover only the aggregate costs of the services</a:t>
          </a:r>
          <a:r>
            <a:rPr lang="en-US" sz="1200" b="0" kern="1200" dirty="0"/>
            <a:t>. The costs of each service must consist normally of both its direct cost and its allocable share of all indirect (F&amp;A) costs. Rates must be adjusted at least biennially, and must take into consideration over/under applied costs of the previous period(s).</a:t>
          </a:r>
        </a:p>
      </dsp:txBody>
      <dsp:txXfrm>
        <a:off x="5154930" y="2854782"/>
        <a:ext cx="3227070" cy="1406787"/>
      </dsp:txXfrm>
    </dsp:sp>
    <dsp:sp modelId="{32271303-26F7-4A47-A082-B22D701776BB}">
      <dsp:nvSpPr>
        <dsp:cNvPr id="0" name=""/>
        <dsp:cNvSpPr/>
      </dsp:nvSpPr>
      <dsp:spPr>
        <a:xfrm>
          <a:off x="1676399" y="4261873"/>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B2E6A-D6F8-4FC1-A4C9-DB855014238E}">
      <dsp:nvSpPr>
        <dsp:cNvPr id="0" name=""/>
        <dsp:cNvSpPr/>
      </dsp:nvSpPr>
      <dsp:spPr>
        <a:xfrm>
          <a:off x="0" y="0"/>
          <a:ext cx="838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1E9C9-8B22-4A1C-BDEE-C6002729FB67}">
      <dsp:nvSpPr>
        <dsp:cNvPr id="0" name=""/>
        <dsp:cNvSpPr/>
      </dsp:nvSpPr>
      <dsp:spPr>
        <a:xfrm>
          <a:off x="0" y="0"/>
          <a:ext cx="1676400" cy="19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dirty="0"/>
            <a:t>§ 200.468 Specialized Service Facilities</a:t>
          </a:r>
        </a:p>
      </dsp:txBody>
      <dsp:txXfrm>
        <a:off x="0" y="0"/>
        <a:ext cx="1676400" cy="1971675"/>
      </dsp:txXfrm>
    </dsp:sp>
    <dsp:sp modelId="{021E8ECD-B994-4283-A379-DCBA20553BEB}">
      <dsp:nvSpPr>
        <dsp:cNvPr id="0" name=""/>
        <dsp:cNvSpPr/>
      </dsp:nvSpPr>
      <dsp:spPr>
        <a:xfrm>
          <a:off x="1802130" y="50254"/>
          <a:ext cx="6579870" cy="81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(c) Where the costs incurred for a service are not material, they may be allocated as indirect (F&amp;A) costs.</a:t>
          </a:r>
        </a:p>
      </dsp:txBody>
      <dsp:txXfrm>
        <a:off x="1802130" y="50254"/>
        <a:ext cx="6579870" cy="813240"/>
      </dsp:txXfrm>
    </dsp:sp>
    <dsp:sp modelId="{A0B1182A-7A15-41FA-A0DE-0134ED06B75C}">
      <dsp:nvSpPr>
        <dsp:cNvPr id="0" name=""/>
        <dsp:cNvSpPr/>
      </dsp:nvSpPr>
      <dsp:spPr>
        <a:xfrm>
          <a:off x="1676400" y="863494"/>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91EAE-5CDD-4E6F-A36E-9D83353F8D13}">
      <dsp:nvSpPr>
        <dsp:cNvPr id="0" name=""/>
        <dsp:cNvSpPr/>
      </dsp:nvSpPr>
      <dsp:spPr>
        <a:xfrm>
          <a:off x="1802130" y="913749"/>
          <a:ext cx="6579870" cy="100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(d) Under some extraordinary circumstances, where it is in the best interest of the Federal government and the non-Federal entity to establish alternative costing arrangements, such arrangements may be worked out with the Federal cognizant agency for indirect costs.</a:t>
          </a:r>
          <a:endParaRPr lang="en-US" sz="1400" b="0" kern="1200" dirty="0">
            <a:solidFill>
              <a:schemeClr val="tx2"/>
            </a:solidFill>
            <a:latin typeface="+mn-lt"/>
            <a:ea typeface="+mn-ea"/>
            <a:cs typeface="+mn-cs"/>
          </a:endParaRPr>
        </a:p>
      </dsp:txBody>
      <dsp:txXfrm>
        <a:off x="1802130" y="913749"/>
        <a:ext cx="6579870" cy="1005092"/>
      </dsp:txXfrm>
    </dsp:sp>
    <dsp:sp modelId="{027DC585-16BE-405F-9889-DA533AE90E97}">
      <dsp:nvSpPr>
        <dsp:cNvPr id="0" name=""/>
        <dsp:cNvSpPr/>
      </dsp:nvSpPr>
      <dsp:spPr>
        <a:xfrm>
          <a:off x="1676400" y="1918841"/>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B76BB-AEB8-410D-B74A-1EC36E624B11}">
      <dsp:nvSpPr>
        <dsp:cNvPr id="0" name=""/>
        <dsp:cNvSpPr/>
      </dsp:nvSpPr>
      <dsp:spPr>
        <a:xfrm rot="10800000">
          <a:off x="1583710" y="248"/>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2014 University of South Florida</a:t>
          </a:r>
          <a:endParaRPr lang="en-US" sz="1700" kern="1200" dirty="0"/>
        </a:p>
      </dsp:txBody>
      <dsp:txXfrm rot="10800000">
        <a:off x="1719295" y="248"/>
        <a:ext cx="5613689" cy="542339"/>
      </dsp:txXfrm>
    </dsp:sp>
    <dsp:sp modelId="{85D014AA-2AAE-4925-9E86-AB815EF3936D}">
      <dsp:nvSpPr>
        <dsp:cNvPr id="0" name=""/>
        <dsp:cNvSpPr/>
      </dsp:nvSpPr>
      <dsp:spPr>
        <a:xfrm>
          <a:off x="1312540" y="248"/>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9344B-CCCB-4826-A79A-BBE6A76D7A1B}">
      <dsp:nvSpPr>
        <dsp:cNvPr id="0" name=""/>
        <dsp:cNvSpPr/>
      </dsp:nvSpPr>
      <dsp:spPr>
        <a:xfrm rot="10800000">
          <a:off x="1583710" y="704481"/>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a:t>2012 Florida State</a:t>
          </a:r>
          <a:endParaRPr lang="en-US" sz="1700" b="1" kern="1200" dirty="0"/>
        </a:p>
      </dsp:txBody>
      <dsp:txXfrm rot="10800000">
        <a:off x="1719295" y="704481"/>
        <a:ext cx="5613689" cy="542339"/>
      </dsp:txXfrm>
    </dsp:sp>
    <dsp:sp modelId="{F179AAF3-0F43-450B-A82C-DE1CF6B6822B}">
      <dsp:nvSpPr>
        <dsp:cNvPr id="0" name=""/>
        <dsp:cNvSpPr/>
      </dsp:nvSpPr>
      <dsp:spPr>
        <a:xfrm>
          <a:off x="1312540" y="704481"/>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F01FB-71EC-4C28-977D-5E50F6CA617B}">
      <dsp:nvSpPr>
        <dsp:cNvPr id="0" name=""/>
        <dsp:cNvSpPr/>
      </dsp:nvSpPr>
      <dsp:spPr>
        <a:xfrm rot="10800000">
          <a:off x="1583710" y="1408713"/>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2006 University of Arizona Sahara Center</a:t>
          </a:r>
        </a:p>
      </dsp:txBody>
      <dsp:txXfrm rot="10800000">
        <a:off x="1719295" y="1408713"/>
        <a:ext cx="5613689" cy="542339"/>
      </dsp:txXfrm>
    </dsp:sp>
    <dsp:sp modelId="{C5E4C786-79B5-4F97-AD05-9F44816ED495}">
      <dsp:nvSpPr>
        <dsp:cNvPr id="0" name=""/>
        <dsp:cNvSpPr/>
      </dsp:nvSpPr>
      <dsp:spPr>
        <a:xfrm>
          <a:off x="1312540" y="1408713"/>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1B4B7-C99C-4F97-94AF-723C6B8747A4}">
      <dsp:nvSpPr>
        <dsp:cNvPr id="0" name=""/>
        <dsp:cNvSpPr/>
      </dsp:nvSpPr>
      <dsp:spPr>
        <a:xfrm rot="10800000">
          <a:off x="1583710" y="2112946"/>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2006 University of Connecticut</a:t>
          </a:r>
        </a:p>
      </dsp:txBody>
      <dsp:txXfrm rot="10800000">
        <a:off x="1719295" y="2112946"/>
        <a:ext cx="5613689" cy="542339"/>
      </dsp:txXfrm>
    </dsp:sp>
    <dsp:sp modelId="{00B521F6-66BE-48CD-A4FD-782FDFF21678}">
      <dsp:nvSpPr>
        <dsp:cNvPr id="0" name=""/>
        <dsp:cNvSpPr/>
      </dsp:nvSpPr>
      <dsp:spPr>
        <a:xfrm>
          <a:off x="1312540" y="2112946"/>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26688-4718-4038-99C9-63D3A6ED9BB5}">
      <dsp:nvSpPr>
        <dsp:cNvPr id="0" name=""/>
        <dsp:cNvSpPr/>
      </dsp:nvSpPr>
      <dsp:spPr>
        <a:xfrm rot="10800000">
          <a:off x="1583710" y="2817178"/>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2005 Dartmouth</a:t>
          </a:r>
        </a:p>
      </dsp:txBody>
      <dsp:txXfrm rot="10800000">
        <a:off x="1719295" y="2817178"/>
        <a:ext cx="5613689" cy="542339"/>
      </dsp:txXfrm>
    </dsp:sp>
    <dsp:sp modelId="{635E757B-E54A-4E9D-AFE3-3A341D8CF0E5}">
      <dsp:nvSpPr>
        <dsp:cNvPr id="0" name=""/>
        <dsp:cNvSpPr/>
      </dsp:nvSpPr>
      <dsp:spPr>
        <a:xfrm>
          <a:off x="1312540" y="2817178"/>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1C1824-0A6B-4C4F-8649-54995B1EE656}">
      <dsp:nvSpPr>
        <dsp:cNvPr id="0" name=""/>
        <dsp:cNvSpPr/>
      </dsp:nvSpPr>
      <dsp:spPr>
        <a:xfrm rot="10800000">
          <a:off x="1583710" y="3521411"/>
          <a:ext cx="5749274" cy="54233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157"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2005 University of Massachusetts Medical School</a:t>
          </a:r>
        </a:p>
      </dsp:txBody>
      <dsp:txXfrm rot="10800000">
        <a:off x="1719295" y="3521411"/>
        <a:ext cx="5613689" cy="542339"/>
      </dsp:txXfrm>
    </dsp:sp>
    <dsp:sp modelId="{6E4D39DD-42CC-47A4-B160-A6DF9928D34B}">
      <dsp:nvSpPr>
        <dsp:cNvPr id="0" name=""/>
        <dsp:cNvSpPr/>
      </dsp:nvSpPr>
      <dsp:spPr>
        <a:xfrm>
          <a:off x="1312540" y="3521411"/>
          <a:ext cx="542339" cy="54233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2A92-7F94-46D8-9B12-FF6EC784ADCC}">
      <dsp:nvSpPr>
        <dsp:cNvPr id="0" name=""/>
        <dsp:cNvSpPr/>
      </dsp:nvSpPr>
      <dsp:spPr>
        <a:xfrm rot="5400000">
          <a:off x="-87489" y="89544"/>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 </a:t>
          </a:r>
        </a:p>
      </dsp:txBody>
      <dsp:txXfrm rot="-5400000">
        <a:off x="0" y="206197"/>
        <a:ext cx="408284" cy="174978"/>
      </dsp:txXfrm>
    </dsp:sp>
    <dsp:sp modelId="{26D71BDA-C276-4EC2-B661-7C4F95DE7DC5}">
      <dsp:nvSpPr>
        <dsp:cNvPr id="0" name=""/>
        <dsp:cNvSpPr/>
      </dsp:nvSpPr>
      <dsp:spPr>
        <a:xfrm rot="5400000">
          <a:off x="4261198" y="-3850859"/>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Did not establish or adhere to policies and procedures.</a:t>
          </a:r>
        </a:p>
      </dsp:txBody>
      <dsp:txXfrm rot="-5400000">
        <a:off x="408284" y="20562"/>
        <a:ext cx="8066442" cy="342106"/>
      </dsp:txXfrm>
    </dsp:sp>
    <dsp:sp modelId="{E45F1EB3-4C54-4C79-8E9A-3E4515C6D515}">
      <dsp:nvSpPr>
        <dsp:cNvPr id="0" name=""/>
        <dsp:cNvSpPr/>
      </dsp:nvSpPr>
      <dsp:spPr>
        <a:xfrm rot="5400000">
          <a:off x="-87489" y="585052"/>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dsp:txBody>
      <dsp:txXfrm rot="-5400000">
        <a:off x="0" y="701705"/>
        <a:ext cx="408284" cy="174978"/>
      </dsp:txXfrm>
    </dsp:sp>
    <dsp:sp modelId="{EC964A50-3175-4DFC-BD14-FEE70B4CD9CD}">
      <dsp:nvSpPr>
        <dsp:cNvPr id="0" name=""/>
        <dsp:cNvSpPr/>
      </dsp:nvSpPr>
      <dsp:spPr>
        <a:xfrm rot="5400000">
          <a:off x="4261198" y="-3355351"/>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Did not use published billing rates for all customers.</a:t>
          </a:r>
        </a:p>
      </dsp:txBody>
      <dsp:txXfrm rot="-5400000">
        <a:off x="408284" y="516070"/>
        <a:ext cx="8066442" cy="342106"/>
      </dsp:txXfrm>
    </dsp:sp>
    <dsp:sp modelId="{7DDC519B-00F8-497F-9621-06FDE5771DB1}">
      <dsp:nvSpPr>
        <dsp:cNvPr id="0" name=""/>
        <dsp:cNvSpPr/>
      </dsp:nvSpPr>
      <dsp:spPr>
        <a:xfrm rot="5400000">
          <a:off x="-87489" y="1080561"/>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dsp:txBody>
      <dsp:txXfrm rot="-5400000">
        <a:off x="0" y="1197214"/>
        <a:ext cx="408284" cy="174978"/>
      </dsp:txXfrm>
    </dsp:sp>
    <dsp:sp modelId="{EB6738C8-8B1C-4CE2-AD42-BCDF9909821C}">
      <dsp:nvSpPr>
        <dsp:cNvPr id="0" name=""/>
        <dsp:cNvSpPr/>
      </dsp:nvSpPr>
      <dsp:spPr>
        <a:xfrm rot="5400000">
          <a:off x="4261198" y="-2859842"/>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Did not maintain adequate accounting records.</a:t>
          </a:r>
        </a:p>
      </dsp:txBody>
      <dsp:txXfrm rot="-5400000">
        <a:off x="408284" y="1011579"/>
        <a:ext cx="8066442" cy="342106"/>
      </dsp:txXfrm>
    </dsp:sp>
    <dsp:sp modelId="{75B998C7-718C-4A67-ACBF-701F52280A79}">
      <dsp:nvSpPr>
        <dsp:cNvPr id="0" name=""/>
        <dsp:cNvSpPr/>
      </dsp:nvSpPr>
      <dsp:spPr>
        <a:xfrm rot="5400000">
          <a:off x="-87489" y="1576070"/>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 </a:t>
          </a:r>
        </a:p>
      </dsp:txBody>
      <dsp:txXfrm rot="-5400000">
        <a:off x="0" y="1692723"/>
        <a:ext cx="408284" cy="174978"/>
      </dsp:txXfrm>
    </dsp:sp>
    <dsp:sp modelId="{1BA1897F-F712-4F5E-87FF-0B82E6D7878A}">
      <dsp:nvSpPr>
        <dsp:cNvPr id="0" name=""/>
        <dsp:cNvSpPr/>
      </dsp:nvSpPr>
      <dsp:spPr>
        <a:xfrm rot="5400000">
          <a:off x="4261198" y="-2364333"/>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Did not provide adequate monitoring of service centers and adjust billing rates on a regular basis.</a:t>
          </a:r>
        </a:p>
      </dsp:txBody>
      <dsp:txXfrm rot="-5400000">
        <a:off x="408284" y="1507088"/>
        <a:ext cx="8066442" cy="342106"/>
      </dsp:txXfrm>
    </dsp:sp>
    <dsp:sp modelId="{A8A18AC6-FD8A-444E-86A3-EBF678223872}">
      <dsp:nvSpPr>
        <dsp:cNvPr id="0" name=""/>
        <dsp:cNvSpPr/>
      </dsp:nvSpPr>
      <dsp:spPr>
        <a:xfrm rot="5400000">
          <a:off x="-87489" y="2071579"/>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dsp:txBody>
      <dsp:txXfrm rot="-5400000">
        <a:off x="0" y="2188232"/>
        <a:ext cx="408284" cy="174978"/>
      </dsp:txXfrm>
    </dsp:sp>
    <dsp:sp modelId="{5F02517C-DF21-4170-8556-07A6E318F90B}">
      <dsp:nvSpPr>
        <dsp:cNvPr id="0" name=""/>
        <dsp:cNvSpPr/>
      </dsp:nvSpPr>
      <dsp:spPr>
        <a:xfrm rot="5400000">
          <a:off x="4261198" y="-1868824"/>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Used surplus from service centers to fund unrelated activities.</a:t>
          </a:r>
        </a:p>
      </dsp:txBody>
      <dsp:txXfrm rot="-5400000">
        <a:off x="408284" y="2002597"/>
        <a:ext cx="8066442" cy="342106"/>
      </dsp:txXfrm>
    </dsp:sp>
    <dsp:sp modelId="{C87E922D-D4FA-4E16-A645-803E80E575FF}">
      <dsp:nvSpPr>
        <dsp:cNvPr id="0" name=""/>
        <dsp:cNvSpPr/>
      </dsp:nvSpPr>
      <dsp:spPr>
        <a:xfrm rot="5400000">
          <a:off x="-87489" y="2567087"/>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dsp:txBody>
      <dsp:txXfrm rot="-5400000">
        <a:off x="0" y="2683740"/>
        <a:ext cx="408284" cy="174978"/>
      </dsp:txXfrm>
    </dsp:sp>
    <dsp:sp modelId="{939F478E-27B6-4C6B-B5EF-0B37374B4133}">
      <dsp:nvSpPr>
        <dsp:cNvPr id="0" name=""/>
        <dsp:cNvSpPr/>
      </dsp:nvSpPr>
      <dsp:spPr>
        <a:xfrm rot="5400000">
          <a:off x="4261198" y="-1373315"/>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Include unallowable costs in the billing rates.</a:t>
          </a:r>
        </a:p>
      </dsp:txBody>
      <dsp:txXfrm rot="-5400000">
        <a:off x="408284" y="2498106"/>
        <a:ext cx="8066442" cy="342106"/>
      </dsp:txXfrm>
    </dsp:sp>
    <dsp:sp modelId="{0ABFA6E8-4BDB-43F3-97B4-A9E50EEA157D}">
      <dsp:nvSpPr>
        <dsp:cNvPr id="0" name=""/>
        <dsp:cNvSpPr/>
      </dsp:nvSpPr>
      <dsp:spPr>
        <a:xfrm rot="5400000">
          <a:off x="-87489" y="3062596"/>
          <a:ext cx="583262" cy="408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dsp:txBody>
      <dsp:txXfrm rot="-5400000">
        <a:off x="0" y="3179249"/>
        <a:ext cx="408284" cy="174978"/>
      </dsp:txXfrm>
    </dsp:sp>
    <dsp:sp modelId="{6AA4A0C4-09DD-47DA-AA19-9CA94FFE38CB}">
      <dsp:nvSpPr>
        <dsp:cNvPr id="0" name=""/>
        <dsp:cNvSpPr/>
      </dsp:nvSpPr>
      <dsp:spPr>
        <a:xfrm rot="5400000">
          <a:off x="4261198" y="-877807"/>
          <a:ext cx="379120" cy="80849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Specialized Service Centers: Overstated anticipated expenses, overcharged the government and billed for items not covered by the grants.</a:t>
          </a:r>
        </a:p>
      </dsp:txBody>
      <dsp:txXfrm rot="-5400000">
        <a:off x="408284" y="2993614"/>
        <a:ext cx="8066442" cy="342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B429-B3C5-42F2-A921-E72D8114F7FE}">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t>1</a:t>
          </a:r>
        </a:p>
      </dsp:txBody>
      <dsp:txXfrm rot="-5400000">
        <a:off x="1" y="395096"/>
        <a:ext cx="788987" cy="338137"/>
      </dsp:txXfrm>
    </dsp:sp>
    <dsp:sp modelId="{BDDC42D4-A8C6-4831-A2E5-251FE1E83172}">
      <dsp:nvSpPr>
        <dsp:cNvPr id="0" name=""/>
        <dsp:cNvSpPr/>
      </dsp:nvSpPr>
      <dsp:spPr>
        <a:xfrm rot="5400000">
          <a:off x="4078096" y="-3288507"/>
          <a:ext cx="732631" cy="7310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Identify all services which should have unique billing rates</a:t>
          </a:r>
        </a:p>
      </dsp:txBody>
      <dsp:txXfrm rot="-5400000">
        <a:off x="788988" y="36365"/>
        <a:ext cx="7275084" cy="661103"/>
      </dsp:txXfrm>
    </dsp:sp>
    <dsp:sp modelId="{E6AFABF5-5582-443F-9E15-C69988E9B21F}">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t>2</a:t>
          </a:r>
        </a:p>
      </dsp:txBody>
      <dsp:txXfrm rot="-5400000">
        <a:off x="1" y="1373653"/>
        <a:ext cx="788987" cy="338137"/>
      </dsp:txXfrm>
    </dsp:sp>
    <dsp:sp modelId="{E0B58C59-AF3C-4218-8EDE-5CB3457CEAC1}">
      <dsp:nvSpPr>
        <dsp:cNvPr id="0" name=""/>
        <dsp:cNvSpPr/>
      </dsp:nvSpPr>
      <dsp:spPr>
        <a:xfrm rot="5400000">
          <a:off x="4078096" y="-2309949"/>
          <a:ext cx="732631" cy="7310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Create multiyear business plan including projected costs and utilization of services </a:t>
          </a:r>
        </a:p>
      </dsp:txBody>
      <dsp:txXfrm rot="-5400000">
        <a:off x="788988" y="1014923"/>
        <a:ext cx="7275084" cy="661103"/>
      </dsp:txXfrm>
    </dsp:sp>
    <dsp:sp modelId="{EEBA1E87-E72C-49EA-8FA6-BB73FC566614}">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t>3</a:t>
          </a:r>
        </a:p>
      </dsp:txBody>
      <dsp:txXfrm rot="-5400000">
        <a:off x="1" y="2352210"/>
        <a:ext cx="788987" cy="338137"/>
      </dsp:txXfrm>
    </dsp:sp>
    <dsp:sp modelId="{BC39C84B-0225-4AAD-A73F-93D8791E230E}">
      <dsp:nvSpPr>
        <dsp:cNvPr id="0" name=""/>
        <dsp:cNvSpPr/>
      </dsp:nvSpPr>
      <dsp:spPr>
        <a:xfrm rot="5400000">
          <a:off x="4078096" y="-1331392"/>
          <a:ext cx="732631" cy="7310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Calculate billing rates for each service and assess the need for other rates (i.e. external, other academic, etc.)</a:t>
          </a:r>
        </a:p>
      </dsp:txBody>
      <dsp:txXfrm rot="-5400000">
        <a:off x="788988" y="1993480"/>
        <a:ext cx="7275084" cy="661103"/>
      </dsp:txXfrm>
    </dsp:sp>
    <dsp:sp modelId="{60FE94B0-DC42-4E74-A80F-15438E8548DE}">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t>4</a:t>
          </a:r>
        </a:p>
      </dsp:txBody>
      <dsp:txXfrm rot="-5400000">
        <a:off x="1" y="3330768"/>
        <a:ext cx="788987" cy="338137"/>
      </dsp:txXfrm>
    </dsp:sp>
    <dsp:sp modelId="{1658B969-2E5E-491F-85FC-5487A322D735}">
      <dsp:nvSpPr>
        <dsp:cNvPr id="0" name=""/>
        <dsp:cNvSpPr/>
      </dsp:nvSpPr>
      <dsp:spPr>
        <a:xfrm rot="5400000">
          <a:off x="4078096" y="-352834"/>
          <a:ext cx="732631" cy="7310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Review proposed rates and create new account or fund to track service center expenses and revenues in the institution’s financial system</a:t>
          </a:r>
        </a:p>
      </dsp:txBody>
      <dsp:txXfrm rot="-5400000">
        <a:off x="788988" y="2972038"/>
        <a:ext cx="7275084" cy="661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1584-0F74-44BF-BC8F-94111B9B7580}">
      <dsp:nvSpPr>
        <dsp:cNvPr id="0" name=""/>
        <dsp:cNvSpPr/>
      </dsp:nvSpPr>
      <dsp:spPr>
        <a:xfrm>
          <a:off x="0" y="503415"/>
          <a:ext cx="8646154" cy="1579725"/>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038" tIns="708152" rIns="6710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Service center administrators may be required to submit a request for the creation of a new fund or account number.</a:t>
          </a:r>
        </a:p>
        <a:p>
          <a:pPr marL="114300" lvl="1" indent="-114300" algn="l" defTabSz="622300">
            <a:lnSpc>
              <a:spcPct val="90000"/>
            </a:lnSpc>
            <a:spcBef>
              <a:spcPct val="0"/>
            </a:spcBef>
            <a:spcAft>
              <a:spcPct val="15000"/>
            </a:spcAft>
            <a:buChar char="•"/>
          </a:pPr>
          <a:r>
            <a:rPr lang="en-US" sz="1400" b="1" kern="1200" dirty="0">
              <a:solidFill>
                <a:schemeClr val="accent3"/>
              </a:solidFill>
            </a:rPr>
            <a:t>What mechanisms does CUNY ASRC have in place for creating a new fund or account for a service center?</a:t>
          </a:r>
        </a:p>
      </dsp:txBody>
      <dsp:txXfrm>
        <a:off x="0" y="503415"/>
        <a:ext cx="8646154" cy="1579725"/>
      </dsp:txXfrm>
    </dsp:sp>
    <dsp:sp modelId="{0441A50B-72F1-4E8D-9E1E-CEC355FB7B2E}">
      <dsp:nvSpPr>
        <dsp:cNvPr id="0" name=""/>
        <dsp:cNvSpPr/>
      </dsp:nvSpPr>
      <dsp:spPr>
        <a:xfrm>
          <a:off x="432307" y="1575"/>
          <a:ext cx="6052307" cy="100368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63" tIns="0" rIns="228763" bIns="0" numCol="1" spcCol="1270" anchor="ctr" anchorCtr="0">
          <a:noAutofit/>
        </a:bodyPr>
        <a:lstStyle/>
        <a:p>
          <a:pPr marL="0" lvl="0" indent="0" algn="l" defTabSz="711200">
            <a:lnSpc>
              <a:spcPct val="90000"/>
            </a:lnSpc>
            <a:spcBef>
              <a:spcPct val="0"/>
            </a:spcBef>
            <a:spcAft>
              <a:spcPct val="35000"/>
            </a:spcAft>
            <a:buNone/>
          </a:pPr>
          <a:r>
            <a:rPr lang="en-US" sz="1600" kern="1200" dirty="0"/>
            <a:t>Many institutions use a </a:t>
          </a:r>
          <a:r>
            <a:rPr lang="en-US" sz="1600" b="1" kern="1200" dirty="0">
              <a:solidFill>
                <a:schemeClr val="accent3"/>
              </a:solidFill>
            </a:rPr>
            <a:t>specific department, fund, or account number </a:t>
          </a:r>
          <a:r>
            <a:rPr lang="en-US" sz="1600" kern="1200" dirty="0"/>
            <a:t>in their accounting system to identify and track active service centers.</a:t>
          </a:r>
        </a:p>
      </dsp:txBody>
      <dsp:txXfrm>
        <a:off x="481303" y="50571"/>
        <a:ext cx="5954315" cy="905688"/>
      </dsp:txXfrm>
    </dsp:sp>
    <dsp:sp modelId="{E33E4218-B907-43D7-BB31-76BCB9FC0AE0}">
      <dsp:nvSpPr>
        <dsp:cNvPr id="0" name=""/>
        <dsp:cNvSpPr/>
      </dsp:nvSpPr>
      <dsp:spPr>
        <a:xfrm>
          <a:off x="0" y="2768580"/>
          <a:ext cx="8646154" cy="198135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038" tIns="708152" rIns="6710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 from internal and external customers should be tracked using separate subaccounts or object codes.</a:t>
          </a:r>
        </a:p>
        <a:p>
          <a:pPr marL="114300" lvl="1" indent="-114300" algn="l" defTabSz="622300">
            <a:lnSpc>
              <a:spcPct val="90000"/>
            </a:lnSpc>
            <a:spcBef>
              <a:spcPct val="0"/>
            </a:spcBef>
            <a:spcAft>
              <a:spcPct val="15000"/>
            </a:spcAft>
            <a:buChar char="•"/>
          </a:pPr>
          <a:r>
            <a:rPr lang="en-US" sz="1400" kern="1200" dirty="0"/>
            <a:t>All invoices should include the name of the service provided, the number of units, and the amount charged per unit.</a:t>
          </a:r>
        </a:p>
        <a:p>
          <a:pPr marL="114300" lvl="1" indent="-114300" algn="l" defTabSz="622300">
            <a:lnSpc>
              <a:spcPct val="90000"/>
            </a:lnSpc>
            <a:spcBef>
              <a:spcPct val="0"/>
            </a:spcBef>
            <a:spcAft>
              <a:spcPct val="15000"/>
            </a:spcAft>
            <a:buChar char="•"/>
          </a:pPr>
          <a:r>
            <a:rPr lang="en-US" sz="1400" kern="1200" dirty="0"/>
            <a:t>Billing must be processed on a timely basis but cannot occur until the service or good has been provided.</a:t>
          </a:r>
        </a:p>
      </dsp:txBody>
      <dsp:txXfrm>
        <a:off x="0" y="2768580"/>
        <a:ext cx="8646154" cy="1981350"/>
      </dsp:txXfrm>
    </dsp:sp>
    <dsp:sp modelId="{C658D2F6-E219-4A53-9D02-258D6E1E04FC}">
      <dsp:nvSpPr>
        <dsp:cNvPr id="0" name=""/>
        <dsp:cNvSpPr/>
      </dsp:nvSpPr>
      <dsp:spPr>
        <a:xfrm>
          <a:off x="432307" y="2266740"/>
          <a:ext cx="6052307" cy="100368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63" tIns="0" rIns="228763"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3"/>
              </a:solidFill>
            </a:rPr>
            <a:t>Separate fund or account numbers </a:t>
          </a:r>
          <a:r>
            <a:rPr lang="en-US" sz="1600" kern="1200" dirty="0"/>
            <a:t>are recommended for tracking specific expenses and/or revenue for service centers with rates for multiple services</a:t>
          </a:r>
        </a:p>
      </dsp:txBody>
      <dsp:txXfrm>
        <a:off x="481303" y="2315736"/>
        <a:ext cx="5954315" cy="905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1186A-3570-4480-A6D4-2EC97C4B20D0}">
      <dsp:nvSpPr>
        <dsp:cNvPr id="0" name=""/>
        <dsp:cNvSpPr/>
      </dsp:nvSpPr>
      <dsp:spPr>
        <a:xfrm>
          <a:off x="0" y="127439"/>
          <a:ext cx="8645633" cy="16714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2 CFR 200, Appendix V, Section G.2</a:t>
          </a:r>
        </a:p>
        <a:p>
          <a:pPr marL="0" lvl="0" indent="0" algn="just" defTabSz="889000">
            <a:lnSpc>
              <a:spcPct val="90000"/>
            </a:lnSpc>
            <a:spcBef>
              <a:spcPct val="0"/>
            </a:spcBef>
            <a:spcAft>
              <a:spcPct val="35000"/>
            </a:spcAft>
            <a:buNone/>
          </a:pPr>
          <a:r>
            <a:rPr lang="en-US" sz="1400" b="0" kern="1200" dirty="0">
              <a:effectLst/>
            </a:rPr>
            <a:t>Charges by an internal service activity to provide for the establishment and maintenance of a reasonable level of working capital reserve, in addition to the full recovery of costs, are allowable. A working capital reserve as part of retained earnings of up to 60 calendar days cash expenses for normal operating purposes is considered reasonable. A working capital reserve exceeding 60 calendar days may be approved by the cognizant agency for indirect costs in exceptional cases.</a:t>
          </a:r>
        </a:p>
      </dsp:txBody>
      <dsp:txXfrm>
        <a:off x="48956" y="176395"/>
        <a:ext cx="8547721" cy="1573556"/>
      </dsp:txXfrm>
    </dsp:sp>
    <dsp:sp modelId="{C1762B51-8723-45CD-B15B-367CB3DCACBF}">
      <dsp:nvSpPr>
        <dsp:cNvPr id="0" name=""/>
        <dsp:cNvSpPr/>
      </dsp:nvSpPr>
      <dsp:spPr>
        <a:xfrm>
          <a:off x="0" y="1850375"/>
          <a:ext cx="1133145" cy="113314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7DFB1-9615-4693-9DA4-B1495C4AD0D3}">
      <dsp:nvSpPr>
        <dsp:cNvPr id="0" name=""/>
        <dsp:cNvSpPr/>
      </dsp:nvSpPr>
      <dsp:spPr>
        <a:xfrm>
          <a:off x="1201134" y="1850375"/>
          <a:ext cx="7444499" cy="113314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Service centers are permitted to maintain a 60 day operating reserve balance, however the center may be asked by the government to provide documentation to support that amount.</a:t>
          </a:r>
        </a:p>
      </dsp:txBody>
      <dsp:txXfrm>
        <a:off x="1256460" y="1905701"/>
        <a:ext cx="7333847" cy="1022493"/>
      </dsp:txXfrm>
    </dsp:sp>
    <dsp:sp modelId="{3C6C34A3-0C2B-4053-B27C-313CC42CEC26}">
      <dsp:nvSpPr>
        <dsp:cNvPr id="0" name=""/>
        <dsp:cNvSpPr/>
      </dsp:nvSpPr>
      <dsp:spPr>
        <a:xfrm>
          <a:off x="0" y="3037334"/>
          <a:ext cx="1133145" cy="1133145"/>
        </a:xfrm>
        <a:prstGeom prst="roundRect">
          <a:avLst>
            <a:gd name="adj" fmla="val 16670"/>
          </a:avLst>
        </a:prstGeom>
        <a:solidFill>
          <a:schemeClr val="accent4">
            <a:hueOff val="-3172272"/>
            <a:satOff val="10806"/>
            <a:lumOff val="3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45FB6-8670-4802-8D60-F2BBED8C33DF}">
      <dsp:nvSpPr>
        <dsp:cNvPr id="0" name=""/>
        <dsp:cNvSpPr/>
      </dsp:nvSpPr>
      <dsp:spPr>
        <a:xfrm>
          <a:off x="1201134" y="3037334"/>
          <a:ext cx="7444499" cy="1133145"/>
        </a:xfrm>
        <a:prstGeom prst="roundRect">
          <a:avLst>
            <a:gd name="adj" fmla="val 16670"/>
          </a:avLst>
        </a:prstGeom>
        <a:solidFill>
          <a:schemeClr val="accent4">
            <a:hueOff val="-3172272"/>
            <a:satOff val="10806"/>
            <a:lumOff val="3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Equipment reserve costs can not be built into billing rates, although equipment depreciation recovered through standard billing rates can be set aside for future equipment purchases.</a:t>
          </a:r>
        </a:p>
      </dsp:txBody>
      <dsp:txXfrm>
        <a:off x="1256460" y="3092660"/>
        <a:ext cx="7333847" cy="10224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F5258-6B09-40CB-A338-864C6810EE31}">
      <dsp:nvSpPr>
        <dsp:cNvPr id="0" name=""/>
        <dsp:cNvSpPr/>
      </dsp:nvSpPr>
      <dsp:spPr>
        <a:xfrm rot="10800000">
          <a:off x="1655657" y="48"/>
          <a:ext cx="5749274" cy="83012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6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How are service center rates charged?</a:t>
          </a:r>
          <a:endParaRPr lang="en-US" sz="2000" kern="1200" dirty="0"/>
        </a:p>
      </dsp:txBody>
      <dsp:txXfrm rot="10800000">
        <a:off x="1863188" y="48"/>
        <a:ext cx="5541743" cy="830126"/>
      </dsp:txXfrm>
    </dsp:sp>
    <dsp:sp modelId="{D4B264F2-17B5-4E62-B094-D3781B6EEADC}">
      <dsp:nvSpPr>
        <dsp:cNvPr id="0" name=""/>
        <dsp:cNvSpPr/>
      </dsp:nvSpPr>
      <dsp:spPr>
        <a:xfrm>
          <a:off x="1240593" y="48"/>
          <a:ext cx="830126" cy="83012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83AB6-DBC3-48C5-BA86-5859B2612C19}">
      <dsp:nvSpPr>
        <dsp:cNvPr id="0" name=""/>
        <dsp:cNvSpPr/>
      </dsp:nvSpPr>
      <dsp:spPr>
        <a:xfrm rot="10800000">
          <a:off x="1655657" y="1077973"/>
          <a:ext cx="5749274" cy="83012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6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Are indirect costs included in service center rates?</a:t>
          </a:r>
        </a:p>
      </dsp:txBody>
      <dsp:txXfrm rot="10800000">
        <a:off x="1863188" y="1077973"/>
        <a:ext cx="5541743" cy="830126"/>
      </dsp:txXfrm>
    </dsp:sp>
    <dsp:sp modelId="{2C8153D8-900F-45EA-A660-B459BDE50D41}">
      <dsp:nvSpPr>
        <dsp:cNvPr id="0" name=""/>
        <dsp:cNvSpPr/>
      </dsp:nvSpPr>
      <dsp:spPr>
        <a:xfrm>
          <a:off x="1240593" y="1077973"/>
          <a:ext cx="830126" cy="83012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B2701-5FFD-4647-B519-33E54A4FAC68}">
      <dsp:nvSpPr>
        <dsp:cNvPr id="0" name=""/>
        <dsp:cNvSpPr/>
      </dsp:nvSpPr>
      <dsp:spPr>
        <a:xfrm rot="10800000">
          <a:off x="1655657" y="2155899"/>
          <a:ext cx="5749274" cy="83012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6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Are all service center users (both internal and external) billed at the same rates?</a:t>
          </a:r>
        </a:p>
      </dsp:txBody>
      <dsp:txXfrm rot="10800000">
        <a:off x="1863188" y="2155899"/>
        <a:ext cx="5541743" cy="830126"/>
      </dsp:txXfrm>
    </dsp:sp>
    <dsp:sp modelId="{F8F89913-12CC-4987-8DD3-5F6E497B7605}">
      <dsp:nvSpPr>
        <dsp:cNvPr id="0" name=""/>
        <dsp:cNvSpPr/>
      </dsp:nvSpPr>
      <dsp:spPr>
        <a:xfrm>
          <a:off x="1240593" y="2155899"/>
          <a:ext cx="830126" cy="83012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738004-1257-4D03-80F9-AAC3B2E50A76}">
      <dsp:nvSpPr>
        <dsp:cNvPr id="0" name=""/>
        <dsp:cNvSpPr/>
      </dsp:nvSpPr>
      <dsp:spPr>
        <a:xfrm rot="10800000">
          <a:off x="1655657" y="3233825"/>
          <a:ext cx="5749274" cy="83012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6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How are over/under recoveries handled?</a:t>
          </a:r>
        </a:p>
      </dsp:txBody>
      <dsp:txXfrm rot="10800000">
        <a:off x="1863188" y="3233825"/>
        <a:ext cx="5541743" cy="830126"/>
      </dsp:txXfrm>
    </dsp:sp>
    <dsp:sp modelId="{E819AA8B-F647-420B-9A50-2EE7FD5F1283}">
      <dsp:nvSpPr>
        <dsp:cNvPr id="0" name=""/>
        <dsp:cNvSpPr/>
      </dsp:nvSpPr>
      <dsp:spPr>
        <a:xfrm>
          <a:off x="1240593" y="3233825"/>
          <a:ext cx="830126" cy="83012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785C67-5394-A14E-9A38-B1667207FCF3}" type="datetimeFigureOut">
              <a:rPr lang="en-US" smtClean="0"/>
              <a:t>10/16/2019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6BE2B2-A04B-D142-8F57-BBA693DF6177}" type="slidenum">
              <a:rPr lang="en-US" smtClean="0"/>
              <a:t>‹#›</a:t>
            </a:fld>
            <a:endParaRPr lang="en-US" dirty="0"/>
          </a:p>
        </p:txBody>
      </p:sp>
    </p:spTree>
    <p:extLst>
      <p:ext uri="{BB962C8B-B14F-4D97-AF65-F5344CB8AC3E}">
        <p14:creationId xmlns:p14="http://schemas.microsoft.com/office/powerpoint/2010/main" val="299714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D5380-084A-9F41-A79B-DCB69A5DCB27}" type="datetimeFigureOut">
              <a:rPr lang="en-US" smtClean="0"/>
              <a:t>10/16/2019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6FF21-C933-034E-8A18-3B504A3A00D6}" type="slidenum">
              <a:rPr lang="en-US" smtClean="0"/>
              <a:t>‹#›</a:t>
            </a:fld>
            <a:endParaRPr lang="en-US" dirty="0"/>
          </a:p>
        </p:txBody>
      </p:sp>
    </p:spTree>
    <p:extLst>
      <p:ext uri="{BB962C8B-B14F-4D97-AF65-F5344CB8AC3E}">
        <p14:creationId xmlns:p14="http://schemas.microsoft.com/office/powerpoint/2010/main" val="4235949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19</a:t>
            </a:fld>
            <a:endParaRPr lang="en-US" dirty="0"/>
          </a:p>
        </p:txBody>
      </p:sp>
    </p:spTree>
    <p:extLst>
      <p:ext uri="{BB962C8B-B14F-4D97-AF65-F5344CB8AC3E}">
        <p14:creationId xmlns:p14="http://schemas.microsoft.com/office/powerpoint/2010/main" val="2897510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147" y="1515014"/>
            <a:ext cx="5910481" cy="411953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493871"/>
            <a:ext cx="5910481" cy="4119535"/>
          </a:xfrm>
          <a:prstGeom prst="rect">
            <a:avLst/>
          </a:prstGeom>
          <a:solidFill>
            <a:schemeClr val="bg1">
              <a:lumMod val="9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49807" y="1493871"/>
            <a:ext cx="5660674" cy="4119535"/>
          </a:xfrm>
        </p:spPr>
        <p:txBody>
          <a:bodyPr lIns="457200" tIns="457200" rIns="457200" bIns="457200" anchor="ctr" anchorCtr="0">
            <a:normAutofit/>
          </a:bodyPr>
          <a:lstStyle>
            <a:lvl1pPr>
              <a:lnSpc>
                <a:spcPct val="80000"/>
              </a:lnSpc>
              <a:defRPr sz="5500" cap="all"/>
            </a:lvl1pPr>
          </a:lstStyle>
          <a:p>
            <a:r>
              <a:rPr lang="en-US" dirty="0"/>
              <a:t>CLICK TO EDIT MASTER TITLE STYLE</a:t>
            </a:r>
          </a:p>
        </p:txBody>
      </p:sp>
      <p:pic>
        <p:nvPicPr>
          <p:cNvPr id="12" name="Picture 11" descr="Huron-Logo_2_v0_alt_hrznt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1367" y="587031"/>
            <a:ext cx="2193823" cy="506366"/>
          </a:xfrm>
          <a:prstGeom prst="rect">
            <a:avLst/>
          </a:prstGeom>
        </p:spPr>
      </p:pic>
      <p:sp>
        <p:nvSpPr>
          <p:cNvPr id="16" name="Text Placeholder 9"/>
          <p:cNvSpPr>
            <a:spLocks noGrp="1"/>
          </p:cNvSpPr>
          <p:nvPr>
            <p:ph type="body" sz="quarter" idx="13" hasCustomPrompt="1"/>
          </p:nvPr>
        </p:nvSpPr>
        <p:spPr>
          <a:xfrm>
            <a:off x="4147" y="6492113"/>
            <a:ext cx="3683726" cy="365887"/>
          </a:xfrm>
          <a:solidFill>
            <a:srgbClr val="00558C"/>
          </a:solidFill>
          <a:ln>
            <a:noFill/>
          </a:ln>
        </p:spPr>
        <p:txBody>
          <a:bodyPr lIns="457200" rIns="457200" anchor="ctr">
            <a:normAutofit/>
          </a:bodyPr>
          <a:lstStyle>
            <a:lvl1pPr marL="0" indent="0">
              <a:buFont typeface="Arial"/>
              <a:buNone/>
              <a:defRPr sz="1200" b="1" baseline="0">
                <a:solidFill>
                  <a:srgbClr val="FFFFFF"/>
                </a:solidFill>
              </a:defRPr>
            </a:lvl1pPr>
          </a:lstStyle>
          <a:p>
            <a:pPr lvl="0"/>
            <a:r>
              <a:rPr lang="en-US" dirty="0"/>
              <a:t>NAME  XX.XX.XX </a:t>
            </a:r>
          </a:p>
        </p:txBody>
      </p:sp>
      <p:grpSp>
        <p:nvGrpSpPr>
          <p:cNvPr id="11" name="Group 10"/>
          <p:cNvGrpSpPr/>
          <p:nvPr userDrawn="1"/>
        </p:nvGrpSpPr>
        <p:grpSpPr>
          <a:xfrm>
            <a:off x="5914628" y="6508511"/>
            <a:ext cx="3342581" cy="363124"/>
            <a:chOff x="422910" y="6494876"/>
            <a:chExt cx="2660378" cy="363124"/>
          </a:xfrm>
        </p:grpSpPr>
        <p:sp>
          <p:nvSpPr>
            <p:cNvPr id="13" name="Rectangle 12"/>
            <p:cNvSpPr/>
            <p:nvPr userDrawn="1"/>
          </p:nvSpPr>
          <p:spPr>
            <a:xfrm>
              <a:off x="422910" y="6494876"/>
              <a:ext cx="2570274" cy="3631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TextBox 13"/>
            <p:cNvSpPr txBox="1"/>
            <p:nvPr userDrawn="1"/>
          </p:nvSpPr>
          <p:spPr>
            <a:xfrm>
              <a:off x="422910" y="6567347"/>
              <a:ext cx="266037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solidFill>
                  <a:effectLst/>
                  <a:uLnTx/>
                  <a:uFillTx/>
                </a:rPr>
                <a:t>© 2018 HURON CONSULTING GROUP INC. AND </a:t>
              </a:r>
              <a:r>
                <a:rPr kumimoji="0" lang="en-US" sz="600" b="0" i="0" u="none" strike="noStrike" kern="0" cap="none" spc="0" normalizeH="0" baseline="0" noProof="0" dirty="0">
                  <a:ln>
                    <a:noFill/>
                  </a:ln>
                  <a:solidFill>
                    <a:schemeClr val="tx1"/>
                  </a:solidFill>
                  <a:effectLst/>
                  <a:uLnTx/>
                  <a:uFillTx/>
                  <a:latin typeface="+mn-lt"/>
                  <a:ea typeface="+mn-ea"/>
                  <a:cs typeface="+mn-cs"/>
                </a:rPr>
                <a:t>AFFILIATES. </a:t>
              </a:r>
              <a:r>
                <a:rPr kumimoji="0" lang="en-US" sz="600" b="0" i="0" u="none" strike="noStrike" kern="0" cap="none" spc="0" normalizeH="0" baseline="0" dirty="0">
                  <a:ln>
                    <a:noFill/>
                  </a:ln>
                  <a:solidFill>
                    <a:schemeClr val="tx1"/>
                  </a:solidFill>
                  <a:effectLst/>
                  <a:uLnTx/>
                  <a:uFillTx/>
                  <a:latin typeface="+mn-lt"/>
                  <a:ea typeface="+mn-ea"/>
                  <a:cs typeface="+mn-cs"/>
                </a:rPr>
                <a:t>ALL RIGHTS RESERVED</a:t>
              </a:r>
              <a:r>
                <a:rPr lang="en-US" sz="800" dirty="0"/>
                <a:t>.</a:t>
              </a:r>
              <a:endParaRPr kumimoji="0" lang="en-US" sz="600" b="0" i="0" u="none" strike="noStrike" kern="0" cap="none" spc="0" normalizeH="0" baseline="0" noProof="0" dirty="0">
                <a:ln>
                  <a:noFill/>
                </a:ln>
                <a:solidFill>
                  <a:schemeClr val="tx1"/>
                </a:solidFill>
                <a:effectLst/>
                <a:uLnTx/>
                <a:uFillTx/>
              </a:endParaRPr>
            </a:p>
          </p:txBody>
        </p:sp>
      </p:grpSp>
    </p:spTree>
    <p:extLst>
      <p:ext uri="{BB962C8B-B14F-4D97-AF65-F5344CB8AC3E}">
        <p14:creationId xmlns:p14="http://schemas.microsoft.com/office/powerpoint/2010/main" val="9975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0" name="Picture 9"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9"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417033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5">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383487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Column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7" name="Picture 6"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4" name="Text Placeholder 3"/>
          <p:cNvSpPr>
            <a:spLocks noGrp="1"/>
          </p:cNvSpPr>
          <p:nvPr>
            <p:ph type="body" sz="quarter" idx="15"/>
          </p:nvPr>
        </p:nvSpPr>
        <p:spPr>
          <a:xfrm>
            <a:off x="257175" y="2655888"/>
            <a:ext cx="8645525" cy="3838575"/>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310862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Column + Subhead">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1970901"/>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7" name="Text Placeholder 3"/>
          <p:cNvSpPr>
            <a:spLocks noGrp="1"/>
          </p:cNvSpPr>
          <p:nvPr>
            <p:ph type="body" sz="quarter" idx="15" hasCustomPrompt="1"/>
          </p:nvPr>
        </p:nvSpPr>
        <p:spPr>
          <a:xfrm>
            <a:off x="256655" y="2437825"/>
            <a:ext cx="8646154" cy="686165"/>
          </a:xfrm>
        </p:spPr>
        <p:txBody>
          <a:bodyPr anchor="ctr">
            <a:noAutofit/>
          </a:bodyPr>
          <a:lstStyle>
            <a:lvl1pPr marL="0" indent="0">
              <a:buNone/>
              <a:defRPr sz="16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cxnSp>
        <p:nvCxnSpPr>
          <p:cNvPr id="12" name="Straight Connector 11"/>
          <p:cNvCxnSpPr/>
          <p:nvPr userDrawn="1"/>
        </p:nvCxnSpPr>
        <p:spPr>
          <a:xfrm>
            <a:off x="257617" y="2437825"/>
            <a:ext cx="864486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4" name="Text Placeholder 3"/>
          <p:cNvSpPr>
            <a:spLocks noGrp="1"/>
          </p:cNvSpPr>
          <p:nvPr>
            <p:ph type="body" sz="quarter" idx="16"/>
          </p:nvPr>
        </p:nvSpPr>
        <p:spPr>
          <a:xfrm>
            <a:off x="257175" y="3124200"/>
            <a:ext cx="8645525" cy="3370676"/>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7"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413144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Column + Small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1172646"/>
          </a:xfrm>
        </p:spPr>
        <p:txBody>
          <a:bodyPr lIns="91440" tIns="91440" rIns="91440" bIns="91440" anchor="ctr">
            <a:noAutofit/>
          </a:bodyPr>
          <a:lstStyle>
            <a:lvl1pPr>
              <a:lnSpc>
                <a:spcPct val="80000"/>
              </a:lnSpc>
              <a:defRPr sz="3500" cap="all" baseline="0"/>
            </a:lvl1pPr>
          </a:lstStyle>
          <a:p>
            <a:r>
              <a:rPr lang="en-US" dirty="0"/>
              <a:t>INSANELY AWESOME small 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3" name="Picture 12"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8" name="Text Placeholder 3"/>
          <p:cNvSpPr>
            <a:spLocks noGrp="1"/>
          </p:cNvSpPr>
          <p:nvPr>
            <p:ph type="body" sz="quarter" idx="16"/>
          </p:nvPr>
        </p:nvSpPr>
        <p:spPr>
          <a:xfrm>
            <a:off x="257175" y="1639570"/>
            <a:ext cx="8645525" cy="4855306"/>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7"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12358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256655" y="2645690"/>
            <a:ext cx="4200525" cy="3832225"/>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256655" y="466924"/>
            <a:ext cx="8646154"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8" name="Picture 7"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3" name="Text Placeholder 3"/>
          <p:cNvSpPr>
            <a:spLocks noGrp="1"/>
          </p:cNvSpPr>
          <p:nvPr>
            <p:ph type="body" sz="quarter" idx="19"/>
          </p:nvPr>
        </p:nvSpPr>
        <p:spPr>
          <a:xfrm>
            <a:off x="4702284" y="2655100"/>
            <a:ext cx="4200525" cy="3822815"/>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6" hasCustomPrompt="1"/>
          </p:nvPr>
        </p:nvSpPr>
        <p:spPr>
          <a:xfrm>
            <a:off x="4702284" y="6493670"/>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59876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No Image">
    <p:spTree>
      <p:nvGrpSpPr>
        <p:cNvPr id="1" name=""/>
        <p:cNvGrpSpPr/>
        <p:nvPr/>
      </p:nvGrpSpPr>
      <p:grpSpPr>
        <a:xfrm>
          <a:off x="0" y="0"/>
          <a:ext cx="0" cy="0"/>
          <a:chOff x="0" y="0"/>
          <a:chExt cx="0" cy="0"/>
        </a:xfrm>
      </p:grpSpPr>
      <p:pic>
        <p:nvPicPr>
          <p:cNvPr id="9" name="Picture 8" descr="QUOTE.png"/>
          <p:cNvPicPr>
            <a:picLocks noChangeAspect="1"/>
          </p:cNvPicPr>
          <p:nvPr userDrawn="1"/>
        </p:nvPicPr>
        <p:blipFill rotWithShape="1">
          <a:blip r:embed="rId2" cstate="print">
            <a:extLst>
              <a:ext uri="{28A0092B-C50C-407E-A947-70E740481C1C}">
                <a14:useLocalDpi xmlns:a14="http://schemas.microsoft.com/office/drawing/2010/main"/>
              </a:ext>
            </a:extLst>
          </a:blip>
          <a:srcRect l="13627" t="19322"/>
          <a:stretch/>
        </p:blipFill>
        <p:spPr>
          <a:xfrm>
            <a:off x="-2" y="1"/>
            <a:ext cx="1547998" cy="1386913"/>
          </a:xfrm>
          <a:prstGeom prst="rect">
            <a:avLst/>
          </a:prstGeom>
        </p:spPr>
      </p:pic>
      <p:sp>
        <p:nvSpPr>
          <p:cNvPr id="11" name="Title 1"/>
          <p:cNvSpPr>
            <a:spLocks noGrp="1"/>
          </p:cNvSpPr>
          <p:nvPr>
            <p:ph type="title" hasCustomPrompt="1"/>
          </p:nvPr>
        </p:nvSpPr>
        <p:spPr>
          <a:xfrm>
            <a:off x="840155" y="1857256"/>
            <a:ext cx="7453923" cy="3151521"/>
          </a:xfrm>
        </p:spPr>
        <p:txBody>
          <a:bodyPr lIns="91440" tIns="274320" bIns="274320">
            <a:normAutofit/>
          </a:bodyPr>
          <a:lstStyle>
            <a:lvl1pPr>
              <a:lnSpc>
                <a:spcPct val="80000"/>
              </a:lnSpc>
              <a:defRPr sz="5500"/>
            </a:lvl1pPr>
          </a:lstStyle>
          <a:p>
            <a:r>
              <a:rPr lang="en-US" dirty="0"/>
              <a:t>CLICK TO EDIT MASTER TITLE STYLE</a:t>
            </a:r>
          </a:p>
        </p:txBody>
      </p:sp>
      <p:sp>
        <p:nvSpPr>
          <p:cNvPr id="13"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5" name="Picture 14" descr="QUOTE.png"/>
          <p:cNvPicPr>
            <a:picLocks noChangeAspect="1"/>
          </p:cNvPicPr>
          <p:nvPr userDrawn="1"/>
        </p:nvPicPr>
        <p:blipFill rotWithShape="1">
          <a:blip r:embed="rId2" cstate="print">
            <a:extLst>
              <a:ext uri="{28A0092B-C50C-407E-A947-70E740481C1C}">
                <a14:useLocalDpi xmlns:a14="http://schemas.microsoft.com/office/drawing/2010/main"/>
              </a:ext>
            </a:extLst>
          </a:blip>
          <a:srcRect l="13627" t="19322"/>
          <a:stretch/>
        </p:blipFill>
        <p:spPr>
          <a:xfrm flipH="1" flipV="1">
            <a:off x="7596002" y="5471087"/>
            <a:ext cx="1547998" cy="1386913"/>
          </a:xfrm>
          <a:prstGeom prst="rect">
            <a:avLst/>
          </a:prstGeom>
        </p:spPr>
      </p:pic>
      <p:pic>
        <p:nvPicPr>
          <p:cNvPr id="16" name="Picture 15" descr="Huron-Logo_CMYK_hero_vert_060716.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53002" y="6556455"/>
            <a:ext cx="1143000" cy="238760"/>
          </a:xfrm>
          <a:prstGeom prst="rect">
            <a:avLst/>
          </a:prstGeom>
        </p:spPr>
      </p:pic>
    </p:spTree>
    <p:extLst>
      <p:ext uri="{BB962C8B-B14F-4D97-AF65-F5344CB8AC3E}">
        <p14:creationId xmlns:p14="http://schemas.microsoft.com/office/powerpoint/2010/main" val="312582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0" y="0"/>
            <a:ext cx="3657600" cy="6493670"/>
          </a:xfrm>
          <a:solidFill>
            <a:schemeClr val="accent1">
              <a:lumMod val="40000"/>
              <a:lumOff val="60000"/>
            </a:schemeClr>
          </a:solidFill>
        </p:spPr>
        <p:txBody>
          <a:bodyPr anchor="ctr"/>
          <a:lstStyle>
            <a:lvl1pPr marL="0" indent="0" algn="ctr">
              <a:buNone/>
              <a:defRPr b="1" baseline="0"/>
            </a:lvl1pPr>
          </a:lstStyle>
          <a:p>
            <a:r>
              <a:rPr lang="en-US" dirty="0"/>
              <a:t>PLACE HEADSHOT HERE</a:t>
            </a:r>
          </a:p>
        </p:txBody>
      </p:sp>
      <p:sp>
        <p:nvSpPr>
          <p:cNvPr id="2" name="Title 1"/>
          <p:cNvSpPr>
            <a:spLocks noGrp="1"/>
          </p:cNvSpPr>
          <p:nvPr>
            <p:ph type="title" hasCustomPrompt="1"/>
          </p:nvPr>
        </p:nvSpPr>
        <p:spPr>
          <a:xfrm>
            <a:off x="3852714" y="466924"/>
            <a:ext cx="4970385" cy="1970901"/>
          </a:xfrm>
        </p:spPr>
        <p:txBody>
          <a:bodyPr>
            <a:normAutofit/>
          </a:bodyPr>
          <a:lstStyle>
            <a:lvl1pPr>
              <a:lnSpc>
                <a:spcPct val="80000"/>
              </a:lnSpc>
              <a:defRPr sz="5000"/>
            </a:lvl1pPr>
          </a:lstStyle>
          <a:p>
            <a:r>
              <a:rPr lang="en-US" dirty="0"/>
              <a:t>CLICK </a:t>
            </a:r>
            <a:br>
              <a:rPr lang="en-US" dirty="0"/>
            </a:br>
            <a:r>
              <a:rPr lang="en-US" dirty="0"/>
              <a:t>TO EDIT</a:t>
            </a:r>
          </a:p>
        </p:txBody>
      </p:sp>
      <p:sp>
        <p:nvSpPr>
          <p:cNvPr id="4" name="Text Placeholder 3"/>
          <p:cNvSpPr>
            <a:spLocks noGrp="1"/>
          </p:cNvSpPr>
          <p:nvPr>
            <p:ph type="body" sz="quarter" idx="14" hasCustomPrompt="1"/>
          </p:nvPr>
        </p:nvSpPr>
        <p:spPr>
          <a:xfrm>
            <a:off x="3852714" y="2437825"/>
            <a:ext cx="4978267" cy="686165"/>
          </a:xfrm>
        </p:spPr>
        <p:txBody>
          <a:bodyPr anchor="ctr">
            <a:noAutofit/>
          </a:bodyPr>
          <a:lstStyle>
            <a:lvl1pPr marL="0" indent="0">
              <a:buNone/>
              <a:defRPr sz="15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cxnSp>
        <p:nvCxnSpPr>
          <p:cNvPr id="13" name="Straight Connector 12"/>
          <p:cNvCxnSpPr>
            <a:cxnSpLocks/>
          </p:cNvCxnSpPr>
          <p:nvPr userDrawn="1"/>
        </p:nvCxnSpPr>
        <p:spPr>
          <a:xfrm>
            <a:off x="3860410" y="2437825"/>
            <a:ext cx="4962689"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hasCustomPrompt="1"/>
          </p:nvPr>
        </p:nvSpPr>
        <p:spPr>
          <a:xfrm>
            <a:off x="3852714" y="3131689"/>
            <a:ext cx="4970385" cy="3361981"/>
          </a:xfrm>
        </p:spPr>
        <p:txBody>
          <a:bodyPr lIns="91440" tIns="182880" rIns="91440" bIns="18288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p>
          <a:p>
            <a:pPr lvl="0"/>
            <a:r>
              <a:rPr lang="en-US" dirty="0"/>
              <a:t>JANE DOE</a:t>
            </a:r>
          </a:p>
          <a:p>
            <a:pPr lvl="0"/>
            <a:r>
              <a:rPr lang="en-US" dirty="0"/>
              <a:t>Head of Business Development</a:t>
            </a:r>
          </a:p>
          <a:p>
            <a:pPr lvl="0"/>
            <a:r>
              <a:rPr lang="en-US" dirty="0"/>
              <a:t>T XXX.XXX.XXXX</a:t>
            </a:r>
          </a:p>
          <a:p>
            <a:pPr lvl="0"/>
            <a:r>
              <a:rPr lang="en-US" dirty="0"/>
              <a:t>E </a:t>
            </a:r>
            <a:r>
              <a:rPr lang="en-US" dirty="0" err="1"/>
              <a:t>Name.Name</a:t>
            </a:r>
            <a:endParaRPr lang="en-US" dirty="0"/>
          </a:p>
          <a:p>
            <a:pPr lvl="0"/>
            <a:r>
              <a:rPr lang="en-US" dirty="0"/>
              <a:t>   @</a:t>
            </a:r>
            <a:r>
              <a:rPr lang="en-US" dirty="0" err="1"/>
              <a:t>huronconsultingroup.com</a:t>
            </a:r>
            <a:endParaRPr lang="en-US" dirty="0"/>
          </a:p>
          <a:p>
            <a:pPr lvl="0"/>
            <a:endParaRPr lang="en-US" dirty="0"/>
          </a:p>
          <a:p>
            <a:pPr lvl="0"/>
            <a:endParaRPr lang="en-US" dirty="0"/>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527204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ng Bio Slide">
    <p:spTree>
      <p:nvGrpSpPr>
        <p:cNvPr id="1" name=""/>
        <p:cNvGrpSpPr/>
        <p:nvPr/>
      </p:nvGrpSpPr>
      <p:grpSpPr>
        <a:xfrm>
          <a:off x="0" y="0"/>
          <a:ext cx="0" cy="0"/>
          <a:chOff x="0" y="0"/>
          <a:chExt cx="0" cy="0"/>
        </a:xfrm>
      </p:grpSpPr>
      <p:sp>
        <p:nvSpPr>
          <p:cNvPr id="11" name="Picture Placeholder 4"/>
          <p:cNvSpPr>
            <a:spLocks noGrp="1"/>
          </p:cNvSpPr>
          <p:nvPr>
            <p:ph type="pic" sz="quarter" idx="15" hasCustomPrompt="1"/>
          </p:nvPr>
        </p:nvSpPr>
        <p:spPr>
          <a:xfrm>
            <a:off x="256657" y="420059"/>
            <a:ext cx="1931653" cy="3351899"/>
          </a:xfrm>
          <a:solidFill>
            <a:schemeClr val="accent1">
              <a:lumMod val="40000"/>
              <a:lumOff val="60000"/>
            </a:schemeClr>
          </a:solidFill>
        </p:spPr>
        <p:txBody>
          <a:bodyPr anchor="ctr">
            <a:normAutofit/>
          </a:bodyPr>
          <a:lstStyle>
            <a:lvl1pPr marL="0" indent="0" algn="ctr">
              <a:buNone/>
              <a:defRPr sz="1400" b="1" baseline="0"/>
            </a:lvl1pPr>
          </a:lstStyle>
          <a:p>
            <a:r>
              <a:rPr lang="en-US" dirty="0"/>
              <a:t>IMAGE PLACEHOLDER</a:t>
            </a:r>
          </a:p>
        </p:txBody>
      </p:sp>
      <p:sp>
        <p:nvSpPr>
          <p:cNvPr id="2" name="Title 1"/>
          <p:cNvSpPr>
            <a:spLocks noGrp="1"/>
          </p:cNvSpPr>
          <p:nvPr>
            <p:ph type="title" hasCustomPrompt="1"/>
          </p:nvPr>
        </p:nvSpPr>
        <p:spPr>
          <a:xfrm>
            <a:off x="256656" y="3968296"/>
            <a:ext cx="1931654" cy="1395321"/>
          </a:xfrm>
        </p:spPr>
        <p:txBody>
          <a:bodyPr>
            <a:normAutofit/>
          </a:bodyPr>
          <a:lstStyle>
            <a:lvl1pPr>
              <a:lnSpc>
                <a:spcPct val="80000"/>
              </a:lnSpc>
              <a:defRPr sz="2500"/>
            </a:lvl1pPr>
          </a:lstStyle>
          <a:p>
            <a:r>
              <a:rPr lang="en-US" dirty="0"/>
              <a:t>CLICK </a:t>
            </a:r>
            <a:br>
              <a:rPr lang="en-US" dirty="0"/>
            </a:br>
            <a:r>
              <a:rPr lang="en-US" dirty="0"/>
              <a:t>TO EDIT</a:t>
            </a:r>
          </a:p>
        </p:txBody>
      </p:sp>
      <p:sp>
        <p:nvSpPr>
          <p:cNvPr id="4" name="Text Placeholder 3"/>
          <p:cNvSpPr>
            <a:spLocks noGrp="1"/>
          </p:cNvSpPr>
          <p:nvPr>
            <p:ph type="body" sz="quarter" idx="14" hasCustomPrompt="1"/>
          </p:nvPr>
        </p:nvSpPr>
        <p:spPr>
          <a:xfrm>
            <a:off x="255956" y="5363617"/>
            <a:ext cx="1931942" cy="770540"/>
          </a:xfrm>
        </p:spPr>
        <p:txBody>
          <a:bodyPr anchor="ctr">
            <a:noAutofit/>
          </a:bodyPr>
          <a:lstStyle>
            <a:lvl1pPr marL="0" indent="0">
              <a:lnSpc>
                <a:spcPct val="80000"/>
              </a:lnSpc>
              <a:buNone/>
              <a:defRPr sz="14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cxnSp>
        <p:nvCxnSpPr>
          <p:cNvPr id="13" name="Straight Connector 12"/>
          <p:cNvCxnSpPr/>
          <p:nvPr userDrawn="1"/>
        </p:nvCxnSpPr>
        <p:spPr>
          <a:xfrm>
            <a:off x="256655" y="5363618"/>
            <a:ext cx="193165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hasCustomPrompt="1"/>
          </p:nvPr>
        </p:nvSpPr>
        <p:spPr>
          <a:xfrm>
            <a:off x="2317917" y="420062"/>
            <a:ext cx="6584892" cy="5714095"/>
          </a:xfrm>
        </p:spPr>
        <p:txBody>
          <a:bodyPr lIns="91440" tIns="182880" rIns="91440" bIns="182880" anchor="t" anchorCtr="0">
            <a:noAutofit/>
          </a:bodyPr>
          <a:lstStyle>
            <a:lvl1pPr marL="285750" marR="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lang="en-US" sz="1400" b="0" i="0" u="none" strike="noStrike" baseline="0" smtClean="0"/>
            </a:lvl1pPr>
            <a:lvl2pPr marL="565150" indent="-285750">
              <a:buFont typeface="Lucida Grande"/>
              <a:buChar char="-"/>
              <a:defRPr sz="1400" baseline="0"/>
            </a:lvl2pPr>
            <a:lvl3pPr marL="863600" indent="-285750">
              <a:buFont typeface="Arial"/>
              <a:buChar char="•"/>
              <a:defRPr sz="1400" baseline="0"/>
            </a:lvl3pPr>
            <a:lvl4pPr marL="1195388" indent="-285750">
              <a:buFont typeface="Lucida Grande"/>
              <a:buChar char="-"/>
              <a:defRPr sz="1400"/>
            </a:lvl4pPr>
            <a:lvl5pPr marL="1828800" indent="0">
              <a:buNone/>
              <a:defRPr/>
            </a:lvl5pPr>
          </a:lstStyle>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a:t>
            </a:r>
            <a:br>
              <a:rPr lang="en-US" dirty="0"/>
            </a:br>
            <a:endParaRPr lang="en-US" dirty="0"/>
          </a:p>
          <a:p>
            <a:pPr marL="285750" marR="0" lvl="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a:t>
            </a:r>
            <a:br>
              <a:rPr lang="en-US" dirty="0"/>
            </a:br>
            <a:endParaRPr lang="en-US" dirty="0"/>
          </a:p>
          <a:p>
            <a:pPr marL="285750" marR="0" lvl="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a:t>
            </a:r>
          </a:p>
          <a:p>
            <a:pPr lvl="0"/>
            <a:endParaRPr lang="en-US" dirty="0"/>
          </a:p>
          <a:p>
            <a:pPr lvl="0"/>
            <a:endParaRPr lang="en-US" dirty="0"/>
          </a:p>
          <a:p>
            <a:pPr lvl="0"/>
            <a:r>
              <a:rPr lang="en-US" dirty="0"/>
              <a:t>Bullet 1</a:t>
            </a:r>
          </a:p>
          <a:p>
            <a:pPr lvl="1"/>
            <a:r>
              <a:rPr lang="en-US" dirty="0"/>
              <a:t>Bullet 2</a:t>
            </a:r>
          </a:p>
          <a:p>
            <a:pPr lvl="2"/>
            <a:r>
              <a:rPr lang="en-US" dirty="0"/>
              <a:t>Bullet 3</a:t>
            </a:r>
          </a:p>
          <a:p>
            <a:pPr lvl="3"/>
            <a:r>
              <a:rPr lang="en-US" dirty="0"/>
              <a:t>Bullet 4</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404554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Divider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dirty="0"/>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423902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Slide">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a:xfrm>
            <a:off x="2663553" y="575733"/>
            <a:ext cx="6480448" cy="563399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3555" y="575731"/>
            <a:ext cx="6196564" cy="1486132"/>
          </a:xfrm>
        </p:spPr>
        <p:txBody>
          <a:bodyPr lIns="274320" tIns="274320" rIns="274320" bIns="274320">
            <a:normAutofit/>
          </a:bodyPr>
          <a:lstStyle>
            <a:lvl1pPr>
              <a:lnSpc>
                <a:spcPts val="4000"/>
              </a:lnSpc>
              <a:defRPr sz="4500" cap="all" baseline="0"/>
            </a:lvl1pPr>
          </a:lstStyle>
          <a:p>
            <a:r>
              <a:rPr lang="en-US" dirty="0"/>
              <a:t>AGENDA 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8" name="Picture 7"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37963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dirty="0"/>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2895208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vider Slide">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dirty="0"/>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1252398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Divider Slide">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dirty="0"/>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44569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dirty="0"/>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pic>
        <p:nvPicPr>
          <p:cNvPr id="10" name="Picture 9"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3990942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 Image">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553909"/>
            <a:ext cx="6877422" cy="151575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671248" y="2364246"/>
            <a:ext cx="5472754" cy="449375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7489" y="553909"/>
            <a:ext cx="6309934" cy="1515752"/>
          </a:xfrm>
        </p:spPr>
        <p:txBody>
          <a:bodyPr lIns="91440" tIns="274320" rIns="91440" bIns="274320">
            <a:noAutofit/>
          </a:bodyPr>
          <a:lstStyle>
            <a:lvl1pPr algn="l">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2614380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ar Chart + Imag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56582" y="250764"/>
            <a:ext cx="7887418" cy="18050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1256581" y="264274"/>
            <a:ext cx="7485447" cy="1805475"/>
          </a:xfrm>
        </p:spPr>
        <p:txBody>
          <a:bodyPr lIns="91440" tIns="274320" rIns="91440" bIns="274320" anchor="ctr">
            <a:noAutofit/>
          </a:bodyPr>
          <a:lstStyle>
            <a:lvl1pPr algn="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8" name="Picture 7"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0"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solidFill>
                  <a:schemeClr val="bg1"/>
                </a:solidFill>
              </a:defRPr>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252179156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ar Chart + Image">
    <p:bg>
      <p:bgPr>
        <a:solidFill>
          <a:schemeClr val="bg1"/>
        </a:solidFill>
        <a:effectLst/>
      </p:bgPr>
    </p:bg>
    <p:spTree>
      <p:nvGrpSpPr>
        <p:cNvPr id="1" name=""/>
        <p:cNvGrpSpPr/>
        <p:nvPr/>
      </p:nvGrpSpPr>
      <p:grpSpPr>
        <a:xfrm>
          <a:off x="0" y="0"/>
          <a:ext cx="0" cy="0"/>
          <a:chOff x="0" y="0"/>
          <a:chExt cx="0" cy="0"/>
        </a:xfrm>
      </p:grpSpPr>
      <p:pic>
        <p:nvPicPr>
          <p:cNvPr id="16" name="Picture 15"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2371" y="6561587"/>
            <a:ext cx="1143000" cy="238760"/>
          </a:xfrm>
          <a:prstGeom prst="rect">
            <a:avLst/>
          </a:prstGeom>
        </p:spPr>
      </p:pic>
      <p:sp>
        <p:nvSpPr>
          <p:cNvPr id="11" name="Rectangle 10"/>
          <p:cNvSpPr/>
          <p:nvPr userDrawn="1"/>
        </p:nvSpPr>
        <p:spPr>
          <a:xfrm>
            <a:off x="1256582" y="250764"/>
            <a:ext cx="7887418" cy="1805073"/>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1256581" y="264274"/>
            <a:ext cx="7485447" cy="1805475"/>
          </a:xfrm>
        </p:spPr>
        <p:txBody>
          <a:bodyPr lIns="91440" tIns="274320" rIns="91440" bIns="274320" anchor="ctr">
            <a:noAutofit/>
          </a:bodyPr>
          <a:lstStyle>
            <a:lvl1pPr algn="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0"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3483427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able + Imag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553909"/>
            <a:ext cx="6877422" cy="1515752"/>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657600" y="2364246"/>
            <a:ext cx="5486402" cy="4493754"/>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7489" y="553909"/>
            <a:ext cx="6309934" cy="1515752"/>
          </a:xfrm>
        </p:spPr>
        <p:txBody>
          <a:bodyPr lIns="91440" tIns="274320" rIns="91440" bIns="274320">
            <a:noAutofit/>
          </a:bodyPr>
          <a:lstStyle>
            <a:lvl1pPr algn="l">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998007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e Chart + Image">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026467" cy="4042996"/>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26746" y="4444781"/>
            <a:ext cx="7117256" cy="151575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2283467" y="4444781"/>
            <a:ext cx="6309934" cy="1515752"/>
          </a:xfrm>
        </p:spPr>
        <p:txBody>
          <a:bodyPr lIns="91440" tIns="274320" rIns="91440" bIns="274320">
            <a:noAutofit/>
          </a:bodyPr>
          <a:lstStyle>
            <a:lvl1pPr algn="r">
              <a:lnSpc>
                <a:spcPct val="80000"/>
              </a:lnSpc>
              <a:defRPr sz="5000" cap="all" baseline="0"/>
            </a:lvl1pPr>
          </a:lstStyle>
          <a:p>
            <a:r>
              <a:rPr lang="en-US" dirty="0"/>
              <a:t>INSANELY AWESOME </a:t>
            </a:r>
            <a:br>
              <a:rPr lang="en-US" dirty="0"/>
            </a:br>
            <a:r>
              <a:rPr lang="en-US" dirty="0"/>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solidFill>
                  <a:schemeClr val="bg1"/>
                </a:solidFill>
              </a:defRPr>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1488445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2" name="Picture Placeholder 4"/>
          <p:cNvSpPr>
            <a:spLocks noGrp="1"/>
          </p:cNvSpPr>
          <p:nvPr>
            <p:ph type="pic" sz="quarter" idx="15" hasCustomPrompt="1"/>
          </p:nvPr>
        </p:nvSpPr>
        <p:spPr>
          <a:xfrm>
            <a:off x="256655"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3" name="Picture Placeholder 4"/>
          <p:cNvSpPr>
            <a:spLocks noGrp="1"/>
          </p:cNvSpPr>
          <p:nvPr>
            <p:ph type="pic" sz="quarter" idx="16" hasCustomPrompt="1"/>
          </p:nvPr>
        </p:nvSpPr>
        <p:spPr>
          <a:xfrm>
            <a:off x="2484715"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4" name="Picture Placeholder 4"/>
          <p:cNvSpPr>
            <a:spLocks noGrp="1"/>
          </p:cNvSpPr>
          <p:nvPr>
            <p:ph type="pic" sz="quarter" idx="17" hasCustomPrompt="1"/>
          </p:nvPr>
        </p:nvSpPr>
        <p:spPr>
          <a:xfrm>
            <a:off x="4708398"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5" name="Picture Placeholder 4"/>
          <p:cNvSpPr>
            <a:spLocks noGrp="1"/>
          </p:cNvSpPr>
          <p:nvPr>
            <p:ph type="pic" sz="quarter" idx="18" hasCustomPrompt="1"/>
          </p:nvPr>
        </p:nvSpPr>
        <p:spPr>
          <a:xfrm>
            <a:off x="6933562"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7" name="Title 1"/>
          <p:cNvSpPr>
            <a:spLocks noGrp="1"/>
          </p:cNvSpPr>
          <p:nvPr>
            <p:ph type="title" hasCustomPrompt="1"/>
          </p:nvPr>
        </p:nvSpPr>
        <p:spPr>
          <a:xfrm>
            <a:off x="256655" y="466924"/>
            <a:ext cx="8646153" cy="1489375"/>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cxnSp>
        <p:nvCxnSpPr>
          <p:cNvPr id="14" name="Straight Connector 13"/>
          <p:cNvCxnSpPr/>
          <p:nvPr userDrawn="1"/>
        </p:nvCxnSpPr>
        <p:spPr>
          <a:xfrm>
            <a:off x="261032" y="4861551"/>
            <a:ext cx="1970727"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482512" y="4861551"/>
            <a:ext cx="197510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708369" y="4861551"/>
            <a:ext cx="1974439"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933562" y="4861551"/>
            <a:ext cx="1969247"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idx="1" hasCustomPrompt="1"/>
          </p:nvPr>
        </p:nvSpPr>
        <p:spPr>
          <a:xfrm>
            <a:off x="233867" y="5007548"/>
            <a:ext cx="1997891"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JANE DOE</a:t>
            </a:r>
          </a:p>
          <a:p>
            <a:pPr lvl="0"/>
            <a:r>
              <a:rPr lang="en-US" dirty="0"/>
              <a:t>Head of Business Development</a:t>
            </a:r>
          </a:p>
          <a:p>
            <a:pPr lvl="0"/>
            <a:r>
              <a:rPr lang="en-US" dirty="0"/>
              <a:t>T XXX.XXX.XXXX</a:t>
            </a:r>
          </a:p>
          <a:p>
            <a:pPr lvl="0"/>
            <a:r>
              <a:rPr lang="en-US" dirty="0"/>
              <a:t>E </a:t>
            </a:r>
            <a:r>
              <a:rPr lang="en-US" dirty="0" err="1"/>
              <a:t>Name.Name</a:t>
            </a:r>
            <a:endParaRPr lang="en-US" dirty="0"/>
          </a:p>
          <a:p>
            <a:pPr lvl="0"/>
            <a:r>
              <a:rPr lang="en-US" dirty="0"/>
              <a:t>   @</a:t>
            </a:r>
            <a:r>
              <a:rPr lang="en-US" dirty="0" err="1"/>
              <a:t>huronconsultingroup.com</a:t>
            </a:r>
            <a:endParaRPr lang="en-US" dirty="0"/>
          </a:p>
        </p:txBody>
      </p:sp>
      <p:sp>
        <p:nvSpPr>
          <p:cNvPr id="27" name="Content Placeholder 2"/>
          <p:cNvSpPr>
            <a:spLocks noGrp="1"/>
          </p:cNvSpPr>
          <p:nvPr>
            <p:ph idx="19" hasCustomPrompt="1"/>
          </p:nvPr>
        </p:nvSpPr>
        <p:spPr>
          <a:xfrm>
            <a:off x="2482511"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JANE DOE</a:t>
            </a:r>
          </a:p>
          <a:p>
            <a:pPr lvl="0"/>
            <a:r>
              <a:rPr lang="en-US" dirty="0"/>
              <a:t>Head of Business Development</a:t>
            </a:r>
          </a:p>
          <a:p>
            <a:pPr lvl="0"/>
            <a:r>
              <a:rPr lang="en-US" dirty="0"/>
              <a:t>T XXX.XXX.XXXX</a:t>
            </a:r>
          </a:p>
          <a:p>
            <a:pPr lvl="0"/>
            <a:r>
              <a:rPr lang="en-US" dirty="0"/>
              <a:t>E </a:t>
            </a:r>
            <a:r>
              <a:rPr lang="en-US" dirty="0" err="1"/>
              <a:t>Name.Name</a:t>
            </a:r>
            <a:endParaRPr lang="en-US" dirty="0"/>
          </a:p>
          <a:p>
            <a:pPr lvl="0"/>
            <a:r>
              <a:rPr lang="en-US" dirty="0"/>
              <a:t>   @</a:t>
            </a:r>
            <a:r>
              <a:rPr lang="en-US" dirty="0" err="1"/>
              <a:t>huronconsultingroup.com</a:t>
            </a:r>
            <a:endParaRPr lang="en-US" dirty="0"/>
          </a:p>
        </p:txBody>
      </p:sp>
      <p:sp>
        <p:nvSpPr>
          <p:cNvPr id="28" name="Content Placeholder 2"/>
          <p:cNvSpPr>
            <a:spLocks noGrp="1"/>
          </p:cNvSpPr>
          <p:nvPr>
            <p:ph idx="20" hasCustomPrompt="1"/>
          </p:nvPr>
        </p:nvSpPr>
        <p:spPr>
          <a:xfrm>
            <a:off x="4705501"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JANE DOE</a:t>
            </a:r>
          </a:p>
          <a:p>
            <a:pPr lvl="0"/>
            <a:r>
              <a:rPr lang="en-US" dirty="0"/>
              <a:t>Head of Business Development</a:t>
            </a:r>
          </a:p>
          <a:p>
            <a:pPr lvl="0"/>
            <a:r>
              <a:rPr lang="en-US" dirty="0"/>
              <a:t>T XXX.XXX.XXXX</a:t>
            </a:r>
          </a:p>
          <a:p>
            <a:pPr lvl="0"/>
            <a:r>
              <a:rPr lang="en-US" dirty="0"/>
              <a:t>E </a:t>
            </a:r>
            <a:r>
              <a:rPr lang="en-US" dirty="0" err="1"/>
              <a:t>Name.Name</a:t>
            </a:r>
            <a:endParaRPr lang="en-US" dirty="0"/>
          </a:p>
          <a:p>
            <a:pPr lvl="0"/>
            <a:r>
              <a:rPr lang="en-US" dirty="0"/>
              <a:t>   @</a:t>
            </a:r>
            <a:r>
              <a:rPr lang="en-US" dirty="0" err="1"/>
              <a:t>huronconsultingroup.com</a:t>
            </a:r>
            <a:endParaRPr lang="en-US" dirty="0"/>
          </a:p>
        </p:txBody>
      </p:sp>
      <p:sp>
        <p:nvSpPr>
          <p:cNvPr id="29" name="Content Placeholder 2"/>
          <p:cNvSpPr>
            <a:spLocks noGrp="1"/>
          </p:cNvSpPr>
          <p:nvPr>
            <p:ph idx="21" hasCustomPrompt="1"/>
          </p:nvPr>
        </p:nvSpPr>
        <p:spPr>
          <a:xfrm>
            <a:off x="6933562"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JANE DOE</a:t>
            </a:r>
          </a:p>
          <a:p>
            <a:pPr lvl="0"/>
            <a:r>
              <a:rPr lang="en-US" dirty="0"/>
              <a:t>Head of Business Development</a:t>
            </a:r>
          </a:p>
          <a:p>
            <a:pPr lvl="0"/>
            <a:r>
              <a:rPr lang="en-US" dirty="0"/>
              <a:t>T XXX.XXX.XXXX</a:t>
            </a:r>
          </a:p>
          <a:p>
            <a:pPr lvl="0"/>
            <a:r>
              <a:rPr lang="en-US" dirty="0"/>
              <a:t>E </a:t>
            </a:r>
            <a:r>
              <a:rPr lang="en-US" dirty="0" err="1"/>
              <a:t>Name.Name</a:t>
            </a:r>
            <a:endParaRPr lang="en-US" dirty="0"/>
          </a:p>
          <a:p>
            <a:pPr lvl="0"/>
            <a:r>
              <a:rPr lang="en-US" dirty="0"/>
              <a:t>   @</a:t>
            </a:r>
            <a:r>
              <a:rPr lang="en-US" dirty="0" err="1"/>
              <a:t>huronconsultingroup.com</a:t>
            </a:r>
            <a:endParaRPr lang="en-US" dirty="0"/>
          </a:p>
        </p:txBody>
      </p:sp>
      <p:pic>
        <p:nvPicPr>
          <p:cNvPr id="18" name="Picture 17"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12049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10" name="Rectangle 9"/>
          <p:cNvSpPr/>
          <p:nvPr userDrawn="1"/>
        </p:nvSpPr>
        <p:spPr>
          <a:xfrm>
            <a:off x="2663553" y="575733"/>
            <a:ext cx="6480448" cy="5633998"/>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3555" y="575731"/>
            <a:ext cx="6196564" cy="1486132"/>
          </a:xfrm>
        </p:spPr>
        <p:txBody>
          <a:bodyPr lIns="274320" tIns="274320" rIns="274320" bIns="274320">
            <a:normAutofit/>
          </a:bodyPr>
          <a:lstStyle>
            <a:lvl1pPr>
              <a:lnSpc>
                <a:spcPts val="4000"/>
              </a:lnSpc>
              <a:defRPr sz="4500" cap="all" baseline="0"/>
            </a:lvl1pPr>
          </a:lstStyle>
          <a:p>
            <a:r>
              <a:rPr lang="en-US" dirty="0"/>
              <a:t>AGENDA 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4" name="Text Placeholder 3"/>
          <p:cNvSpPr>
            <a:spLocks noGrp="1"/>
          </p:cNvSpPr>
          <p:nvPr>
            <p:ph type="body" sz="quarter" idx="10"/>
          </p:nvPr>
        </p:nvSpPr>
        <p:spPr>
          <a:xfrm>
            <a:off x="2663825" y="2062163"/>
            <a:ext cx="6196013" cy="4148137"/>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83667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4" name="Picture 3"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3184337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Questions Slide">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p:spPr>
        <p:txBody>
          <a:bodyPr lIns="457200" tIns="457200" rIns="457200" bIns="457200" anchor="ctr" anchorCtr="0">
            <a:noAutofit/>
          </a:bodyPr>
          <a:lstStyle>
            <a:lvl1pPr algn="l">
              <a:lnSpc>
                <a:spcPct val="80000"/>
              </a:lnSpc>
              <a:defRPr sz="8500" cap="all"/>
            </a:lvl1pPr>
          </a:lstStyle>
          <a:p>
            <a:r>
              <a:rPr lang="en-US" dirty="0"/>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21351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estions Slide">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p:spPr>
        <p:txBody>
          <a:bodyPr lIns="457200" tIns="457200" rIns="457200" bIns="457200" anchor="ctr" anchorCtr="0">
            <a:noAutofit/>
          </a:bodyPr>
          <a:lstStyle>
            <a:lvl1pPr algn="l">
              <a:lnSpc>
                <a:spcPct val="80000"/>
              </a:lnSpc>
              <a:defRPr sz="8500" cap="all"/>
            </a:lvl1pPr>
          </a:lstStyle>
          <a:p>
            <a:r>
              <a:rPr lang="en-US" dirty="0"/>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267214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Questions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a:solidFill>
            <a:schemeClr val="bg2">
              <a:alpha val="30000"/>
            </a:schemeClr>
          </a:solidFill>
        </p:spPr>
        <p:txBody>
          <a:bodyPr lIns="457200" tIns="457200" rIns="457200" bIns="457200" anchor="ctr" anchorCtr="0">
            <a:noAutofit/>
          </a:bodyPr>
          <a:lstStyle>
            <a:lvl1pPr algn="l">
              <a:lnSpc>
                <a:spcPct val="80000"/>
              </a:lnSpc>
              <a:defRPr sz="8500" cap="all"/>
            </a:lvl1pPr>
          </a:lstStyle>
          <a:p>
            <a:r>
              <a:rPr lang="en-US" dirty="0"/>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2371" y="6561587"/>
            <a:ext cx="1143000" cy="238760"/>
          </a:xfrm>
          <a:prstGeom prst="rect">
            <a:avLst/>
          </a:prstGeom>
        </p:spPr>
      </p:pic>
    </p:spTree>
    <p:extLst>
      <p:ext uri="{BB962C8B-B14F-4D97-AF65-F5344CB8AC3E}">
        <p14:creationId xmlns:p14="http://schemas.microsoft.com/office/powerpoint/2010/main" val="144412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3" name="Picture 2" descr="Huron-Logo_2_v0_alt_hrznt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1367" y="587031"/>
            <a:ext cx="2193823" cy="506366"/>
          </a:xfrm>
          <a:prstGeom prst="rect">
            <a:avLst/>
          </a:prstGeom>
        </p:spPr>
      </p:pic>
    </p:spTree>
    <p:extLst>
      <p:ext uri="{BB962C8B-B14F-4D97-AF65-F5344CB8AC3E}">
        <p14:creationId xmlns:p14="http://schemas.microsoft.com/office/powerpoint/2010/main" val="21122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1">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5" y="2663562"/>
            <a:ext cx="5222235" cy="3830108"/>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err="1"/>
              <a:t>Epeliqui</a:t>
            </a:r>
            <a:r>
              <a:rPr lang="en-US" dirty="0"/>
              <a:t> </a:t>
            </a:r>
            <a:r>
              <a:rPr lang="en-US" dirty="0" err="1"/>
              <a:t>stiuntiae</a:t>
            </a:r>
            <a:r>
              <a:rPr lang="en-US" dirty="0"/>
              <a:t> sit et am, sin </a:t>
            </a:r>
            <a:r>
              <a:rPr lang="en-US" dirty="0" err="1"/>
              <a:t>perum</a:t>
            </a:r>
            <a:r>
              <a:rPr lang="en-US" dirty="0"/>
              <a:t> </a:t>
            </a:r>
            <a:r>
              <a:rPr lang="en-US" dirty="0" err="1"/>
              <a:t>eria</a:t>
            </a:r>
            <a:r>
              <a:rPr lang="en-US" dirty="0"/>
              <a:t> pa </a:t>
            </a:r>
            <a:r>
              <a:rPr lang="en-US" dirty="0" err="1"/>
              <a:t>nat</a:t>
            </a:r>
            <a:r>
              <a:rPr lang="en-US" dirty="0"/>
              <a:t> </a:t>
            </a:r>
            <a:r>
              <a:rPr lang="en-US" dirty="0" err="1"/>
              <a:t>restiam</a:t>
            </a:r>
            <a:r>
              <a:rPr lang="en-US" dirty="0"/>
              <a:t> </a:t>
            </a:r>
            <a:r>
              <a:rPr lang="en-US" dirty="0" err="1"/>
              <a:t>que</a:t>
            </a:r>
            <a:r>
              <a:rPr lang="en-US" dirty="0"/>
              <a:t> </a:t>
            </a:r>
            <a:r>
              <a:rPr lang="en-US" dirty="0" err="1"/>
              <a:t>doluptatis</a:t>
            </a:r>
            <a:r>
              <a:rPr lang="en-US" dirty="0"/>
              <a:t> qui </a:t>
            </a:r>
            <a:r>
              <a:rPr lang="en-US" dirty="0" err="1"/>
              <a:t>nihit</a:t>
            </a:r>
            <a:r>
              <a:rPr lang="en-US" dirty="0"/>
              <a:t> </a:t>
            </a:r>
            <a:r>
              <a:rPr lang="en-US" dirty="0" err="1"/>
              <a:t>ullest</a:t>
            </a:r>
            <a:r>
              <a:rPr lang="en-US" dirty="0"/>
              <a:t> </a:t>
            </a:r>
            <a:r>
              <a:rPr lang="en-US" dirty="0" err="1"/>
              <a:t>es</a:t>
            </a:r>
            <a:r>
              <a:rPr lang="en-US" dirty="0"/>
              <a:t> </a:t>
            </a:r>
            <a:r>
              <a:rPr lang="en-US" dirty="0" err="1"/>
              <a:t>aut</a:t>
            </a:r>
            <a:r>
              <a:rPr lang="en-US" dirty="0"/>
              <a:t> </a:t>
            </a:r>
            <a:r>
              <a:rPr lang="en-US" dirty="0" err="1"/>
              <a:t>ut</a:t>
            </a:r>
            <a:r>
              <a:rPr lang="en-US" dirty="0"/>
              <a:t> </a:t>
            </a:r>
            <a:r>
              <a:rPr lang="en-US" dirty="0" err="1"/>
              <a:t>quas</a:t>
            </a:r>
            <a:r>
              <a:rPr lang="en-US" dirty="0"/>
              <a:t> </a:t>
            </a:r>
            <a:r>
              <a:rPr lang="en-US" dirty="0" err="1"/>
              <a:t>nobis</a:t>
            </a:r>
            <a:r>
              <a:rPr lang="en-US" dirty="0"/>
              <a:t> </a:t>
            </a:r>
            <a:r>
              <a:rPr lang="en-US" dirty="0" err="1"/>
              <a:t>autempore</a:t>
            </a:r>
            <a:r>
              <a:rPr lang="en-US" dirty="0"/>
              <a:t> </a:t>
            </a:r>
            <a:r>
              <a:rPr lang="en-US" dirty="0" err="1"/>
              <a:t>porempo</a:t>
            </a:r>
            <a:r>
              <a:rPr lang="en-US" dirty="0"/>
              <a:t> </a:t>
            </a:r>
            <a:r>
              <a:rPr lang="en-US" dirty="0" err="1"/>
              <a:t>ritaqui</a:t>
            </a:r>
            <a:r>
              <a:rPr lang="en-US" dirty="0"/>
              <a:t> </a:t>
            </a:r>
            <a:r>
              <a:rPr lang="en-US" dirty="0" err="1"/>
              <a:t>ut</a:t>
            </a:r>
            <a:r>
              <a:rPr lang="en-US" dirty="0"/>
              <a:t> </a:t>
            </a:r>
            <a:r>
              <a:rPr lang="en-US" dirty="0" err="1"/>
              <a:t>es</a:t>
            </a:r>
            <a:r>
              <a:rPr lang="en-US" dirty="0"/>
              <a:t> de </a:t>
            </a:r>
            <a:r>
              <a:rPr lang="en-US" dirty="0" err="1"/>
              <a:t>velest</a:t>
            </a:r>
            <a:r>
              <a:rPr lang="en-US" dirty="0"/>
              <a:t>, quam, </a:t>
            </a:r>
            <a:r>
              <a:rPr lang="en-US" dirty="0" err="1"/>
              <a:t>utatque</a:t>
            </a:r>
            <a:r>
              <a:rPr lang="en-US" dirty="0"/>
              <a:t> </a:t>
            </a:r>
            <a:r>
              <a:rPr lang="en-US" dirty="0" err="1"/>
              <a:t>exere</a:t>
            </a:r>
            <a:r>
              <a:rPr lang="en-US" dirty="0"/>
              <a:t> </a:t>
            </a:r>
            <a:r>
              <a:rPr lang="en-US" dirty="0" err="1"/>
              <a:t>nimiliqui</a:t>
            </a:r>
            <a:r>
              <a:rPr lang="en-US" dirty="0"/>
              <a:t> con estrum sum, </a:t>
            </a:r>
            <a:r>
              <a:rPr lang="en-US" dirty="0" err="1"/>
              <a:t>sinctur</a:t>
            </a:r>
            <a:r>
              <a:rPr lang="en-US" dirty="0"/>
              <a:t>, ad </a:t>
            </a:r>
            <a:r>
              <a:rPr lang="en-US" dirty="0" err="1"/>
              <a:t>utamustem</a:t>
            </a:r>
            <a:r>
              <a:rPr lang="en-US" dirty="0"/>
              <a:t>. </a:t>
            </a:r>
            <a:r>
              <a:rPr lang="en-US" dirty="0" err="1"/>
              <a:t>Upta</a:t>
            </a:r>
            <a:r>
              <a:rPr lang="en-US" dirty="0"/>
              <a:t> ant </a:t>
            </a:r>
            <a:r>
              <a:rPr lang="en-US" dirty="0" err="1"/>
              <a:t>enda</a:t>
            </a:r>
            <a:r>
              <a:rPr lang="en-US" dirty="0"/>
              <a:t> cum </a:t>
            </a:r>
            <a:r>
              <a:rPr lang="en-US" dirty="0" err="1"/>
              <a:t>volum</a:t>
            </a:r>
            <a:r>
              <a:rPr lang="en-US" dirty="0"/>
              <a:t> </a:t>
            </a:r>
            <a:r>
              <a:rPr lang="en-US" dirty="0" err="1"/>
              <a:t>escil</a:t>
            </a:r>
            <a:r>
              <a:rPr lang="en-US" dirty="0"/>
              <a:t> et </a:t>
            </a:r>
            <a:r>
              <a:rPr lang="en-US" dirty="0" err="1"/>
              <a:t>quiant</a:t>
            </a:r>
            <a:r>
              <a:rPr lang="en-US" dirty="0"/>
              <a:t>, </a:t>
            </a:r>
            <a:r>
              <a:rPr lang="en-US" dirty="0" err="1"/>
              <a:t>volut</a:t>
            </a:r>
            <a:r>
              <a:rPr lang="en-US" dirty="0"/>
              <a:t> </a:t>
            </a:r>
            <a:r>
              <a:rPr lang="en-US" dirty="0" err="1"/>
              <a:t>aborem</a:t>
            </a:r>
            <a:r>
              <a:rPr lang="en-US" dirty="0"/>
              <a:t>. Um </a:t>
            </a:r>
            <a:r>
              <a:rPr lang="en-US" dirty="0" err="1"/>
              <a:t>eaque</a:t>
            </a:r>
            <a:r>
              <a:rPr lang="en-US" dirty="0"/>
              <a:t> rem </a:t>
            </a:r>
            <a:r>
              <a:rPr lang="en-US" dirty="0" err="1"/>
              <a:t>dernate</a:t>
            </a:r>
            <a:r>
              <a:rPr lang="en-US" dirty="0"/>
              <a:t> </a:t>
            </a:r>
            <a:r>
              <a:rPr lang="en-US" dirty="0" err="1"/>
              <a:t>ceaque</a:t>
            </a:r>
            <a:r>
              <a:rPr lang="en-US" dirty="0"/>
              <a:t> </a:t>
            </a:r>
            <a:r>
              <a:rPr lang="en-US" dirty="0" err="1"/>
              <a:t>volupis</a:t>
            </a:r>
            <a:r>
              <a:rPr lang="en-US" dirty="0"/>
              <a:t> </a:t>
            </a:r>
            <a:r>
              <a:rPr lang="en-US" dirty="0" err="1"/>
              <a:t>doluptatur</a:t>
            </a:r>
            <a:r>
              <a:rPr lang="en-US" dirty="0"/>
              <a:t> </a:t>
            </a:r>
            <a:r>
              <a:rPr lang="en-US" dirty="0" err="1"/>
              <a:t>autem</a:t>
            </a:r>
            <a:r>
              <a:rPr lang="en-US" dirty="0"/>
              <a:t> </a:t>
            </a:r>
            <a:r>
              <a:rPr lang="en-US" dirty="0" err="1"/>
              <a:t>im</a:t>
            </a:r>
            <a:r>
              <a:rPr lang="en-US" dirty="0"/>
              <a:t> </a:t>
            </a:r>
            <a:r>
              <a:rPr lang="en-US" dirty="0" err="1"/>
              <a:t>nos</a:t>
            </a:r>
            <a:r>
              <a:rPr lang="en-US" dirty="0"/>
              <a:t> </a:t>
            </a:r>
            <a:r>
              <a:rPr lang="en-US" dirty="0" err="1"/>
              <a:t>soloreptas</a:t>
            </a:r>
            <a:r>
              <a:rPr lang="en-US" dirty="0"/>
              <a:t> </a:t>
            </a:r>
            <a:r>
              <a:rPr lang="en-US" dirty="0" err="1"/>
              <a:t>aditium</a:t>
            </a:r>
            <a:r>
              <a:rPr lang="en-US" dirty="0"/>
              <a:t> et, </a:t>
            </a:r>
            <a:r>
              <a:rPr lang="en-US" dirty="0" err="1"/>
              <a:t>ut</a:t>
            </a:r>
            <a:r>
              <a:rPr lang="en-US" dirty="0"/>
              <a:t> </a:t>
            </a:r>
            <a:r>
              <a:rPr lang="en-US" dirty="0" err="1"/>
              <a:t>que</a:t>
            </a:r>
            <a:r>
              <a:rPr lang="en-US" dirty="0"/>
              <a:t> </a:t>
            </a:r>
            <a:r>
              <a:rPr lang="en-US" dirty="0" err="1"/>
              <a:t>peratem</a:t>
            </a:r>
            <a:r>
              <a:rPr lang="en-US" dirty="0"/>
              <a:t> </a:t>
            </a:r>
            <a:r>
              <a:rPr lang="en-US" dirty="0" err="1"/>
              <a:t>poresci</a:t>
            </a:r>
            <a:r>
              <a:rPr lang="en-US" dirty="0"/>
              <a:t> </a:t>
            </a:r>
            <a:r>
              <a:rPr lang="en-US" dirty="0" err="1"/>
              <a:t>assit</a:t>
            </a:r>
            <a:r>
              <a:rPr lang="en-US" dirty="0"/>
              <a:t>, </a:t>
            </a:r>
            <a:r>
              <a:rPr lang="en-US" dirty="0" err="1"/>
              <a:t>cupiscil</a:t>
            </a:r>
            <a:r>
              <a:rPr lang="en-US" dirty="0"/>
              <a:t> </a:t>
            </a:r>
            <a:r>
              <a:rPr lang="en-US" dirty="0" err="1"/>
              <a:t>molupta</a:t>
            </a:r>
            <a:r>
              <a:rPr lang="en-US" dirty="0"/>
              <a:t> sum </a:t>
            </a:r>
            <a:r>
              <a:rPr lang="en-US" dirty="0" err="1"/>
              <a:t>eum</a:t>
            </a:r>
            <a:r>
              <a:rPr lang="en-US" dirty="0"/>
              <a:t> alia </a:t>
            </a:r>
            <a:r>
              <a:rPr lang="en-US" dirty="0" err="1"/>
              <a:t>vene</a:t>
            </a:r>
            <a:r>
              <a:rPr lang="en-US" dirty="0"/>
              <a:t> </a:t>
            </a:r>
            <a:r>
              <a:rPr lang="en-US" dirty="0" err="1"/>
              <a:t>nullit</a:t>
            </a:r>
            <a:r>
              <a:rPr lang="en-US" dirty="0"/>
              <a:t>, as </a:t>
            </a:r>
            <a:r>
              <a:rPr lang="en-US" dirty="0" err="1"/>
              <a:t>ium</a:t>
            </a:r>
            <a:r>
              <a:rPr lang="en-US" dirty="0"/>
              <a:t> </a:t>
            </a:r>
            <a:r>
              <a:rPr lang="en-US" dirty="0" err="1"/>
              <a:t>ipit</a:t>
            </a:r>
            <a:r>
              <a:rPr lang="en-US" dirty="0"/>
              <a:t> a qui </a:t>
            </a:r>
            <a:r>
              <a:rPr lang="en-US" dirty="0" err="1"/>
              <a:t>aciis</a:t>
            </a:r>
            <a:r>
              <a:rPr lang="en-US" dirty="0"/>
              <a:t> mi, </a:t>
            </a:r>
            <a:r>
              <a:rPr lang="en-US" dirty="0" err="1"/>
              <a:t>illaces</a:t>
            </a:r>
            <a:r>
              <a:rPr lang="en-US" dirty="0"/>
              <a:t> </a:t>
            </a:r>
            <a:r>
              <a:rPr lang="en-US" dirty="0" err="1"/>
              <a:t>tiaerch</a:t>
            </a:r>
            <a:r>
              <a:rPr lang="en-US" dirty="0"/>
              <a:t> </a:t>
            </a:r>
            <a:r>
              <a:rPr lang="en-US" dirty="0" err="1"/>
              <a:t>ilitatatios</a:t>
            </a:r>
            <a:r>
              <a:rPr lang="en-US" dirty="0"/>
              <a:t> </a:t>
            </a:r>
            <a:r>
              <a:rPr lang="en-US" dirty="0" err="1"/>
              <a:t>velestion</a:t>
            </a:r>
            <a:r>
              <a:rPr lang="en-US" dirty="0"/>
              <a:t> et </a:t>
            </a:r>
            <a:r>
              <a:rPr lang="en-US" dirty="0" err="1"/>
              <a:t>est</a:t>
            </a:r>
            <a:r>
              <a:rPr lang="en-US" dirty="0"/>
              <a:t> ex </a:t>
            </a:r>
            <a:r>
              <a:rPr lang="en-US" dirty="0" err="1"/>
              <a:t>enient</a:t>
            </a:r>
            <a:r>
              <a:rPr lang="en-US" dirty="0"/>
              <a:t>. </a:t>
            </a:r>
            <a:r>
              <a:rPr lang="en-US" dirty="0" err="1"/>
              <a:t>Xim</a:t>
            </a:r>
            <a:r>
              <a:rPr lang="en-US" dirty="0"/>
              <a:t> </a:t>
            </a:r>
            <a:r>
              <a:rPr lang="en-US" dirty="0" err="1"/>
              <a:t>nonet</a:t>
            </a:r>
            <a:r>
              <a:rPr lang="en-US" dirty="0"/>
              <a:t> </a:t>
            </a:r>
            <a:r>
              <a:rPr lang="en-US" dirty="0" err="1"/>
              <a:t>vel</a:t>
            </a:r>
            <a:r>
              <a:rPr lang="en-US" dirty="0"/>
              <a:t> </a:t>
            </a:r>
            <a:r>
              <a:rPr lang="en-US" dirty="0" err="1"/>
              <a:t>isciatem</a:t>
            </a:r>
            <a:r>
              <a:rPr lang="en-US" dirty="0"/>
              <a:t> </a:t>
            </a:r>
            <a:r>
              <a:rPr lang="en-US" dirty="0" err="1"/>
              <a:t>sinciistis</a:t>
            </a:r>
            <a:r>
              <a:rPr lang="en-US" dirty="0"/>
              <a:t> </a:t>
            </a:r>
            <a:r>
              <a:rPr lang="en-US" dirty="0" err="1"/>
              <a:t>eatusdam</a:t>
            </a:r>
            <a:r>
              <a:rPr lang="en-US" dirty="0"/>
              <a:t> quos</a:t>
            </a:r>
          </a:p>
          <a:p>
            <a:pPr lvl="0"/>
            <a:endParaRPr lang="en-US" dirty="0"/>
          </a:p>
        </p:txBody>
      </p:sp>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9"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304488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Title + Content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3" name="Text Placeholder 2"/>
          <p:cNvSpPr>
            <a:spLocks noGrp="1"/>
          </p:cNvSpPr>
          <p:nvPr>
            <p:ph type="body" sz="quarter" idx="16"/>
          </p:nvPr>
        </p:nvSpPr>
        <p:spPr>
          <a:xfrm>
            <a:off x="257175" y="2655888"/>
            <a:ext cx="5221288" cy="3690937"/>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a:spLocks noGrp="1"/>
          </p:cNvSpPr>
          <p:nvPr>
            <p:ph type="body" sz="quarter" idx="17"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239186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2">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5" y="2663562"/>
            <a:ext cx="5222235" cy="3830108"/>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err="1"/>
              <a:t>Epeliqui</a:t>
            </a:r>
            <a:r>
              <a:rPr lang="en-US" dirty="0"/>
              <a:t> </a:t>
            </a:r>
            <a:r>
              <a:rPr lang="en-US" dirty="0" err="1"/>
              <a:t>stiuntiae</a:t>
            </a:r>
            <a:r>
              <a:rPr lang="en-US" dirty="0"/>
              <a:t> sit et am, sin </a:t>
            </a:r>
            <a:r>
              <a:rPr lang="en-US" dirty="0" err="1"/>
              <a:t>perum</a:t>
            </a:r>
            <a:r>
              <a:rPr lang="en-US" dirty="0"/>
              <a:t> </a:t>
            </a:r>
            <a:r>
              <a:rPr lang="en-US" dirty="0" err="1"/>
              <a:t>eria</a:t>
            </a:r>
            <a:r>
              <a:rPr lang="en-US" dirty="0"/>
              <a:t> pa </a:t>
            </a:r>
            <a:r>
              <a:rPr lang="en-US" dirty="0" err="1"/>
              <a:t>nat</a:t>
            </a:r>
            <a:r>
              <a:rPr lang="en-US" dirty="0"/>
              <a:t> </a:t>
            </a:r>
            <a:r>
              <a:rPr lang="en-US" dirty="0" err="1"/>
              <a:t>restiam</a:t>
            </a:r>
            <a:r>
              <a:rPr lang="en-US" dirty="0"/>
              <a:t> </a:t>
            </a:r>
            <a:r>
              <a:rPr lang="en-US" dirty="0" err="1"/>
              <a:t>que</a:t>
            </a:r>
            <a:r>
              <a:rPr lang="en-US" dirty="0"/>
              <a:t> </a:t>
            </a:r>
            <a:r>
              <a:rPr lang="en-US" dirty="0" err="1"/>
              <a:t>doluptatis</a:t>
            </a:r>
            <a:r>
              <a:rPr lang="en-US" dirty="0"/>
              <a:t> qui </a:t>
            </a:r>
            <a:r>
              <a:rPr lang="en-US" dirty="0" err="1"/>
              <a:t>nihit</a:t>
            </a:r>
            <a:r>
              <a:rPr lang="en-US" dirty="0"/>
              <a:t> </a:t>
            </a:r>
            <a:r>
              <a:rPr lang="en-US" dirty="0" err="1"/>
              <a:t>ullest</a:t>
            </a:r>
            <a:r>
              <a:rPr lang="en-US" dirty="0"/>
              <a:t> </a:t>
            </a:r>
            <a:r>
              <a:rPr lang="en-US" dirty="0" err="1"/>
              <a:t>es</a:t>
            </a:r>
            <a:r>
              <a:rPr lang="en-US" dirty="0"/>
              <a:t> </a:t>
            </a:r>
            <a:r>
              <a:rPr lang="en-US" dirty="0" err="1"/>
              <a:t>aut</a:t>
            </a:r>
            <a:r>
              <a:rPr lang="en-US" dirty="0"/>
              <a:t> </a:t>
            </a:r>
            <a:r>
              <a:rPr lang="en-US" dirty="0" err="1"/>
              <a:t>ut</a:t>
            </a:r>
            <a:r>
              <a:rPr lang="en-US" dirty="0"/>
              <a:t> </a:t>
            </a:r>
            <a:r>
              <a:rPr lang="en-US" dirty="0" err="1"/>
              <a:t>quas</a:t>
            </a:r>
            <a:r>
              <a:rPr lang="en-US" dirty="0"/>
              <a:t> </a:t>
            </a:r>
            <a:r>
              <a:rPr lang="en-US" dirty="0" err="1"/>
              <a:t>nobis</a:t>
            </a:r>
            <a:r>
              <a:rPr lang="en-US" dirty="0"/>
              <a:t> </a:t>
            </a:r>
            <a:r>
              <a:rPr lang="en-US" dirty="0" err="1"/>
              <a:t>autempore</a:t>
            </a:r>
            <a:r>
              <a:rPr lang="en-US" dirty="0"/>
              <a:t> </a:t>
            </a:r>
            <a:r>
              <a:rPr lang="en-US" dirty="0" err="1"/>
              <a:t>porempo</a:t>
            </a:r>
            <a:r>
              <a:rPr lang="en-US" dirty="0"/>
              <a:t> </a:t>
            </a:r>
            <a:r>
              <a:rPr lang="en-US" dirty="0" err="1"/>
              <a:t>ritaqui</a:t>
            </a:r>
            <a:r>
              <a:rPr lang="en-US" dirty="0"/>
              <a:t> </a:t>
            </a:r>
            <a:r>
              <a:rPr lang="en-US" dirty="0" err="1"/>
              <a:t>ut</a:t>
            </a:r>
            <a:r>
              <a:rPr lang="en-US" dirty="0"/>
              <a:t> </a:t>
            </a:r>
            <a:r>
              <a:rPr lang="en-US" dirty="0" err="1"/>
              <a:t>es</a:t>
            </a:r>
            <a:r>
              <a:rPr lang="en-US" dirty="0"/>
              <a:t> de </a:t>
            </a:r>
            <a:r>
              <a:rPr lang="en-US" dirty="0" err="1"/>
              <a:t>velest</a:t>
            </a:r>
            <a:r>
              <a:rPr lang="en-US" dirty="0"/>
              <a:t>, quam, </a:t>
            </a:r>
            <a:r>
              <a:rPr lang="en-US" dirty="0" err="1"/>
              <a:t>utatque</a:t>
            </a:r>
            <a:r>
              <a:rPr lang="en-US" dirty="0"/>
              <a:t> </a:t>
            </a:r>
            <a:r>
              <a:rPr lang="en-US" dirty="0" err="1"/>
              <a:t>exere</a:t>
            </a:r>
            <a:r>
              <a:rPr lang="en-US" dirty="0"/>
              <a:t> </a:t>
            </a:r>
            <a:r>
              <a:rPr lang="en-US" dirty="0" err="1"/>
              <a:t>nimiliqui</a:t>
            </a:r>
            <a:r>
              <a:rPr lang="en-US" dirty="0"/>
              <a:t> con estrum sum, </a:t>
            </a:r>
            <a:r>
              <a:rPr lang="en-US" dirty="0" err="1"/>
              <a:t>sinctur</a:t>
            </a:r>
            <a:r>
              <a:rPr lang="en-US" dirty="0"/>
              <a:t>, ad </a:t>
            </a:r>
            <a:r>
              <a:rPr lang="en-US" dirty="0" err="1"/>
              <a:t>utamustem</a:t>
            </a:r>
            <a:r>
              <a:rPr lang="en-US" dirty="0"/>
              <a:t>. </a:t>
            </a:r>
            <a:r>
              <a:rPr lang="en-US" dirty="0" err="1"/>
              <a:t>Upta</a:t>
            </a:r>
            <a:r>
              <a:rPr lang="en-US" dirty="0"/>
              <a:t> ant </a:t>
            </a:r>
            <a:r>
              <a:rPr lang="en-US" dirty="0" err="1"/>
              <a:t>enda</a:t>
            </a:r>
            <a:r>
              <a:rPr lang="en-US" dirty="0"/>
              <a:t> cum </a:t>
            </a:r>
            <a:r>
              <a:rPr lang="en-US" dirty="0" err="1"/>
              <a:t>volum</a:t>
            </a:r>
            <a:r>
              <a:rPr lang="en-US" dirty="0"/>
              <a:t> </a:t>
            </a:r>
            <a:r>
              <a:rPr lang="en-US" dirty="0" err="1"/>
              <a:t>escil</a:t>
            </a:r>
            <a:r>
              <a:rPr lang="en-US" dirty="0"/>
              <a:t> et </a:t>
            </a:r>
            <a:r>
              <a:rPr lang="en-US" dirty="0" err="1"/>
              <a:t>quiant</a:t>
            </a:r>
            <a:r>
              <a:rPr lang="en-US" dirty="0"/>
              <a:t>, </a:t>
            </a:r>
            <a:r>
              <a:rPr lang="en-US" dirty="0" err="1"/>
              <a:t>volut</a:t>
            </a:r>
            <a:r>
              <a:rPr lang="en-US" dirty="0"/>
              <a:t> </a:t>
            </a:r>
            <a:r>
              <a:rPr lang="en-US" dirty="0" err="1"/>
              <a:t>aborem</a:t>
            </a:r>
            <a:r>
              <a:rPr lang="en-US" dirty="0"/>
              <a:t>. Um </a:t>
            </a:r>
            <a:r>
              <a:rPr lang="en-US" dirty="0" err="1"/>
              <a:t>eaque</a:t>
            </a:r>
            <a:r>
              <a:rPr lang="en-US" dirty="0"/>
              <a:t> rem </a:t>
            </a:r>
            <a:r>
              <a:rPr lang="en-US" dirty="0" err="1"/>
              <a:t>dernate</a:t>
            </a:r>
            <a:r>
              <a:rPr lang="en-US" dirty="0"/>
              <a:t> </a:t>
            </a:r>
            <a:r>
              <a:rPr lang="en-US" dirty="0" err="1"/>
              <a:t>ceaque</a:t>
            </a:r>
            <a:r>
              <a:rPr lang="en-US" dirty="0"/>
              <a:t> </a:t>
            </a:r>
            <a:r>
              <a:rPr lang="en-US" dirty="0" err="1"/>
              <a:t>volupis</a:t>
            </a:r>
            <a:r>
              <a:rPr lang="en-US" dirty="0"/>
              <a:t> </a:t>
            </a:r>
            <a:r>
              <a:rPr lang="en-US" dirty="0" err="1"/>
              <a:t>doluptatur</a:t>
            </a:r>
            <a:r>
              <a:rPr lang="en-US" dirty="0"/>
              <a:t> </a:t>
            </a:r>
            <a:r>
              <a:rPr lang="en-US" dirty="0" err="1"/>
              <a:t>autem</a:t>
            </a:r>
            <a:r>
              <a:rPr lang="en-US" dirty="0"/>
              <a:t> </a:t>
            </a:r>
            <a:r>
              <a:rPr lang="en-US" dirty="0" err="1"/>
              <a:t>im</a:t>
            </a:r>
            <a:r>
              <a:rPr lang="en-US" dirty="0"/>
              <a:t> </a:t>
            </a:r>
            <a:r>
              <a:rPr lang="en-US" dirty="0" err="1"/>
              <a:t>nos</a:t>
            </a:r>
            <a:r>
              <a:rPr lang="en-US" dirty="0"/>
              <a:t> </a:t>
            </a:r>
            <a:r>
              <a:rPr lang="en-US" dirty="0" err="1"/>
              <a:t>soloreptas</a:t>
            </a:r>
            <a:r>
              <a:rPr lang="en-US" dirty="0"/>
              <a:t> </a:t>
            </a:r>
            <a:r>
              <a:rPr lang="en-US" dirty="0" err="1"/>
              <a:t>aditium</a:t>
            </a:r>
            <a:r>
              <a:rPr lang="en-US" dirty="0"/>
              <a:t> et, </a:t>
            </a:r>
            <a:r>
              <a:rPr lang="en-US" dirty="0" err="1"/>
              <a:t>ut</a:t>
            </a:r>
            <a:r>
              <a:rPr lang="en-US" dirty="0"/>
              <a:t> </a:t>
            </a:r>
            <a:r>
              <a:rPr lang="en-US" dirty="0" err="1"/>
              <a:t>que</a:t>
            </a:r>
            <a:r>
              <a:rPr lang="en-US" dirty="0"/>
              <a:t> </a:t>
            </a:r>
            <a:r>
              <a:rPr lang="en-US" dirty="0" err="1"/>
              <a:t>peratem</a:t>
            </a:r>
            <a:r>
              <a:rPr lang="en-US" dirty="0"/>
              <a:t> </a:t>
            </a:r>
            <a:r>
              <a:rPr lang="en-US" dirty="0" err="1"/>
              <a:t>poresci</a:t>
            </a:r>
            <a:r>
              <a:rPr lang="en-US" dirty="0"/>
              <a:t> </a:t>
            </a:r>
            <a:r>
              <a:rPr lang="en-US" dirty="0" err="1"/>
              <a:t>assit</a:t>
            </a:r>
            <a:r>
              <a:rPr lang="en-US" dirty="0"/>
              <a:t>, </a:t>
            </a:r>
            <a:r>
              <a:rPr lang="en-US" dirty="0" err="1"/>
              <a:t>cupiscil</a:t>
            </a:r>
            <a:r>
              <a:rPr lang="en-US" dirty="0"/>
              <a:t> </a:t>
            </a:r>
            <a:r>
              <a:rPr lang="en-US" dirty="0" err="1"/>
              <a:t>molupta</a:t>
            </a:r>
            <a:r>
              <a:rPr lang="en-US" dirty="0"/>
              <a:t> sum </a:t>
            </a:r>
            <a:r>
              <a:rPr lang="en-US" dirty="0" err="1"/>
              <a:t>eum</a:t>
            </a:r>
            <a:r>
              <a:rPr lang="en-US" dirty="0"/>
              <a:t> alia </a:t>
            </a:r>
            <a:r>
              <a:rPr lang="en-US" dirty="0" err="1"/>
              <a:t>vene</a:t>
            </a:r>
            <a:r>
              <a:rPr lang="en-US" dirty="0"/>
              <a:t> </a:t>
            </a:r>
            <a:r>
              <a:rPr lang="en-US" dirty="0" err="1"/>
              <a:t>nullit</a:t>
            </a:r>
            <a:r>
              <a:rPr lang="en-US" dirty="0"/>
              <a:t>, as </a:t>
            </a:r>
            <a:r>
              <a:rPr lang="en-US" dirty="0" err="1"/>
              <a:t>ium</a:t>
            </a:r>
            <a:r>
              <a:rPr lang="en-US" dirty="0"/>
              <a:t> </a:t>
            </a:r>
            <a:r>
              <a:rPr lang="en-US" dirty="0" err="1"/>
              <a:t>ipit</a:t>
            </a:r>
            <a:r>
              <a:rPr lang="en-US" dirty="0"/>
              <a:t> a qui </a:t>
            </a:r>
            <a:r>
              <a:rPr lang="en-US" dirty="0" err="1"/>
              <a:t>aciis</a:t>
            </a:r>
            <a:r>
              <a:rPr lang="en-US" dirty="0"/>
              <a:t> mi, </a:t>
            </a:r>
            <a:r>
              <a:rPr lang="en-US" dirty="0" err="1"/>
              <a:t>illaces</a:t>
            </a:r>
            <a:r>
              <a:rPr lang="en-US" dirty="0"/>
              <a:t> </a:t>
            </a:r>
            <a:r>
              <a:rPr lang="en-US" dirty="0" err="1"/>
              <a:t>tiaerch</a:t>
            </a:r>
            <a:r>
              <a:rPr lang="en-US" dirty="0"/>
              <a:t> </a:t>
            </a:r>
            <a:r>
              <a:rPr lang="en-US" dirty="0" err="1"/>
              <a:t>ilitatatios</a:t>
            </a:r>
            <a:r>
              <a:rPr lang="en-US" dirty="0"/>
              <a:t> </a:t>
            </a:r>
            <a:r>
              <a:rPr lang="en-US" dirty="0" err="1"/>
              <a:t>velestion</a:t>
            </a:r>
            <a:r>
              <a:rPr lang="en-US" dirty="0"/>
              <a:t> et </a:t>
            </a:r>
            <a:r>
              <a:rPr lang="en-US" dirty="0" err="1"/>
              <a:t>est</a:t>
            </a:r>
            <a:r>
              <a:rPr lang="en-US" dirty="0"/>
              <a:t> ex </a:t>
            </a:r>
            <a:r>
              <a:rPr lang="en-US" dirty="0" err="1"/>
              <a:t>enient</a:t>
            </a:r>
            <a:r>
              <a:rPr lang="en-US" dirty="0"/>
              <a:t>. </a:t>
            </a:r>
            <a:r>
              <a:rPr lang="en-US" dirty="0" err="1"/>
              <a:t>Xim</a:t>
            </a:r>
            <a:r>
              <a:rPr lang="en-US" dirty="0"/>
              <a:t> </a:t>
            </a:r>
            <a:r>
              <a:rPr lang="en-US" dirty="0" err="1"/>
              <a:t>nonet</a:t>
            </a:r>
            <a:r>
              <a:rPr lang="en-US" dirty="0"/>
              <a:t> </a:t>
            </a:r>
            <a:r>
              <a:rPr lang="en-US" dirty="0" err="1"/>
              <a:t>vel</a:t>
            </a:r>
            <a:r>
              <a:rPr lang="en-US" dirty="0"/>
              <a:t> </a:t>
            </a:r>
            <a:r>
              <a:rPr lang="en-US" dirty="0" err="1"/>
              <a:t>isciatem</a:t>
            </a:r>
            <a:r>
              <a:rPr lang="en-US" dirty="0"/>
              <a:t> </a:t>
            </a:r>
            <a:r>
              <a:rPr lang="en-US" dirty="0" err="1"/>
              <a:t>sinciistis</a:t>
            </a:r>
            <a:r>
              <a:rPr lang="en-US" dirty="0"/>
              <a:t> </a:t>
            </a:r>
            <a:r>
              <a:rPr lang="en-US" dirty="0" err="1"/>
              <a:t>eatusdam</a:t>
            </a:r>
            <a:r>
              <a:rPr lang="en-US" dirty="0"/>
              <a:t> quos </a:t>
            </a:r>
            <a:r>
              <a:rPr lang="en-US" dirty="0" err="1"/>
              <a:t>molestiandit</a:t>
            </a:r>
            <a:r>
              <a:rPr lang="en-US" dirty="0"/>
              <a:t> </a:t>
            </a:r>
          </a:p>
          <a:p>
            <a:pPr lvl="0"/>
            <a:endParaRPr lang="en-US" dirty="0"/>
          </a:p>
        </p:txBody>
      </p:sp>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174642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Title + Content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3" name="Text Placeholder 2"/>
          <p:cNvSpPr>
            <a:spLocks noGrp="1"/>
          </p:cNvSpPr>
          <p:nvPr>
            <p:ph type="body" sz="quarter" idx="15"/>
          </p:nvPr>
        </p:nvSpPr>
        <p:spPr>
          <a:xfrm>
            <a:off x="257175" y="2655888"/>
            <a:ext cx="5221288" cy="3838575"/>
          </a:xfrm>
        </p:spPr>
        <p:txBody>
          <a:bodyPr/>
          <a:lstStyle>
            <a:lvl1pPr>
              <a:defRPr sz="1400"/>
            </a:lvl1pPr>
            <a:lvl2pPr>
              <a:defRPr sz="1400"/>
            </a:lvl2pPr>
            <a:lvl3pPr>
              <a:defRPr sz="1400"/>
            </a:lvl3pPr>
            <a:lvl4pPr>
              <a:defRPr sz="1400"/>
            </a:lvl4pPr>
            <a:lvl5pPr marL="1255713" indent="-231775">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114217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3">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6" y="2663562"/>
            <a:ext cx="4183302" cy="3267225"/>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err="1"/>
              <a:t>Epeliqui</a:t>
            </a:r>
            <a:r>
              <a:rPr lang="en-US" dirty="0"/>
              <a:t> </a:t>
            </a:r>
            <a:r>
              <a:rPr lang="en-US" dirty="0" err="1"/>
              <a:t>stiuntiae</a:t>
            </a:r>
            <a:r>
              <a:rPr lang="en-US" dirty="0"/>
              <a:t> sit et am, sin </a:t>
            </a:r>
            <a:r>
              <a:rPr lang="en-US" dirty="0" err="1"/>
              <a:t>perum</a:t>
            </a:r>
            <a:r>
              <a:rPr lang="en-US" dirty="0"/>
              <a:t> </a:t>
            </a:r>
            <a:r>
              <a:rPr lang="en-US" dirty="0" err="1"/>
              <a:t>eria</a:t>
            </a:r>
            <a:r>
              <a:rPr lang="en-US" dirty="0"/>
              <a:t> pa </a:t>
            </a:r>
            <a:r>
              <a:rPr lang="en-US" dirty="0" err="1"/>
              <a:t>nat</a:t>
            </a:r>
            <a:r>
              <a:rPr lang="en-US" dirty="0"/>
              <a:t> </a:t>
            </a:r>
            <a:r>
              <a:rPr lang="en-US" dirty="0" err="1"/>
              <a:t>restiam</a:t>
            </a:r>
            <a:r>
              <a:rPr lang="en-US" dirty="0"/>
              <a:t> </a:t>
            </a:r>
            <a:r>
              <a:rPr lang="en-US" dirty="0" err="1"/>
              <a:t>que</a:t>
            </a:r>
            <a:r>
              <a:rPr lang="en-US" dirty="0"/>
              <a:t> </a:t>
            </a:r>
            <a:r>
              <a:rPr lang="en-US" dirty="0" err="1"/>
              <a:t>doluptatis</a:t>
            </a:r>
            <a:r>
              <a:rPr lang="en-US" dirty="0"/>
              <a:t> qui </a:t>
            </a:r>
            <a:r>
              <a:rPr lang="en-US" dirty="0" err="1"/>
              <a:t>nihit</a:t>
            </a:r>
            <a:r>
              <a:rPr lang="en-US" dirty="0"/>
              <a:t> </a:t>
            </a:r>
            <a:r>
              <a:rPr lang="en-US" dirty="0" err="1"/>
              <a:t>ullest</a:t>
            </a:r>
            <a:r>
              <a:rPr lang="en-US" dirty="0"/>
              <a:t> </a:t>
            </a:r>
            <a:r>
              <a:rPr lang="en-US" dirty="0" err="1"/>
              <a:t>es</a:t>
            </a:r>
            <a:r>
              <a:rPr lang="en-US" dirty="0"/>
              <a:t> </a:t>
            </a:r>
            <a:r>
              <a:rPr lang="en-US" dirty="0" err="1"/>
              <a:t>aut</a:t>
            </a:r>
            <a:r>
              <a:rPr lang="en-US" dirty="0"/>
              <a:t> </a:t>
            </a:r>
            <a:r>
              <a:rPr lang="en-US" dirty="0" err="1"/>
              <a:t>ut</a:t>
            </a:r>
            <a:r>
              <a:rPr lang="en-US" dirty="0"/>
              <a:t> </a:t>
            </a:r>
            <a:r>
              <a:rPr lang="en-US" dirty="0" err="1"/>
              <a:t>quas</a:t>
            </a:r>
            <a:r>
              <a:rPr lang="en-US" dirty="0"/>
              <a:t> </a:t>
            </a:r>
            <a:r>
              <a:rPr lang="en-US" dirty="0" err="1"/>
              <a:t>nobis</a:t>
            </a:r>
            <a:r>
              <a:rPr lang="en-US" dirty="0"/>
              <a:t> </a:t>
            </a:r>
            <a:r>
              <a:rPr lang="en-US" dirty="0" err="1"/>
              <a:t>autempore</a:t>
            </a:r>
            <a:r>
              <a:rPr lang="en-US" dirty="0"/>
              <a:t> </a:t>
            </a:r>
            <a:r>
              <a:rPr lang="en-US" dirty="0" err="1"/>
              <a:t>porempo</a:t>
            </a:r>
            <a:r>
              <a:rPr lang="en-US" dirty="0"/>
              <a:t> </a:t>
            </a:r>
            <a:r>
              <a:rPr lang="en-US" dirty="0" err="1"/>
              <a:t>ritaqui</a:t>
            </a:r>
            <a:r>
              <a:rPr lang="en-US" dirty="0"/>
              <a:t> </a:t>
            </a:r>
            <a:r>
              <a:rPr lang="en-US" dirty="0" err="1"/>
              <a:t>ut</a:t>
            </a:r>
            <a:r>
              <a:rPr lang="en-US" dirty="0"/>
              <a:t> </a:t>
            </a:r>
            <a:r>
              <a:rPr lang="en-US" dirty="0" err="1"/>
              <a:t>es</a:t>
            </a:r>
            <a:r>
              <a:rPr lang="en-US" dirty="0"/>
              <a:t> de </a:t>
            </a:r>
            <a:r>
              <a:rPr lang="en-US" dirty="0" err="1"/>
              <a:t>velest</a:t>
            </a:r>
            <a:r>
              <a:rPr lang="en-US" dirty="0"/>
              <a:t>, quam, </a:t>
            </a:r>
            <a:r>
              <a:rPr lang="en-US" dirty="0" err="1"/>
              <a:t>utatque</a:t>
            </a:r>
            <a:r>
              <a:rPr lang="en-US" dirty="0"/>
              <a:t> </a:t>
            </a:r>
            <a:r>
              <a:rPr lang="en-US" dirty="0" err="1"/>
              <a:t>exere</a:t>
            </a:r>
            <a:r>
              <a:rPr lang="en-US" dirty="0"/>
              <a:t> </a:t>
            </a:r>
            <a:r>
              <a:rPr lang="en-US" dirty="0" err="1"/>
              <a:t>nimiliqui</a:t>
            </a:r>
            <a:r>
              <a:rPr lang="en-US" dirty="0"/>
              <a:t> con estrum sum, </a:t>
            </a:r>
            <a:r>
              <a:rPr lang="en-US" dirty="0" err="1"/>
              <a:t>sinctur</a:t>
            </a:r>
            <a:r>
              <a:rPr lang="en-US" dirty="0"/>
              <a:t>, ad </a:t>
            </a:r>
            <a:r>
              <a:rPr lang="en-US" dirty="0" err="1"/>
              <a:t>utamustem</a:t>
            </a:r>
            <a:r>
              <a:rPr lang="en-US" dirty="0"/>
              <a:t>. </a:t>
            </a:r>
            <a:r>
              <a:rPr lang="en-US" dirty="0" err="1"/>
              <a:t>Upta</a:t>
            </a:r>
            <a:r>
              <a:rPr lang="en-US" dirty="0"/>
              <a:t> ant </a:t>
            </a:r>
            <a:r>
              <a:rPr lang="en-US" dirty="0" err="1"/>
              <a:t>enda</a:t>
            </a:r>
            <a:r>
              <a:rPr lang="en-US" dirty="0"/>
              <a:t> cum </a:t>
            </a:r>
            <a:r>
              <a:rPr lang="en-US" dirty="0" err="1"/>
              <a:t>volum</a:t>
            </a:r>
            <a:r>
              <a:rPr lang="en-US" dirty="0"/>
              <a:t> </a:t>
            </a:r>
            <a:r>
              <a:rPr lang="en-US" dirty="0" err="1"/>
              <a:t>escil</a:t>
            </a:r>
            <a:r>
              <a:rPr lang="en-US" dirty="0"/>
              <a:t> et </a:t>
            </a:r>
            <a:r>
              <a:rPr lang="en-US" dirty="0" err="1"/>
              <a:t>quiant</a:t>
            </a:r>
            <a:r>
              <a:rPr lang="en-US" dirty="0"/>
              <a:t>, </a:t>
            </a:r>
            <a:r>
              <a:rPr lang="en-US" dirty="0" err="1"/>
              <a:t>volut</a:t>
            </a:r>
            <a:r>
              <a:rPr lang="en-US" dirty="0"/>
              <a:t> </a:t>
            </a:r>
            <a:r>
              <a:rPr lang="en-US" dirty="0" err="1"/>
              <a:t>aborem</a:t>
            </a:r>
            <a:r>
              <a:rPr lang="en-US" dirty="0"/>
              <a:t>. Um </a:t>
            </a:r>
            <a:r>
              <a:rPr lang="en-US" dirty="0" err="1"/>
              <a:t>eaque</a:t>
            </a:r>
            <a:r>
              <a:rPr lang="en-US" dirty="0"/>
              <a:t> rem </a:t>
            </a:r>
            <a:r>
              <a:rPr lang="en-US" dirty="0" err="1"/>
              <a:t>dernate</a:t>
            </a:r>
            <a:r>
              <a:rPr lang="en-US" dirty="0"/>
              <a:t> </a:t>
            </a:r>
            <a:r>
              <a:rPr lang="en-US" dirty="0" err="1"/>
              <a:t>ceaque</a:t>
            </a:r>
            <a:r>
              <a:rPr lang="en-US" dirty="0"/>
              <a:t> </a:t>
            </a:r>
            <a:r>
              <a:rPr lang="en-US" dirty="0" err="1"/>
              <a:t>volupis</a:t>
            </a:r>
            <a:r>
              <a:rPr lang="en-US" dirty="0"/>
              <a:t> </a:t>
            </a:r>
            <a:r>
              <a:rPr lang="en-US" dirty="0" err="1"/>
              <a:t>doluptatur</a:t>
            </a:r>
            <a:r>
              <a:rPr lang="en-US" dirty="0"/>
              <a:t> </a:t>
            </a:r>
            <a:r>
              <a:rPr lang="en-US" dirty="0" err="1"/>
              <a:t>autem</a:t>
            </a:r>
            <a:r>
              <a:rPr lang="en-US" dirty="0"/>
              <a:t> </a:t>
            </a:r>
            <a:r>
              <a:rPr lang="en-US" dirty="0" err="1"/>
              <a:t>im</a:t>
            </a:r>
            <a:r>
              <a:rPr lang="en-US" dirty="0"/>
              <a:t> </a:t>
            </a:r>
            <a:r>
              <a:rPr lang="en-US" dirty="0" err="1"/>
              <a:t>nos</a:t>
            </a:r>
            <a:r>
              <a:rPr lang="en-US" dirty="0"/>
              <a:t> </a:t>
            </a:r>
            <a:r>
              <a:rPr lang="en-US" dirty="0" err="1"/>
              <a:t>soloreptas</a:t>
            </a:r>
            <a:r>
              <a:rPr lang="en-US" dirty="0"/>
              <a:t> </a:t>
            </a:r>
            <a:r>
              <a:rPr lang="en-US" dirty="0" err="1"/>
              <a:t>aditium</a:t>
            </a:r>
            <a:r>
              <a:rPr lang="en-US" dirty="0"/>
              <a:t> et, </a:t>
            </a:r>
            <a:r>
              <a:rPr lang="en-US" dirty="0" err="1"/>
              <a:t>ut</a:t>
            </a:r>
            <a:r>
              <a:rPr lang="en-US" dirty="0"/>
              <a:t> que </a:t>
            </a:r>
            <a:r>
              <a:rPr lang="en-US" dirty="0" err="1"/>
              <a:t>peratem</a:t>
            </a:r>
            <a:r>
              <a:rPr lang="en-US" dirty="0"/>
              <a:t> </a:t>
            </a:r>
            <a:r>
              <a:rPr lang="en-US" dirty="0" err="1"/>
              <a:t>poresci</a:t>
            </a:r>
            <a:r>
              <a:rPr lang="en-US" dirty="0"/>
              <a:t> </a:t>
            </a:r>
            <a:r>
              <a:rPr lang="en-US" dirty="0" err="1"/>
              <a:t>assit</a:t>
            </a:r>
            <a:r>
              <a:rPr lang="en-US" dirty="0"/>
              <a:t>, </a:t>
            </a:r>
            <a:r>
              <a:rPr lang="en-US" dirty="0" err="1"/>
              <a:t>cupiscil</a:t>
            </a:r>
            <a:r>
              <a:rPr lang="en-US" dirty="0"/>
              <a:t> </a:t>
            </a:r>
            <a:r>
              <a:rPr lang="en-US" dirty="0" err="1"/>
              <a:t>molupta</a:t>
            </a:r>
            <a:r>
              <a:rPr lang="en-US" dirty="0"/>
              <a:t> sum </a:t>
            </a:r>
            <a:r>
              <a:rPr lang="en-US" dirty="0" err="1"/>
              <a:t>eum</a:t>
            </a:r>
            <a:r>
              <a:rPr lang="en-US" dirty="0"/>
              <a:t> alia </a:t>
            </a:r>
            <a:r>
              <a:rPr lang="en-US" dirty="0" err="1"/>
              <a:t>vene</a:t>
            </a:r>
            <a:r>
              <a:rPr lang="en-US" dirty="0"/>
              <a:t> </a:t>
            </a:r>
            <a:r>
              <a:rPr lang="en-US" dirty="0" err="1"/>
              <a:t>nullit</a:t>
            </a:r>
            <a:r>
              <a:rPr lang="en-US" dirty="0"/>
              <a:t>, as </a:t>
            </a:r>
            <a:r>
              <a:rPr lang="en-US" dirty="0" err="1"/>
              <a:t>ium</a:t>
            </a:r>
            <a:r>
              <a:rPr lang="en-US" dirty="0"/>
              <a:t> </a:t>
            </a:r>
            <a:r>
              <a:rPr lang="en-US" dirty="0" err="1"/>
              <a:t>ipit</a:t>
            </a:r>
            <a:r>
              <a:rPr lang="en-US" dirty="0"/>
              <a:t> a qui </a:t>
            </a:r>
            <a:r>
              <a:rPr lang="en-US" dirty="0" err="1"/>
              <a:t>aciis</a:t>
            </a:r>
            <a:r>
              <a:rPr lang="en-US" dirty="0"/>
              <a:t> mi, </a:t>
            </a:r>
            <a:r>
              <a:rPr lang="en-US" dirty="0" err="1"/>
              <a:t>illaces</a:t>
            </a:r>
            <a:r>
              <a:rPr lang="en-US" dirty="0"/>
              <a:t> </a:t>
            </a:r>
            <a:r>
              <a:rPr lang="en-US" dirty="0" err="1"/>
              <a:t>tiaerch</a:t>
            </a:r>
            <a:r>
              <a:rPr lang="en-US" dirty="0"/>
              <a:t> </a:t>
            </a:r>
            <a:r>
              <a:rPr lang="en-US" dirty="0" err="1"/>
              <a:t>ilitatatios</a:t>
            </a:r>
            <a:r>
              <a:rPr lang="en-US" dirty="0"/>
              <a:t> </a:t>
            </a:r>
            <a:r>
              <a:rPr lang="en-US" dirty="0" err="1"/>
              <a:t>velestion</a:t>
            </a:r>
            <a:r>
              <a:rPr lang="en-US" dirty="0"/>
              <a:t> et </a:t>
            </a:r>
            <a:r>
              <a:rPr lang="en-US" dirty="0" err="1"/>
              <a:t>est</a:t>
            </a:r>
            <a:r>
              <a:rPr lang="en-US" dirty="0"/>
              <a:t> ex </a:t>
            </a:r>
            <a:r>
              <a:rPr lang="en-US" dirty="0" err="1"/>
              <a:t>enient</a:t>
            </a:r>
            <a:r>
              <a:rPr lang="en-US" dirty="0"/>
              <a:t>. </a:t>
            </a:r>
          </a:p>
        </p:txBody>
      </p:sp>
      <p:sp>
        <p:nvSpPr>
          <p:cNvPr id="10"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9" name="Text Placeholder 8"/>
          <p:cNvSpPr>
            <a:spLocks noGrp="1"/>
          </p:cNvSpPr>
          <p:nvPr>
            <p:ph type="body" sz="quarter" idx="16"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14331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Title + Content 3">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57175" y="2663825"/>
            <a:ext cx="4183063" cy="3267075"/>
          </a:xfrm>
        </p:spPr>
        <p:txBody>
          <a:bodyPr/>
          <a:lstStyle>
            <a:lvl1pPr>
              <a:defRPr sz="1400"/>
            </a:lvl1pPr>
            <a:lvl2pPr>
              <a:defRPr sz="1400"/>
            </a:lvl2pPr>
            <a:lvl3pPr>
              <a:defRPr sz="1400"/>
            </a:lvl3pPr>
            <a:lvl4pPr>
              <a:defRPr sz="1400"/>
            </a:lvl4pPr>
            <a:lvl5pPr marL="1255713" indent="-28733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dirty="0"/>
              <a:t>INSANELY AWESOME </a:t>
            </a:r>
            <a:br>
              <a:rPr lang="en-US" dirty="0"/>
            </a:br>
            <a:r>
              <a:rPr lang="en-US" dirty="0"/>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9" name="Text Placeholder 8"/>
          <p:cNvSpPr>
            <a:spLocks noGrp="1"/>
          </p:cNvSpPr>
          <p:nvPr>
            <p:ph type="body" sz="quarter" idx="17" hasCustomPrompt="1"/>
          </p:nvPr>
        </p:nvSpPr>
        <p:spPr>
          <a:xfrm>
            <a:off x="3657600" y="6494463"/>
            <a:ext cx="2193925" cy="363537"/>
          </a:xfrm>
        </p:spPr>
        <p:txBody>
          <a:bodyPr/>
          <a:lstStyle>
            <a:lvl1pPr marL="0" indent="0">
              <a:spcBef>
                <a:spcPts val="0"/>
              </a:spcBef>
              <a:buNone/>
              <a:defRPr sz="600"/>
            </a:lvl1pPr>
            <a:lvl2pPr marL="231775" indent="0">
              <a:buNone/>
              <a:defRPr/>
            </a:lvl2pPr>
            <a:lvl3pPr marL="455613" indent="0">
              <a:buNone/>
              <a:defRPr/>
            </a:lvl3pPr>
            <a:lvl4pPr marL="688975" indent="0">
              <a:buNone/>
              <a:defRPr/>
            </a:lvl4pPr>
            <a:lvl5pPr marL="1828800" indent="0">
              <a:buNone/>
              <a:defRPr/>
            </a:lvl5pPr>
          </a:lstStyle>
          <a:p>
            <a:pPr lvl="0"/>
            <a:r>
              <a:rPr lang="en-US" dirty="0"/>
              <a:t>1  Footnote goes here</a:t>
            </a:r>
          </a:p>
          <a:p>
            <a:pPr lvl="0"/>
            <a:r>
              <a:rPr lang="en-US" dirty="0"/>
              <a:t>2  Footnote goes here</a:t>
            </a:r>
          </a:p>
          <a:p>
            <a:pPr lvl="0"/>
            <a:r>
              <a:rPr lang="en-US" dirty="0"/>
              <a:t>3  Footnote goes here</a:t>
            </a:r>
          </a:p>
        </p:txBody>
      </p:sp>
    </p:spTree>
    <p:extLst>
      <p:ext uri="{BB962C8B-B14F-4D97-AF65-F5344CB8AC3E}">
        <p14:creationId xmlns:p14="http://schemas.microsoft.com/office/powerpoint/2010/main" val="42256123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142" y="457201"/>
            <a:ext cx="8648666" cy="1143000"/>
          </a:xfrm>
          <a:prstGeom prst="rect">
            <a:avLst/>
          </a:prstGeom>
        </p:spPr>
        <p:txBody>
          <a:bodyPr vert="horz" lIns="91440" tIns="45720" rIns="91440" bIns="45720" rtlCol="0" anchor="ctr">
            <a:normAutofit/>
          </a:bodyPr>
          <a:lstStyle/>
          <a:p>
            <a:r>
              <a:rPr lang="en-US" dirty="0"/>
              <a:t>TITLE HERE</a:t>
            </a:r>
          </a:p>
        </p:txBody>
      </p:sp>
      <p:sp>
        <p:nvSpPr>
          <p:cNvPr id="3" name="Text Placeholder 2"/>
          <p:cNvSpPr>
            <a:spLocks noGrp="1"/>
          </p:cNvSpPr>
          <p:nvPr>
            <p:ph type="body" idx="1"/>
          </p:nvPr>
        </p:nvSpPr>
        <p:spPr>
          <a:xfrm>
            <a:off x="254142" y="1609970"/>
            <a:ext cx="8648666"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422909" y="6494876"/>
            <a:ext cx="3355407" cy="363124"/>
            <a:chOff x="422909" y="6494876"/>
            <a:chExt cx="3355407" cy="363124"/>
          </a:xfrm>
        </p:grpSpPr>
        <p:sp>
          <p:nvSpPr>
            <p:cNvPr id="7" name="Rectangle 6"/>
            <p:cNvSpPr/>
            <p:nvPr userDrawn="1"/>
          </p:nvSpPr>
          <p:spPr>
            <a:xfrm>
              <a:off x="422909" y="6494876"/>
              <a:ext cx="3252107" cy="3631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TextBox 7"/>
            <p:cNvSpPr txBox="1"/>
            <p:nvPr userDrawn="1"/>
          </p:nvSpPr>
          <p:spPr>
            <a:xfrm>
              <a:off x="422910" y="6606940"/>
              <a:ext cx="335540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solidFill>
                  <a:effectLst/>
                  <a:uLnTx/>
                  <a:uFillTx/>
                </a:rPr>
                <a:t>© 2018 HURON CONSULTING GROUP INC. AND AFFILIATES. ALL RIGHTS RESERVED. </a:t>
              </a:r>
            </a:p>
          </p:txBody>
        </p:sp>
      </p:grpSp>
      <p:sp>
        <p:nvSpPr>
          <p:cNvPr id="9" name="Rectangle 8"/>
          <p:cNvSpPr/>
          <p:nvPr userDrawn="1"/>
        </p:nvSpPr>
        <p:spPr>
          <a:xfrm>
            <a:off x="0" y="6494876"/>
            <a:ext cx="365760" cy="3631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p:cNvSpPr txBox="1"/>
          <p:nvPr userDrawn="1"/>
        </p:nvSpPr>
        <p:spPr>
          <a:xfrm>
            <a:off x="8163" y="6567243"/>
            <a:ext cx="365760" cy="246221"/>
          </a:xfrm>
          <a:prstGeom prst="rect">
            <a:avLst/>
          </a:prstGeom>
          <a:noFill/>
        </p:spPr>
        <p:txBody>
          <a:bodyPr wrap="square" lIns="0" rtlCol="0" anchor="ctr" anchorCtr="1">
            <a:spAutoFit/>
          </a:bodyPr>
          <a:lstStyle/>
          <a:p>
            <a:pPr marL="57150" marR="0" lvl="0" indent="0" algn="l" defTabSz="914400" eaLnBrk="1" fontAlgn="auto" latinLnBrk="0" hangingPunct="1">
              <a:lnSpc>
                <a:spcPct val="100000"/>
              </a:lnSpc>
              <a:spcBef>
                <a:spcPts val="0"/>
              </a:spcBef>
              <a:spcAft>
                <a:spcPts val="0"/>
              </a:spcAft>
              <a:buClrTx/>
              <a:buSzTx/>
              <a:buFontTx/>
              <a:buNone/>
              <a:tabLst/>
              <a:defRPr/>
            </a:pPr>
            <a:fld id="{EF629292-F4F9-46A6-9603-79CF190149B7}" type="slidenum">
              <a:rPr kumimoji="0" lang="en-US" sz="1000" b="1" i="0" u="none" strike="noStrike" kern="0" cap="none" spc="0" normalizeH="0" baseline="0" noProof="0" smtClean="0">
                <a:ln>
                  <a:noFill/>
                </a:ln>
                <a:solidFill>
                  <a:schemeClr val="bg1"/>
                </a:solidFill>
                <a:effectLst/>
                <a:uLnTx/>
                <a:uFillTx/>
              </a:rPr>
              <a:pPr marL="5715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705" r:id="rId1"/>
    <p:sldLayoutId id="2147483692" r:id="rId2"/>
    <p:sldLayoutId id="2147483693" r:id="rId3"/>
    <p:sldLayoutId id="2147483662" r:id="rId4"/>
    <p:sldLayoutId id="2147483709" r:id="rId5"/>
    <p:sldLayoutId id="2147483676" r:id="rId6"/>
    <p:sldLayoutId id="2147483710" r:id="rId7"/>
    <p:sldLayoutId id="2147483678" r:id="rId8"/>
    <p:sldLayoutId id="2147483711" r:id="rId9"/>
    <p:sldLayoutId id="2147483677" r:id="rId10"/>
    <p:sldLayoutId id="2147483681" r:id="rId11"/>
    <p:sldLayoutId id="2147483712" r:id="rId12"/>
    <p:sldLayoutId id="2147483713" r:id="rId13"/>
    <p:sldLayoutId id="2147483714" r:id="rId14"/>
    <p:sldLayoutId id="2147483715" r:id="rId15"/>
    <p:sldLayoutId id="2147483683" r:id="rId16"/>
    <p:sldLayoutId id="2147483670" r:id="rId17"/>
    <p:sldLayoutId id="2147483687" r:id="rId18"/>
    <p:sldLayoutId id="2147483694" r:id="rId19"/>
    <p:sldLayoutId id="2147483695" r:id="rId20"/>
    <p:sldLayoutId id="2147483696" r:id="rId21"/>
    <p:sldLayoutId id="2147483697" r:id="rId22"/>
    <p:sldLayoutId id="2147483706" r:id="rId23"/>
    <p:sldLayoutId id="2147483707" r:id="rId24"/>
    <p:sldLayoutId id="2147483698" r:id="rId25"/>
    <p:sldLayoutId id="2147483699" r:id="rId26"/>
    <p:sldLayoutId id="2147483700" r:id="rId27"/>
    <p:sldLayoutId id="2147483701" r:id="rId28"/>
    <p:sldLayoutId id="2147483680" r:id="rId29"/>
    <p:sldLayoutId id="2147483655" r:id="rId30"/>
    <p:sldLayoutId id="2147483702" r:id="rId31"/>
    <p:sldLayoutId id="2147483703" r:id="rId32"/>
    <p:sldLayoutId id="2147483704" r:id="rId33"/>
    <p:sldLayoutId id="2147483708" r:id="rId34"/>
  </p:sldLayoutIdLst>
  <p:hf sldNum="0" hdr="0" dt="0"/>
  <p:txStyles>
    <p:titleStyle>
      <a:lvl1pPr algn="l" defTabSz="457200" rtl="0" eaLnBrk="1" latinLnBrk="0" hangingPunct="1">
        <a:spcBef>
          <a:spcPct val="0"/>
        </a:spcBef>
        <a:buNone/>
        <a:defRPr sz="5000" b="1" kern="1200" cap="all">
          <a:solidFill>
            <a:schemeClr val="tx1"/>
          </a:solidFill>
          <a:latin typeface="Arial Narrow"/>
          <a:ea typeface="+mj-ea"/>
          <a:cs typeface="Arial Narrow"/>
        </a:defRPr>
      </a:lvl1pPr>
    </p:titleStyle>
    <p:body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8.xml"/><Relationship Id="rId7" Type="http://schemas.openxmlformats.org/officeDocument/2006/relationships/image" Target="../media/image16.emf"/><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9.png"/><Relationship Id="rId4" Type="http://schemas.openxmlformats.org/officeDocument/2006/relationships/diagramQuickStyle" Target="../diagrams/quickStyle8.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www.gpo.gov/fdsys/granule/CFR-2014-title2-vol1/CFR-2014-title2-vol1-sec200-468" TargetMode="External"/><Relationship Id="rId2" Type="http://schemas.openxmlformats.org/officeDocument/2006/relationships/hyperlink" Target="https://rates.psc.gov/fms/dca/ds2s.html" TargetMode="External"/><Relationship Id="rId1" Type="http://schemas.openxmlformats.org/officeDocument/2006/relationships/slideLayout" Target="../slideLayouts/slideLayout12.xml"/><Relationship Id="rId4" Type="http://schemas.openxmlformats.org/officeDocument/2006/relationships/hyperlink" Target="https://grants.nih.gov/grants/policy/core_facilities_faqs.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Huron Decks\Image Library\Sized for PPT\Abstract\iStock_80482381_50.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5400000" flipH="1">
            <a:off x="1129952" y="-1129953"/>
            <a:ext cx="6884094"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493871"/>
            <a:ext cx="5910481" cy="411953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49807" y="1493871"/>
            <a:ext cx="5660674" cy="4119535"/>
          </a:xfrm>
          <a:prstGeom prst="rect">
            <a:avLst/>
          </a:prstGeom>
        </p:spPr>
        <p:txBody>
          <a:bodyPr vert="horz" lIns="457200" tIns="457200" rIns="457200" bIns="457200" rtlCol="0" anchor="ctr" anchorCtr="0">
            <a:normAutofit fontScale="92500" lnSpcReduction="10000"/>
          </a:bodyPr>
          <a:lstStyle>
            <a:lvl1pPr algn="l" defTabSz="457200" rtl="0" eaLnBrk="1" latinLnBrk="0" hangingPunct="1">
              <a:lnSpc>
                <a:spcPct val="80000"/>
              </a:lnSpc>
              <a:spcBef>
                <a:spcPct val="0"/>
              </a:spcBef>
              <a:buNone/>
              <a:defRPr sz="5500" b="1" kern="1200" cap="all">
                <a:solidFill>
                  <a:schemeClr val="tx1"/>
                </a:solidFill>
                <a:latin typeface="Arial Narrow"/>
                <a:ea typeface="+mj-ea"/>
                <a:cs typeface="Arial Narrow"/>
              </a:defRPr>
            </a:lvl1pPr>
          </a:lstStyle>
          <a:p>
            <a:r>
              <a:rPr lang="en-US" dirty="0"/>
              <a:t>Service Center Calculations </a:t>
            </a:r>
            <a:r>
              <a:rPr lang="en-US" sz="4800" dirty="0">
                <a:solidFill>
                  <a:schemeClr val="accent2"/>
                </a:solidFill>
              </a:rPr>
              <a:t>Tackling the Challenges</a:t>
            </a:r>
            <a:endParaRPr lang="en-US" dirty="0">
              <a:solidFill>
                <a:schemeClr val="accent2"/>
              </a:solidFill>
            </a:endParaRPr>
          </a:p>
          <a:p>
            <a:endParaRPr lang="en-US" sz="4300" dirty="0">
              <a:solidFill>
                <a:schemeClr val="accent3"/>
              </a:solidFill>
            </a:endParaRPr>
          </a:p>
          <a:p>
            <a:r>
              <a:rPr lang="en-US" sz="4300" dirty="0">
                <a:solidFill>
                  <a:schemeClr val="accent3"/>
                </a:solidFill>
              </a:rPr>
              <a:t>CUNY</a:t>
            </a:r>
          </a:p>
        </p:txBody>
      </p:sp>
      <p:pic>
        <p:nvPicPr>
          <p:cNvPr id="8" name="Picture 7" descr="Huron-Logo_2_v0_alt_hrznt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1367" y="587031"/>
            <a:ext cx="2193823" cy="506366"/>
          </a:xfrm>
          <a:prstGeom prst="rect">
            <a:avLst/>
          </a:prstGeom>
        </p:spPr>
      </p:pic>
      <p:sp>
        <p:nvSpPr>
          <p:cNvPr id="13" name="Text Placeholder 12"/>
          <p:cNvSpPr>
            <a:spLocks noGrp="1"/>
          </p:cNvSpPr>
          <p:nvPr>
            <p:ph type="body" sz="quarter" idx="13"/>
          </p:nvPr>
        </p:nvSpPr>
        <p:spPr>
          <a:xfrm>
            <a:off x="0" y="6516394"/>
            <a:ext cx="2785534" cy="365887"/>
          </a:xfrm>
        </p:spPr>
        <p:txBody>
          <a:bodyPr/>
          <a:lstStyle/>
          <a:p>
            <a:r>
              <a:rPr lang="en-US" dirty="0"/>
              <a:t>Huron Consulting Group</a:t>
            </a:r>
          </a:p>
        </p:txBody>
      </p:sp>
      <p:grpSp>
        <p:nvGrpSpPr>
          <p:cNvPr id="17" name="Group 16"/>
          <p:cNvGrpSpPr/>
          <p:nvPr/>
        </p:nvGrpSpPr>
        <p:grpSpPr>
          <a:xfrm>
            <a:off x="5880575" y="6524566"/>
            <a:ext cx="3355406" cy="363124"/>
            <a:chOff x="404645" y="6526960"/>
            <a:chExt cx="3355406" cy="363124"/>
          </a:xfrm>
        </p:grpSpPr>
        <p:sp>
          <p:nvSpPr>
            <p:cNvPr id="18" name="Rectangle 17"/>
            <p:cNvSpPr/>
            <p:nvPr userDrawn="1"/>
          </p:nvSpPr>
          <p:spPr>
            <a:xfrm>
              <a:off x="422909" y="6526960"/>
              <a:ext cx="3252107" cy="3631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TextBox 18"/>
            <p:cNvSpPr txBox="1"/>
            <p:nvPr userDrawn="1"/>
          </p:nvSpPr>
          <p:spPr>
            <a:xfrm>
              <a:off x="404645" y="6616523"/>
              <a:ext cx="335540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solidFill>
                  <a:effectLst/>
                  <a:uLnTx/>
                  <a:uFillTx/>
                </a:rPr>
                <a:t>© 2018 HURON CONSULTING GROUP INC. AND AFFILIATES. ALL RIGHTS RESERVED. </a:t>
              </a:r>
            </a:p>
          </p:txBody>
        </p:sp>
      </p:grpSp>
    </p:spTree>
    <p:extLst>
      <p:ext uri="{BB962C8B-B14F-4D97-AF65-F5344CB8AC3E}">
        <p14:creationId xmlns:p14="http://schemas.microsoft.com/office/powerpoint/2010/main" val="169668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AC13-7FA5-46A4-A300-94B807E46C79}"/>
              </a:ext>
            </a:extLst>
          </p:cNvPr>
          <p:cNvSpPr>
            <a:spLocks noGrp="1"/>
          </p:cNvSpPr>
          <p:nvPr>
            <p:ph type="title"/>
          </p:nvPr>
        </p:nvSpPr>
        <p:spPr/>
        <p:txBody>
          <a:bodyPr/>
          <a:lstStyle/>
          <a:p>
            <a:r>
              <a:rPr lang="en-US" dirty="0"/>
              <a:t>Maintaining Compliance</a:t>
            </a:r>
            <a:br>
              <a:rPr lang="en-US" dirty="0"/>
            </a:br>
            <a:r>
              <a:rPr lang="en-US" dirty="0">
                <a:solidFill>
                  <a:schemeClr val="accent3"/>
                </a:solidFill>
              </a:rPr>
              <a:t>Common Issues</a:t>
            </a:r>
            <a:endParaRPr lang="en-US" dirty="0"/>
          </a:p>
        </p:txBody>
      </p:sp>
      <p:graphicFrame>
        <p:nvGraphicFramePr>
          <p:cNvPr id="5" name="Table 4">
            <a:extLst>
              <a:ext uri="{FF2B5EF4-FFF2-40B4-BE49-F238E27FC236}">
                <a16:creationId xmlns:a16="http://schemas.microsoft.com/office/drawing/2014/main" id="{44E3F985-890B-4868-82A0-3A4A100E0B6A}"/>
              </a:ext>
            </a:extLst>
          </p:cNvPr>
          <p:cNvGraphicFramePr>
            <a:graphicFrameLocks noGrp="1"/>
          </p:cNvGraphicFramePr>
          <p:nvPr>
            <p:extLst>
              <p:ext uri="{D42A27DB-BD31-4B8C-83A1-F6EECF244321}">
                <p14:modId xmlns:p14="http://schemas.microsoft.com/office/powerpoint/2010/main" val="263889153"/>
              </p:ext>
            </p:extLst>
          </p:nvPr>
        </p:nvGraphicFramePr>
        <p:xfrm>
          <a:off x="256655" y="2299176"/>
          <a:ext cx="8646154" cy="2875280"/>
        </p:xfrm>
        <a:graphic>
          <a:graphicData uri="http://schemas.openxmlformats.org/drawingml/2006/table">
            <a:tbl>
              <a:tblPr firstRow="1" bandRow="1">
                <a:tableStyleId>{793D81CF-94F2-401A-BA57-92F5A7B2D0C5}</a:tableStyleId>
              </a:tblPr>
              <a:tblGrid>
                <a:gridCol w="8646154">
                  <a:extLst>
                    <a:ext uri="{9D8B030D-6E8A-4147-A177-3AD203B41FA5}">
                      <a16:colId xmlns:a16="http://schemas.microsoft.com/office/drawing/2014/main" val="671377430"/>
                    </a:ext>
                  </a:extLst>
                </a:gridCol>
              </a:tblGrid>
              <a:tr h="370840">
                <a:tc>
                  <a:txBody>
                    <a:bodyPr/>
                    <a:lstStyle/>
                    <a:p>
                      <a:pPr algn="ctr"/>
                      <a:r>
                        <a:rPr lang="en-US" sz="1600" dirty="0"/>
                        <a:t>Common Issue</a:t>
                      </a:r>
                    </a:p>
                  </a:txBody>
                  <a:tcPr/>
                </a:tc>
                <a:extLst>
                  <a:ext uri="{0D108BD9-81ED-4DB2-BD59-A6C34878D82A}">
                    <a16:rowId xmlns:a16="http://schemas.microsoft.com/office/drawing/2014/main" val="2874965365"/>
                  </a:ext>
                </a:extLst>
              </a:tr>
              <a:tr h="370840">
                <a:tc>
                  <a:txBody>
                    <a:bodyPr/>
                    <a:lstStyle/>
                    <a:p>
                      <a:pPr marL="114300" indent="-114300">
                        <a:buFont typeface="Arial" panose="020B0604020202020204" pitchFamily="34" charset="0"/>
                        <a:buChar char="•"/>
                      </a:pPr>
                      <a:r>
                        <a:rPr lang="en-US" sz="1400" dirty="0"/>
                        <a:t>Charging billing rates higher than the cost of providing the specific good or service, especially on Federal awards</a:t>
                      </a:r>
                    </a:p>
                    <a:p>
                      <a:pPr marL="114300" indent="-114300">
                        <a:buFont typeface="Arial" panose="020B0604020202020204" pitchFamily="34" charset="0"/>
                        <a:buChar char="•"/>
                      </a:pPr>
                      <a:r>
                        <a:rPr lang="en-US" sz="1400" dirty="0"/>
                        <a:t>Rates structure discriminates between users funded by Federal sources</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Charging users different rates from published list of billing rates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4119324"/>
                  </a:ext>
                </a:extLst>
              </a:tr>
              <a:tr h="370840">
                <a:tc>
                  <a:txBody>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Surplus balances used to fund unrelated activities</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reviewing and adjusting rates to ensure that service center rates are always attempting to break even.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3315072"/>
                  </a:ext>
                </a:extLst>
              </a:tr>
              <a:tr h="370840">
                <a:tc>
                  <a:txBody>
                    <a:bodyPr/>
                    <a:lstStyle/>
                    <a:p>
                      <a:pPr marL="114300" indent="-114300">
                        <a:buFont typeface="Arial" panose="020B0604020202020204" pitchFamily="34" charset="0"/>
                        <a:buChar char="•"/>
                      </a:pPr>
                      <a:r>
                        <a:rPr lang="en-US" sz="1400" dirty="0"/>
                        <a:t>Billing rates include equipment depreciation expense, ignoring that:</a:t>
                      </a:r>
                    </a:p>
                    <a:p>
                      <a:pPr marL="285750" lvl="1" indent="-114300">
                        <a:buFont typeface="Arial" panose="020B0604020202020204" pitchFamily="34" charset="0"/>
                        <a:buChar char="•"/>
                      </a:pPr>
                      <a:r>
                        <a:rPr lang="en-US" sz="1200" dirty="0"/>
                        <a:t>Rates can only include one year of depreciation, not the full cost of equipment</a:t>
                      </a:r>
                    </a:p>
                    <a:p>
                      <a:pPr marL="285750" lvl="1" indent="-114300">
                        <a:buFont typeface="Arial" panose="020B0604020202020204" pitchFamily="34" charset="0"/>
                        <a:buChar char="•"/>
                      </a:pPr>
                      <a:r>
                        <a:rPr lang="en-US" sz="1200" dirty="0"/>
                        <a:t>Depreciation included in SC rates can not also be in the F&amp;A rate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9955806"/>
                  </a:ext>
                </a:extLst>
              </a:tr>
              <a:tr h="370840">
                <a:tc>
                  <a:txBody>
                    <a:bodyPr/>
                    <a:lstStyle/>
                    <a:p>
                      <a:pPr marL="114300" indent="-114300">
                        <a:buFont typeface="Arial" panose="020B0604020202020204" pitchFamily="34" charset="0"/>
                        <a:buChar char="•"/>
                      </a:pPr>
                      <a:r>
                        <a:rPr lang="en-US" sz="1400" dirty="0"/>
                        <a:t>Subsidies can not be included in the F&amp;A rate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0678481"/>
                  </a:ext>
                </a:extLst>
              </a:tr>
            </a:tbl>
          </a:graphicData>
        </a:graphic>
      </p:graphicFrame>
      <p:sp>
        <p:nvSpPr>
          <p:cNvPr id="6" name="Content Placeholder 1">
            <a:extLst>
              <a:ext uri="{FF2B5EF4-FFF2-40B4-BE49-F238E27FC236}">
                <a16:creationId xmlns:a16="http://schemas.microsoft.com/office/drawing/2014/main" id="{A4E7E2A9-8CEF-458B-B245-FB6DE90AE900}"/>
              </a:ext>
            </a:extLst>
          </p:cNvPr>
          <p:cNvSpPr>
            <a:spLocks noGrp="1"/>
          </p:cNvSpPr>
          <p:nvPr>
            <p:ph type="body" sz="quarter" idx="16"/>
          </p:nvPr>
        </p:nvSpPr>
        <p:spPr>
          <a:xfrm>
            <a:off x="257175" y="1639570"/>
            <a:ext cx="8645525" cy="484505"/>
          </a:xfrm>
        </p:spPr>
        <p:txBody>
          <a:bodyPr/>
          <a:lstStyle/>
          <a:p>
            <a:pPr marL="0" indent="0">
              <a:buNone/>
            </a:pPr>
            <a:r>
              <a:rPr lang="en-US" sz="1800" dirty="0"/>
              <a:t>Many common issues and federal red flags stem from inadequate policies, procedures, or institutional oversight.</a:t>
            </a:r>
          </a:p>
          <a:p>
            <a:endParaRPr lang="en-US" dirty="0"/>
          </a:p>
        </p:txBody>
      </p:sp>
    </p:spTree>
    <p:extLst>
      <p:ext uri="{BB962C8B-B14F-4D97-AF65-F5344CB8AC3E}">
        <p14:creationId xmlns:p14="http://schemas.microsoft.com/office/powerpoint/2010/main" val="146246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D889988-C48C-4AF2-AD63-F0E54329ABC6}"/>
              </a:ext>
            </a:extLst>
          </p:cNvPr>
          <p:cNvGraphicFramePr/>
          <p:nvPr>
            <p:extLst>
              <p:ext uri="{D42A27DB-BD31-4B8C-83A1-F6EECF244321}">
                <p14:modId xmlns:p14="http://schemas.microsoft.com/office/powerpoint/2010/main" val="237354683"/>
              </p:ext>
            </p:extLst>
          </p:nvPr>
        </p:nvGraphicFramePr>
        <p:xfrm>
          <a:off x="241191" y="1639570"/>
          <a:ext cx="86455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Audit Summary</a:t>
            </a:r>
            <a:br>
              <a:rPr lang="en-US" dirty="0"/>
            </a:br>
            <a:r>
              <a:rPr lang="en-US" dirty="0">
                <a:solidFill>
                  <a:schemeClr val="accent3"/>
                </a:solidFill>
              </a:rPr>
              <a:t>Audit Findings</a:t>
            </a:r>
          </a:p>
        </p:txBody>
      </p:sp>
    </p:spTree>
    <p:extLst>
      <p:ext uri="{BB962C8B-B14F-4D97-AF65-F5344CB8AC3E}">
        <p14:creationId xmlns:p14="http://schemas.microsoft.com/office/powerpoint/2010/main" val="106365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Audit Findings</a:t>
            </a:r>
            <a:br>
              <a:rPr lang="en-US" dirty="0"/>
            </a:br>
            <a:r>
              <a:rPr lang="en-US" dirty="0">
                <a:solidFill>
                  <a:schemeClr val="accent3"/>
                </a:solidFill>
              </a:rPr>
              <a:t>Compliance Violations</a:t>
            </a:r>
          </a:p>
        </p:txBody>
      </p:sp>
      <p:grpSp>
        <p:nvGrpSpPr>
          <p:cNvPr id="9" name="Group 8">
            <a:extLst>
              <a:ext uri="{FF2B5EF4-FFF2-40B4-BE49-F238E27FC236}">
                <a16:creationId xmlns:a16="http://schemas.microsoft.com/office/drawing/2014/main" id="{03F7D6A9-3165-4234-87E5-6748921CC712}"/>
              </a:ext>
            </a:extLst>
          </p:cNvPr>
          <p:cNvGrpSpPr/>
          <p:nvPr/>
        </p:nvGrpSpPr>
        <p:grpSpPr>
          <a:xfrm>
            <a:off x="409575" y="2326024"/>
            <a:ext cx="8493234" cy="4017626"/>
            <a:chOff x="1524000" y="2202199"/>
            <a:chExt cx="6096000" cy="4017626"/>
          </a:xfrm>
        </p:grpSpPr>
        <p:graphicFrame>
          <p:nvGraphicFramePr>
            <p:cNvPr id="6" name="Diagram 5">
              <a:extLst>
                <a:ext uri="{FF2B5EF4-FFF2-40B4-BE49-F238E27FC236}">
                  <a16:creationId xmlns:a16="http://schemas.microsoft.com/office/drawing/2014/main" id="{2AB7774B-2865-4B20-AC87-841CE3A8C1FE}"/>
                </a:ext>
              </a:extLst>
            </p:cNvPr>
            <p:cNvGraphicFramePr/>
            <p:nvPr>
              <p:extLst>
                <p:ext uri="{D42A27DB-BD31-4B8C-83A1-F6EECF244321}">
                  <p14:modId xmlns:p14="http://schemas.microsoft.com/office/powerpoint/2010/main" val="1974259865"/>
                </p:ext>
              </p:extLst>
            </p:nvPr>
          </p:nvGraphicFramePr>
          <p:xfrm>
            <a:off x="1524000" y="2202199"/>
            <a:ext cx="6096000" cy="356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D1E89F23-7B2D-4891-B7C1-BF393773D0DB}"/>
                </a:ext>
              </a:extLst>
            </p:cNvPr>
            <p:cNvSpPr/>
            <p:nvPr/>
          </p:nvSpPr>
          <p:spPr>
            <a:xfrm>
              <a:off x="1524000" y="5781675"/>
              <a:ext cx="6096000" cy="43815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Overcharges</a:t>
              </a:r>
            </a:p>
          </p:txBody>
        </p:sp>
      </p:grpSp>
      <p:sp>
        <p:nvSpPr>
          <p:cNvPr id="11" name="TextBox 10">
            <a:extLst>
              <a:ext uri="{FF2B5EF4-FFF2-40B4-BE49-F238E27FC236}">
                <a16:creationId xmlns:a16="http://schemas.microsoft.com/office/drawing/2014/main" id="{FCC0B4BD-A31E-4147-BEBB-75A0FC29DD34}"/>
              </a:ext>
            </a:extLst>
          </p:cNvPr>
          <p:cNvSpPr txBox="1"/>
          <p:nvPr/>
        </p:nvSpPr>
        <p:spPr>
          <a:xfrm>
            <a:off x="409575" y="1645275"/>
            <a:ext cx="8493234" cy="646331"/>
          </a:xfrm>
          <a:prstGeom prst="rect">
            <a:avLst/>
          </a:prstGeom>
          <a:noFill/>
        </p:spPr>
        <p:txBody>
          <a:bodyPr wrap="square" rtlCol="0">
            <a:spAutoFit/>
          </a:bodyPr>
          <a:lstStyle/>
          <a:p>
            <a:r>
              <a:rPr lang="en-US" b="1" dirty="0">
                <a:solidFill>
                  <a:schemeClr val="tx2"/>
                </a:solidFill>
              </a:rPr>
              <a:t>OIG Audit Findings </a:t>
            </a:r>
            <a:r>
              <a:rPr lang="en-US" dirty="0">
                <a:solidFill>
                  <a:schemeClr val="tx2"/>
                </a:solidFill>
              </a:rPr>
              <a:t>revealed these as some reasons for overcharges in universities’ Service Centers.</a:t>
            </a:r>
          </a:p>
        </p:txBody>
      </p:sp>
    </p:spTree>
    <p:extLst>
      <p:ext uri="{BB962C8B-B14F-4D97-AF65-F5344CB8AC3E}">
        <p14:creationId xmlns:p14="http://schemas.microsoft.com/office/powerpoint/2010/main" val="340247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1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2707293"/>
            <a:ext cx="9144000" cy="2226775"/>
          </a:xfrm>
        </p:spPr>
        <p:txBody>
          <a:bodyPr/>
          <a:lstStyle/>
          <a:p>
            <a:r>
              <a:rPr lang="en-US" dirty="0"/>
              <a:t>Creating a New Service Center</a:t>
            </a:r>
          </a:p>
        </p:txBody>
      </p:sp>
    </p:spTree>
    <p:extLst>
      <p:ext uri="{BB962C8B-B14F-4D97-AF65-F5344CB8AC3E}">
        <p14:creationId xmlns:p14="http://schemas.microsoft.com/office/powerpoint/2010/main" val="125173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 Centers</a:t>
            </a:r>
            <a:br>
              <a:rPr lang="en-US" dirty="0"/>
            </a:br>
            <a:r>
              <a:rPr lang="en-US" dirty="0">
                <a:solidFill>
                  <a:schemeClr val="accent3"/>
                </a:solidFill>
              </a:rPr>
              <a:t>Where to Start?</a:t>
            </a:r>
          </a:p>
        </p:txBody>
      </p:sp>
      <p:graphicFrame>
        <p:nvGraphicFramePr>
          <p:cNvPr id="4" name="Diagram 3">
            <a:extLst>
              <a:ext uri="{FF2B5EF4-FFF2-40B4-BE49-F238E27FC236}">
                <a16:creationId xmlns:a16="http://schemas.microsoft.com/office/drawing/2014/main" id="{5B9018E1-18E9-47F7-BAF1-7BA2A1914AF8}"/>
              </a:ext>
            </a:extLst>
          </p:cNvPr>
          <p:cNvGraphicFramePr/>
          <p:nvPr>
            <p:extLst>
              <p:ext uri="{D42A27DB-BD31-4B8C-83A1-F6EECF244321}">
                <p14:modId xmlns:p14="http://schemas.microsoft.com/office/powerpoint/2010/main" val="3552580491"/>
              </p:ext>
            </p:extLst>
          </p:nvPr>
        </p:nvGraphicFramePr>
        <p:xfrm>
          <a:off x="529814" y="1715770"/>
          <a:ext cx="80998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7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81905F5-BA51-4301-92A7-25AABAF5C36D}"/>
              </a:ext>
            </a:extLst>
          </p:cNvPr>
          <p:cNvSpPr>
            <a:spLocks noGrp="1"/>
          </p:cNvSpPr>
          <p:nvPr>
            <p:ph type="body" sz="quarter" idx="18"/>
          </p:nvPr>
        </p:nvSpPr>
        <p:spPr>
          <a:xfrm>
            <a:off x="256655" y="1639570"/>
            <a:ext cx="4200525" cy="4838345"/>
          </a:xfrm>
        </p:spPr>
        <p:txBody>
          <a:bodyPr/>
          <a:lstStyle/>
          <a:p>
            <a:pPr marL="0" indent="0" algn="ctr">
              <a:buNone/>
            </a:pPr>
            <a:r>
              <a:rPr lang="en-US" sz="2000" b="1" dirty="0">
                <a:solidFill>
                  <a:schemeClr val="tx1"/>
                </a:solidFill>
              </a:rPr>
              <a:t>HOW MANY RATES?</a:t>
            </a:r>
          </a:p>
          <a:p>
            <a:endParaRPr lang="en-US" dirty="0"/>
          </a:p>
          <a:p>
            <a:r>
              <a:rPr lang="en-US" dirty="0"/>
              <a:t>A specific billing rate should be established for </a:t>
            </a:r>
            <a:r>
              <a:rPr lang="en-US" i="1" dirty="0"/>
              <a:t>any</a:t>
            </a:r>
            <a:r>
              <a:rPr lang="en-US" dirty="0"/>
              <a:t> service which has </a:t>
            </a:r>
            <a:r>
              <a:rPr lang="en-US" b="1" dirty="0"/>
              <a:t>costs unique to that service</a:t>
            </a:r>
            <a:r>
              <a:rPr lang="en-US" dirty="0"/>
              <a:t>, such as specialized equipment or dedicated staff.</a:t>
            </a:r>
          </a:p>
          <a:p>
            <a:pPr lvl="1"/>
            <a:r>
              <a:rPr lang="en-US" b="1" dirty="0"/>
              <a:t>Separate rates </a:t>
            </a:r>
            <a:r>
              <a:rPr lang="en-US" dirty="0"/>
              <a:t>must also be calculated if there is a </a:t>
            </a:r>
            <a:r>
              <a:rPr lang="en-US" b="1" dirty="0"/>
              <a:t>different user population </a:t>
            </a:r>
            <a:r>
              <a:rPr lang="en-US" dirty="0"/>
              <a:t>for each service.</a:t>
            </a:r>
          </a:p>
          <a:p>
            <a:pPr lvl="1"/>
            <a:r>
              <a:rPr lang="en-US" dirty="0"/>
              <a:t>Rates are set for </a:t>
            </a:r>
            <a:r>
              <a:rPr lang="en-US" b="1" dirty="0"/>
              <a:t>each instrument </a:t>
            </a:r>
            <a:r>
              <a:rPr lang="en-US" dirty="0"/>
              <a:t>or group of instruments for a specific process.</a:t>
            </a:r>
          </a:p>
          <a:p>
            <a:endParaRPr lang="en-US" dirty="0"/>
          </a:p>
          <a:p>
            <a:r>
              <a:rPr lang="en-US" dirty="0"/>
              <a:t>Identifying costs for each service ensures that one service is not subsidizing a service with higher costs.</a:t>
            </a:r>
          </a:p>
        </p:txBody>
      </p:sp>
      <p:sp>
        <p:nvSpPr>
          <p:cNvPr id="10" name="Text Placeholder 9">
            <a:extLst>
              <a:ext uri="{FF2B5EF4-FFF2-40B4-BE49-F238E27FC236}">
                <a16:creationId xmlns:a16="http://schemas.microsoft.com/office/drawing/2014/main" id="{B1969B2E-0640-4885-8B24-44A97B4A2BC3}"/>
              </a:ext>
            </a:extLst>
          </p:cNvPr>
          <p:cNvSpPr>
            <a:spLocks noGrp="1"/>
          </p:cNvSpPr>
          <p:nvPr>
            <p:ph type="body" sz="quarter" idx="19"/>
          </p:nvPr>
        </p:nvSpPr>
        <p:spPr>
          <a:xfrm>
            <a:off x="4702284" y="1639570"/>
            <a:ext cx="4200525" cy="4838345"/>
          </a:xfrm>
        </p:spPr>
        <p:txBody>
          <a:bodyPr/>
          <a:lstStyle/>
          <a:p>
            <a:pPr marL="0" indent="0" algn="ctr">
              <a:buNone/>
            </a:pPr>
            <a:r>
              <a:rPr lang="en-US" sz="2000" b="1" cap="all" dirty="0">
                <a:solidFill>
                  <a:schemeClr val="tx1"/>
                </a:solidFill>
              </a:rPr>
              <a:t>What is the appropriate unit of measurement to use for each billing rate?</a:t>
            </a:r>
          </a:p>
          <a:p>
            <a:pPr lvl="1"/>
            <a:r>
              <a:rPr lang="en-US" dirty="0"/>
              <a:t>Per-unit (e.g. billed for each sample prepared)</a:t>
            </a:r>
          </a:p>
          <a:p>
            <a:pPr lvl="1"/>
            <a:r>
              <a:rPr lang="en-US" dirty="0"/>
              <a:t>Time based (e.g. billed hourly)</a:t>
            </a:r>
          </a:p>
          <a:p>
            <a:pPr lvl="1"/>
            <a:r>
              <a:rPr lang="en-US" dirty="0"/>
              <a:t>Flat Fee (e.g. billed per use)</a:t>
            </a:r>
          </a:p>
          <a:p>
            <a:pPr lvl="1"/>
            <a:r>
              <a:rPr lang="en-US" dirty="0"/>
              <a:t>Combination (e.g. flat fee + fee per unit)</a:t>
            </a:r>
          </a:p>
        </p:txBody>
      </p:sp>
      <p:sp>
        <p:nvSpPr>
          <p:cNvPr id="6" name="Title 2">
            <a:extLst>
              <a:ext uri="{FF2B5EF4-FFF2-40B4-BE49-F238E27FC236}">
                <a16:creationId xmlns:a16="http://schemas.microsoft.com/office/drawing/2014/main" id="{847D1B2E-6B50-48E9-AD92-703829C920DA}"/>
              </a:ext>
            </a:extLst>
          </p:cNvPr>
          <p:cNvSpPr txBox="1">
            <a:spLocks/>
          </p:cNvSpPr>
          <p:nvPr/>
        </p:nvSpPr>
        <p:spPr>
          <a:xfrm>
            <a:off x="256655" y="466924"/>
            <a:ext cx="8646154" cy="1172646"/>
          </a:xfrm>
          <a:prstGeom prst="rect">
            <a:avLst/>
          </a:prstGeom>
        </p:spPr>
        <p:txBody>
          <a:bodyPr vert="horz" lIns="91440" tIns="91440" rIns="91440" bIns="91440" rtlCol="0" anchor="ctr">
            <a:noAutofit/>
          </a:bodyPr>
          <a:lstStyle>
            <a:lvl1pPr algn="l" defTabSz="457200" rtl="0" eaLnBrk="1" latinLnBrk="0" hangingPunct="1">
              <a:lnSpc>
                <a:spcPct val="80000"/>
              </a:lnSpc>
              <a:spcBef>
                <a:spcPct val="0"/>
              </a:spcBef>
              <a:buNone/>
              <a:defRPr sz="3500" b="1" kern="1200" cap="all" baseline="0">
                <a:solidFill>
                  <a:schemeClr val="tx1"/>
                </a:solidFill>
                <a:latin typeface="Arial Narrow"/>
                <a:ea typeface="+mj-ea"/>
                <a:cs typeface="Arial Narrow"/>
              </a:defRPr>
            </a:lvl1pPr>
          </a:lstStyle>
          <a:p>
            <a:r>
              <a:rPr lang="en-US" dirty="0"/>
              <a:t>Service Centers</a:t>
            </a:r>
            <a:br>
              <a:rPr lang="en-US" dirty="0"/>
            </a:br>
            <a:r>
              <a:rPr lang="en-US" dirty="0">
                <a:solidFill>
                  <a:schemeClr val="accent3"/>
                </a:solidFill>
              </a:rPr>
              <a:t>Rate Structure</a:t>
            </a:r>
          </a:p>
        </p:txBody>
      </p:sp>
    </p:spTree>
    <p:extLst>
      <p:ext uri="{BB962C8B-B14F-4D97-AF65-F5344CB8AC3E}">
        <p14:creationId xmlns:p14="http://schemas.microsoft.com/office/powerpoint/2010/main" val="186806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81905F5-BA51-4301-92A7-25AABAF5C36D}"/>
              </a:ext>
            </a:extLst>
          </p:cNvPr>
          <p:cNvSpPr>
            <a:spLocks noGrp="1"/>
          </p:cNvSpPr>
          <p:nvPr>
            <p:ph type="body" sz="quarter" idx="18"/>
          </p:nvPr>
        </p:nvSpPr>
        <p:spPr>
          <a:xfrm>
            <a:off x="256655" y="1639570"/>
            <a:ext cx="4200525" cy="4838345"/>
          </a:xfrm>
        </p:spPr>
        <p:txBody>
          <a:bodyPr/>
          <a:lstStyle/>
          <a:p>
            <a:pPr marL="0" indent="0" algn="ctr">
              <a:buNone/>
            </a:pPr>
            <a:r>
              <a:rPr lang="en-US" sz="2000" b="1" dirty="0">
                <a:solidFill>
                  <a:schemeClr val="tx1"/>
                </a:solidFill>
              </a:rPr>
              <a:t>IDENTIFY ALL DIRECT COSTS </a:t>
            </a:r>
          </a:p>
          <a:p>
            <a:endParaRPr lang="en-US" dirty="0"/>
          </a:p>
          <a:p>
            <a:r>
              <a:rPr lang="en-US" dirty="0"/>
              <a:t>Below is a list of typical operating costs included in service center rate calculations:</a:t>
            </a:r>
          </a:p>
          <a:p>
            <a:pPr lvl="1"/>
            <a:r>
              <a:rPr lang="en-US" dirty="0"/>
              <a:t>Staff Salaries and Wages </a:t>
            </a:r>
          </a:p>
          <a:p>
            <a:pPr lvl="1"/>
            <a:r>
              <a:rPr lang="en-US" dirty="0"/>
              <a:t>Fringe Benefits </a:t>
            </a:r>
          </a:p>
          <a:p>
            <a:pPr lvl="1"/>
            <a:r>
              <a:rPr lang="en-US" dirty="0"/>
              <a:t>Materials and Supplies </a:t>
            </a:r>
          </a:p>
          <a:p>
            <a:pPr lvl="1"/>
            <a:r>
              <a:rPr lang="en-US" dirty="0"/>
              <a:t>Repair Costs and Maintenance Contracts</a:t>
            </a:r>
          </a:p>
          <a:p>
            <a:pPr lvl="1"/>
            <a:r>
              <a:rPr lang="en-US" dirty="0"/>
              <a:t>Carry-forward Surplus/Deficit </a:t>
            </a:r>
          </a:p>
          <a:p>
            <a:pPr lvl="1"/>
            <a:r>
              <a:rPr lang="en-US" dirty="0"/>
              <a:t>Equipment Depreciation (optional)</a:t>
            </a:r>
          </a:p>
        </p:txBody>
      </p:sp>
      <p:sp>
        <p:nvSpPr>
          <p:cNvPr id="10" name="Text Placeholder 9">
            <a:extLst>
              <a:ext uri="{FF2B5EF4-FFF2-40B4-BE49-F238E27FC236}">
                <a16:creationId xmlns:a16="http://schemas.microsoft.com/office/drawing/2014/main" id="{B1969B2E-0640-4885-8B24-44A97B4A2BC3}"/>
              </a:ext>
            </a:extLst>
          </p:cNvPr>
          <p:cNvSpPr>
            <a:spLocks noGrp="1"/>
          </p:cNvSpPr>
          <p:nvPr>
            <p:ph type="body" sz="quarter" idx="19"/>
          </p:nvPr>
        </p:nvSpPr>
        <p:spPr>
          <a:xfrm>
            <a:off x="4702284" y="1639570"/>
            <a:ext cx="4200525" cy="4838345"/>
          </a:xfrm>
        </p:spPr>
        <p:txBody>
          <a:bodyPr/>
          <a:lstStyle/>
          <a:p>
            <a:pPr marL="0" indent="0" algn="ctr">
              <a:buNone/>
            </a:pPr>
            <a:r>
              <a:rPr lang="en-US" sz="2000" b="1" cap="all" dirty="0">
                <a:solidFill>
                  <a:schemeClr val="tx1"/>
                </a:solidFill>
              </a:rPr>
              <a:t>Unallowable And </a:t>
            </a:r>
          </a:p>
          <a:p>
            <a:pPr marL="0" indent="0" algn="ctr">
              <a:buNone/>
            </a:pPr>
            <a:r>
              <a:rPr lang="en-US" sz="2000" b="1" cap="all" dirty="0">
                <a:solidFill>
                  <a:schemeClr val="tx1"/>
                </a:solidFill>
              </a:rPr>
              <a:t>Indirect Costs</a:t>
            </a:r>
          </a:p>
          <a:p>
            <a:r>
              <a:rPr lang="en-US" dirty="0"/>
              <a:t>Unallowable costs and indirect costs that are included in an institution’s F&amp;A rate calculation may not be included in the Service Center rate calculation</a:t>
            </a:r>
          </a:p>
          <a:p>
            <a:pPr lvl="1"/>
            <a:r>
              <a:rPr lang="en-US" dirty="0"/>
              <a:t>Refer to §200 Sub-part E for federal cost principles</a:t>
            </a:r>
          </a:p>
          <a:p>
            <a:endParaRPr lang="en-US" dirty="0"/>
          </a:p>
          <a:p>
            <a:r>
              <a:rPr lang="en-US" dirty="0"/>
              <a:t>Typically, indirect costs such as building depreciation and institutional administrative salaries should not be included in budget.</a:t>
            </a:r>
          </a:p>
          <a:p>
            <a:pPr marL="0" indent="0">
              <a:buNone/>
            </a:pPr>
            <a:endParaRPr lang="en-US" dirty="0"/>
          </a:p>
        </p:txBody>
      </p:sp>
      <p:sp>
        <p:nvSpPr>
          <p:cNvPr id="6" name="Title 2">
            <a:extLst>
              <a:ext uri="{FF2B5EF4-FFF2-40B4-BE49-F238E27FC236}">
                <a16:creationId xmlns:a16="http://schemas.microsoft.com/office/drawing/2014/main" id="{847D1B2E-6B50-48E9-AD92-703829C920DA}"/>
              </a:ext>
            </a:extLst>
          </p:cNvPr>
          <p:cNvSpPr txBox="1">
            <a:spLocks/>
          </p:cNvSpPr>
          <p:nvPr/>
        </p:nvSpPr>
        <p:spPr>
          <a:xfrm>
            <a:off x="256655" y="466924"/>
            <a:ext cx="8646154" cy="1172646"/>
          </a:xfrm>
          <a:prstGeom prst="rect">
            <a:avLst/>
          </a:prstGeom>
        </p:spPr>
        <p:txBody>
          <a:bodyPr vert="horz" lIns="91440" tIns="91440" rIns="91440" bIns="91440" rtlCol="0" anchor="ctr">
            <a:noAutofit/>
          </a:bodyPr>
          <a:lstStyle>
            <a:lvl1pPr algn="l" defTabSz="457200" rtl="0" eaLnBrk="1" latinLnBrk="0" hangingPunct="1">
              <a:lnSpc>
                <a:spcPct val="80000"/>
              </a:lnSpc>
              <a:spcBef>
                <a:spcPct val="0"/>
              </a:spcBef>
              <a:buNone/>
              <a:defRPr sz="3500" b="1" kern="1200" cap="all" baseline="0">
                <a:solidFill>
                  <a:schemeClr val="tx1"/>
                </a:solidFill>
                <a:latin typeface="Arial Narrow"/>
                <a:ea typeface="+mj-ea"/>
                <a:cs typeface="Arial Narrow"/>
              </a:defRPr>
            </a:lvl1pPr>
          </a:lstStyle>
          <a:p>
            <a:r>
              <a:rPr lang="en-US" dirty="0"/>
              <a:t>Service Centers</a:t>
            </a:r>
            <a:br>
              <a:rPr lang="en-US" dirty="0"/>
            </a:br>
            <a:r>
              <a:rPr lang="en-US" dirty="0">
                <a:solidFill>
                  <a:schemeClr val="accent3"/>
                </a:solidFill>
              </a:rPr>
              <a:t>Rate Structure: Direct &amp; Indirect Costs</a:t>
            </a:r>
          </a:p>
        </p:txBody>
      </p:sp>
    </p:spTree>
    <p:extLst>
      <p:ext uri="{BB962C8B-B14F-4D97-AF65-F5344CB8AC3E}">
        <p14:creationId xmlns:p14="http://schemas.microsoft.com/office/powerpoint/2010/main" val="350851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Calculate Billing Rates</a:t>
            </a:r>
            <a:br>
              <a:rPr lang="en-US" dirty="0"/>
            </a:br>
            <a:r>
              <a:rPr lang="en-US" dirty="0">
                <a:solidFill>
                  <a:schemeClr val="accent3"/>
                </a:solidFill>
              </a:rPr>
              <a:t>The Rate Equation</a:t>
            </a:r>
          </a:p>
        </p:txBody>
      </p:sp>
      <p:sp>
        <p:nvSpPr>
          <p:cNvPr id="2" name="Content Placeholder 1"/>
          <p:cNvSpPr>
            <a:spLocks noGrp="1"/>
          </p:cNvSpPr>
          <p:nvPr>
            <p:ph type="body" sz="quarter" idx="16"/>
          </p:nvPr>
        </p:nvSpPr>
        <p:spPr/>
        <p:txBody>
          <a:bodyPr/>
          <a:lstStyle/>
          <a:p>
            <a:endParaRPr lang="en-US" dirty="0"/>
          </a:p>
          <a:p>
            <a:endParaRPr lang="en-US" b="1" dirty="0">
              <a:solidFill>
                <a:schemeClr val="tx1"/>
              </a:solidFill>
            </a:endParaRPr>
          </a:p>
          <a:p>
            <a:pPr lvl="1"/>
            <a:endParaRPr lang="en-US" b="1" dirty="0">
              <a:solidFill>
                <a:schemeClr val="tx1"/>
              </a:solidFill>
            </a:endParaRPr>
          </a:p>
          <a:p>
            <a:pPr lvl="1"/>
            <a:endParaRPr lang="en-US" b="1" dirty="0">
              <a:solidFill>
                <a:schemeClr val="tx1"/>
              </a:solidFill>
            </a:endParaRPr>
          </a:p>
          <a:p>
            <a:endParaRPr lang="en-US" b="1" dirty="0">
              <a:solidFill>
                <a:schemeClr val="tx1"/>
              </a:solidFill>
            </a:endParaRPr>
          </a:p>
          <a:p>
            <a:pPr marL="0" indent="0">
              <a:buNone/>
            </a:pPr>
            <a:endParaRPr lang="en-US" dirty="0"/>
          </a:p>
          <a:p>
            <a:endParaRPr lang="en-US" dirty="0"/>
          </a:p>
        </p:txBody>
      </p:sp>
      <p:sp>
        <p:nvSpPr>
          <p:cNvPr id="4" name="Flowchart: Alternate Process 3"/>
          <p:cNvSpPr/>
          <p:nvPr/>
        </p:nvSpPr>
        <p:spPr>
          <a:xfrm>
            <a:off x="3405272" y="2143261"/>
            <a:ext cx="2348918" cy="612648"/>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Total Allowable Annual Costs</a:t>
            </a:r>
          </a:p>
        </p:txBody>
      </p:sp>
      <p:sp>
        <p:nvSpPr>
          <p:cNvPr id="7" name="Flowchart: Alternate Process 6"/>
          <p:cNvSpPr/>
          <p:nvPr/>
        </p:nvSpPr>
        <p:spPr>
          <a:xfrm>
            <a:off x="3405270" y="3426422"/>
            <a:ext cx="2348918" cy="612648"/>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Annual Usage Volume</a:t>
            </a:r>
          </a:p>
        </p:txBody>
      </p:sp>
      <p:sp>
        <p:nvSpPr>
          <p:cNvPr id="8" name="Flowchart: Alternate Process 7"/>
          <p:cNvSpPr/>
          <p:nvPr/>
        </p:nvSpPr>
        <p:spPr>
          <a:xfrm>
            <a:off x="3405270" y="4695923"/>
            <a:ext cx="2348918" cy="612648"/>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Billing Rate</a:t>
            </a:r>
          </a:p>
          <a:p>
            <a:pPr algn="ctr"/>
            <a:r>
              <a:rPr lang="en-US" dirty="0"/>
              <a:t>Per Unit </a:t>
            </a:r>
          </a:p>
        </p:txBody>
      </p:sp>
      <p:sp>
        <p:nvSpPr>
          <p:cNvPr id="5" name="Arrow: Down 4"/>
          <p:cNvSpPr/>
          <p:nvPr/>
        </p:nvSpPr>
        <p:spPr>
          <a:xfrm>
            <a:off x="4143502" y="2762739"/>
            <a:ext cx="872455" cy="656853"/>
          </a:xfrm>
          <a:prstGeom prst="down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Down 8"/>
          <p:cNvSpPr/>
          <p:nvPr/>
        </p:nvSpPr>
        <p:spPr>
          <a:xfrm>
            <a:off x="4143503" y="4039070"/>
            <a:ext cx="872455" cy="656853"/>
          </a:xfrm>
          <a:prstGeom prst="down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ivision Sign 9"/>
          <p:cNvSpPr/>
          <p:nvPr/>
        </p:nvSpPr>
        <p:spPr>
          <a:xfrm>
            <a:off x="4404732" y="2935127"/>
            <a:ext cx="367990" cy="256341"/>
          </a:xfrm>
          <a:prstGeom prst="mathDivid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Equals 10"/>
          <p:cNvSpPr/>
          <p:nvPr/>
        </p:nvSpPr>
        <p:spPr>
          <a:xfrm>
            <a:off x="4404732" y="4241642"/>
            <a:ext cx="367990" cy="147957"/>
          </a:xfrm>
          <a:prstGeom prst="mathEqual">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5436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655" y="447874"/>
            <a:ext cx="8646154" cy="1172646"/>
          </a:xfrm>
        </p:spPr>
        <p:txBody>
          <a:bodyPr/>
          <a:lstStyle/>
          <a:p>
            <a:r>
              <a:rPr lang="en-US" dirty="0"/>
              <a:t>Calculate Billing Rates</a:t>
            </a:r>
            <a:br>
              <a:rPr lang="en-US" dirty="0"/>
            </a:br>
            <a:r>
              <a:rPr lang="en-US" sz="3200" dirty="0">
                <a:solidFill>
                  <a:schemeClr val="accent3"/>
                </a:solidFill>
              </a:rPr>
              <a:t>Sample Billing Rate - Electron Microscope</a:t>
            </a:r>
            <a:endParaRPr lang="en-US" dirty="0">
              <a:solidFill>
                <a:schemeClr val="accent3"/>
              </a:solidFill>
            </a:endParaRPr>
          </a:p>
        </p:txBody>
      </p:sp>
      <p:sp>
        <p:nvSpPr>
          <p:cNvPr id="2" name="Content Placeholder 1"/>
          <p:cNvSpPr>
            <a:spLocks noGrp="1"/>
          </p:cNvSpPr>
          <p:nvPr>
            <p:ph type="body" sz="quarter" idx="16"/>
          </p:nvPr>
        </p:nvSpPr>
        <p:spPr/>
        <p:txBody>
          <a:bodyPr/>
          <a:lstStyle/>
          <a:p>
            <a:endParaRPr lang="en-US" dirty="0"/>
          </a:p>
          <a:p>
            <a:endParaRPr lang="en-US" b="1" dirty="0">
              <a:solidFill>
                <a:schemeClr val="tx1"/>
              </a:solidFill>
            </a:endParaRPr>
          </a:p>
          <a:p>
            <a:pPr lvl="1"/>
            <a:endParaRPr lang="en-US" b="1" dirty="0">
              <a:solidFill>
                <a:schemeClr val="tx1"/>
              </a:solidFill>
            </a:endParaRPr>
          </a:p>
          <a:p>
            <a:pPr lvl="1"/>
            <a:endParaRPr lang="en-US" b="1" dirty="0">
              <a:solidFill>
                <a:schemeClr val="tx1"/>
              </a:solidFill>
            </a:endParaRPr>
          </a:p>
          <a:p>
            <a:endParaRPr lang="en-US" b="1" dirty="0">
              <a:solidFill>
                <a:schemeClr val="tx1"/>
              </a:solidFill>
            </a:endParaRPr>
          </a:p>
          <a:p>
            <a:pPr marL="0" indent="0">
              <a:buNone/>
            </a:pPr>
            <a:endParaRPr lang="en-US" dirty="0"/>
          </a:p>
          <a:p>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1559304167"/>
              </p:ext>
            </p:extLst>
          </p:nvPr>
        </p:nvGraphicFramePr>
        <p:xfrm>
          <a:off x="914401" y="2253108"/>
          <a:ext cx="7391400" cy="3627816"/>
        </p:xfrm>
        <a:graphic>
          <a:graphicData uri="http://schemas.openxmlformats.org/drawingml/2006/table">
            <a:tbl>
              <a:tblPr firstRow="1" bandRow="1">
                <a:tableStyleId>{5C22544A-7EE6-4342-B048-85BDC9FD1C3A}</a:tableStyleId>
              </a:tblPr>
              <a:tblGrid>
                <a:gridCol w="2653055">
                  <a:extLst>
                    <a:ext uri="{9D8B030D-6E8A-4147-A177-3AD203B41FA5}">
                      <a16:colId xmlns:a16="http://schemas.microsoft.com/office/drawing/2014/main" val="1394943470"/>
                    </a:ext>
                  </a:extLst>
                </a:gridCol>
                <a:gridCol w="1400224">
                  <a:extLst>
                    <a:ext uri="{9D8B030D-6E8A-4147-A177-3AD203B41FA5}">
                      <a16:colId xmlns:a16="http://schemas.microsoft.com/office/drawing/2014/main" val="651850120"/>
                    </a:ext>
                  </a:extLst>
                </a:gridCol>
                <a:gridCol w="1737920">
                  <a:extLst>
                    <a:ext uri="{9D8B030D-6E8A-4147-A177-3AD203B41FA5}">
                      <a16:colId xmlns:a16="http://schemas.microsoft.com/office/drawing/2014/main" val="3733654046"/>
                    </a:ext>
                  </a:extLst>
                </a:gridCol>
                <a:gridCol w="1600201">
                  <a:extLst>
                    <a:ext uri="{9D8B030D-6E8A-4147-A177-3AD203B41FA5}">
                      <a16:colId xmlns:a16="http://schemas.microsoft.com/office/drawing/2014/main" val="2531505183"/>
                    </a:ext>
                  </a:extLst>
                </a:gridCol>
              </a:tblGrid>
              <a:tr h="620568">
                <a:tc>
                  <a:txBody>
                    <a:bodyPr/>
                    <a:lstStyle/>
                    <a:p>
                      <a:pPr algn="ctr"/>
                      <a:r>
                        <a:rPr lang="en-US" sz="1600" dirty="0">
                          <a:solidFill>
                            <a:schemeClr val="tx2"/>
                          </a:solidFill>
                        </a:rPr>
                        <a:t>Cost Category</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solidFill>
                        </a:rPr>
                        <a:t>Projected Annual Cost</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2"/>
                          </a:solidFill>
                        </a:rPr>
                        <a:t>% Allocated to Service</a:t>
                      </a:r>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2"/>
                          </a:solidFill>
                        </a:rPr>
                        <a:t>Total Service Costs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109294"/>
                  </a:ext>
                </a:extLst>
              </a:tr>
              <a:tr h="375906">
                <a:tc>
                  <a:txBody>
                    <a:bodyPr/>
                    <a:lstStyle/>
                    <a:p>
                      <a:pPr algn="ctr"/>
                      <a:r>
                        <a:rPr lang="en-US" sz="1600" dirty="0">
                          <a:solidFill>
                            <a:schemeClr val="tx2"/>
                          </a:solidFill>
                        </a:rPr>
                        <a:t>Staff Salaries</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2"/>
                          </a:solidFill>
                        </a:rPr>
                        <a:t>$100,000</a:t>
                      </a:r>
                    </a:p>
                  </a:txBody>
                  <a:tcPr anchor="ctr">
                    <a:lnL w="12700" cmpd="sng">
                      <a:noFill/>
                    </a:lnL>
                    <a:lnT w="12700" cap="flat" cmpd="sng" algn="ctr">
                      <a:solidFill>
                        <a:schemeClr val="tx1"/>
                      </a:solidFill>
                      <a:prstDash val="solid"/>
                      <a:round/>
                      <a:headEnd type="none" w="med" len="med"/>
                      <a:tailEnd type="none" w="med" len="med"/>
                    </a:lnT>
                    <a:noFill/>
                  </a:tcPr>
                </a:tc>
                <a:tc>
                  <a:txBody>
                    <a:bodyPr/>
                    <a:lstStyle/>
                    <a:p>
                      <a:pPr algn="ctr"/>
                      <a:r>
                        <a:rPr lang="en-US" sz="1600" dirty="0">
                          <a:solidFill>
                            <a:schemeClr val="tx2"/>
                          </a:solidFill>
                        </a:rPr>
                        <a:t>25%</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600" dirty="0">
                          <a:solidFill>
                            <a:schemeClr val="tx2"/>
                          </a:solidFill>
                        </a:rPr>
                        <a:t>$25,000</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0771431"/>
                  </a:ext>
                </a:extLst>
              </a:tr>
              <a:tr h="375906">
                <a:tc>
                  <a:txBody>
                    <a:bodyPr/>
                    <a:lstStyle/>
                    <a:p>
                      <a:pPr algn="ctr"/>
                      <a:r>
                        <a:rPr lang="en-US" sz="1600" dirty="0">
                          <a:solidFill>
                            <a:schemeClr val="tx2"/>
                          </a:solidFill>
                        </a:rPr>
                        <a:t>Benefits (30%)</a:t>
                      </a:r>
                    </a:p>
                  </a:txBody>
                  <a:tcPr anchor="ctr">
                    <a:lnT w="12700" cmpd="sng">
                      <a:noFill/>
                    </a:lnT>
                    <a:noFill/>
                  </a:tcPr>
                </a:tc>
                <a:tc>
                  <a:txBody>
                    <a:bodyPr/>
                    <a:lstStyle/>
                    <a:p>
                      <a:pPr algn="ctr"/>
                      <a:r>
                        <a:rPr lang="en-US" sz="1600" dirty="0">
                          <a:solidFill>
                            <a:schemeClr val="tx2"/>
                          </a:solidFill>
                        </a:rPr>
                        <a:t>$30,000</a:t>
                      </a:r>
                    </a:p>
                  </a:txBody>
                  <a:tcPr anchor="ctr">
                    <a:noFill/>
                  </a:tcPr>
                </a:tc>
                <a:tc>
                  <a:txBody>
                    <a:bodyPr/>
                    <a:lstStyle/>
                    <a:p>
                      <a:pPr algn="ctr"/>
                      <a:r>
                        <a:rPr lang="en-US" sz="1600" dirty="0">
                          <a:solidFill>
                            <a:schemeClr val="tx2"/>
                          </a:solidFill>
                        </a:rPr>
                        <a:t>25%</a:t>
                      </a:r>
                    </a:p>
                  </a:txBody>
                  <a:tcPr anchor="ctr">
                    <a:noFill/>
                  </a:tcPr>
                </a:tc>
                <a:tc>
                  <a:txBody>
                    <a:bodyPr/>
                    <a:lstStyle/>
                    <a:p>
                      <a:pPr algn="ctr"/>
                      <a:r>
                        <a:rPr lang="en-US" sz="1600" dirty="0">
                          <a:solidFill>
                            <a:schemeClr val="tx2"/>
                          </a:solidFill>
                        </a:rPr>
                        <a:t>$7,500</a:t>
                      </a:r>
                    </a:p>
                  </a:txBody>
                  <a:tcPr anchor="ctr">
                    <a:noFill/>
                  </a:tcPr>
                </a:tc>
                <a:extLst>
                  <a:ext uri="{0D108BD9-81ED-4DB2-BD59-A6C34878D82A}">
                    <a16:rowId xmlns:a16="http://schemas.microsoft.com/office/drawing/2014/main" val="2811140409"/>
                  </a:ext>
                </a:extLst>
              </a:tr>
              <a:tr h="375906">
                <a:tc>
                  <a:txBody>
                    <a:bodyPr/>
                    <a:lstStyle/>
                    <a:p>
                      <a:pPr algn="ctr"/>
                      <a:r>
                        <a:rPr lang="en-US" sz="1600" dirty="0">
                          <a:solidFill>
                            <a:schemeClr val="tx2"/>
                          </a:solidFill>
                        </a:rPr>
                        <a:t>Supplies</a:t>
                      </a:r>
                    </a:p>
                  </a:txBody>
                  <a:tcPr anchor="ctr">
                    <a:noFill/>
                  </a:tcPr>
                </a:tc>
                <a:tc>
                  <a:txBody>
                    <a:bodyPr/>
                    <a:lstStyle/>
                    <a:p>
                      <a:pPr algn="ctr"/>
                      <a:r>
                        <a:rPr lang="en-US" sz="1600" dirty="0">
                          <a:solidFill>
                            <a:schemeClr val="tx2"/>
                          </a:solidFill>
                        </a:rPr>
                        <a:t>$5,000</a:t>
                      </a:r>
                    </a:p>
                  </a:txBody>
                  <a:tcPr anchor="ctr">
                    <a:noFill/>
                  </a:tcPr>
                </a:tc>
                <a:tc>
                  <a:txBody>
                    <a:bodyPr/>
                    <a:lstStyle/>
                    <a:p>
                      <a:pPr algn="ctr"/>
                      <a:r>
                        <a:rPr lang="en-US" sz="1600" dirty="0">
                          <a:solidFill>
                            <a:schemeClr val="tx2"/>
                          </a:solidFill>
                        </a:rPr>
                        <a:t>100%</a:t>
                      </a:r>
                    </a:p>
                  </a:txBody>
                  <a:tcPr anchor="ctr">
                    <a:noFill/>
                  </a:tcPr>
                </a:tc>
                <a:tc>
                  <a:txBody>
                    <a:bodyPr/>
                    <a:lstStyle/>
                    <a:p>
                      <a:pPr algn="ctr"/>
                      <a:r>
                        <a:rPr lang="en-US" sz="1600" dirty="0">
                          <a:solidFill>
                            <a:schemeClr val="tx2"/>
                          </a:solidFill>
                        </a:rPr>
                        <a:t>$5,000</a:t>
                      </a:r>
                    </a:p>
                  </a:txBody>
                  <a:tcPr anchor="ctr">
                    <a:noFill/>
                  </a:tcPr>
                </a:tc>
                <a:extLst>
                  <a:ext uri="{0D108BD9-81ED-4DB2-BD59-A6C34878D82A}">
                    <a16:rowId xmlns:a16="http://schemas.microsoft.com/office/drawing/2014/main" val="2285899644"/>
                  </a:ext>
                </a:extLst>
              </a:tr>
              <a:tr h="375906">
                <a:tc>
                  <a:txBody>
                    <a:bodyPr/>
                    <a:lstStyle/>
                    <a:p>
                      <a:pPr algn="ctr"/>
                      <a:r>
                        <a:rPr lang="en-US" sz="1600" dirty="0">
                          <a:solidFill>
                            <a:schemeClr val="tx2"/>
                          </a:solidFill>
                        </a:rPr>
                        <a:t>Maintenance Contract</a:t>
                      </a:r>
                    </a:p>
                  </a:txBody>
                  <a:tcPr anchor="ctr">
                    <a:noFill/>
                  </a:tcPr>
                </a:tc>
                <a:tc>
                  <a:txBody>
                    <a:bodyPr/>
                    <a:lstStyle/>
                    <a:p>
                      <a:pPr algn="ctr"/>
                      <a:r>
                        <a:rPr lang="en-US" sz="1600" dirty="0">
                          <a:solidFill>
                            <a:schemeClr val="tx2"/>
                          </a:solidFill>
                        </a:rPr>
                        <a:t>$1,000</a:t>
                      </a:r>
                    </a:p>
                  </a:txBody>
                  <a:tcPr anchor="ctr">
                    <a:noFill/>
                  </a:tcPr>
                </a:tc>
                <a:tc>
                  <a:txBody>
                    <a:bodyPr/>
                    <a:lstStyle/>
                    <a:p>
                      <a:pPr algn="ctr"/>
                      <a:r>
                        <a:rPr lang="en-US" sz="1600" dirty="0">
                          <a:solidFill>
                            <a:schemeClr val="tx2"/>
                          </a:solidFill>
                        </a:rPr>
                        <a:t>100%</a:t>
                      </a:r>
                    </a:p>
                  </a:txBody>
                  <a:tcPr anchor="ctr">
                    <a:noFill/>
                  </a:tcPr>
                </a:tc>
                <a:tc>
                  <a:txBody>
                    <a:bodyPr/>
                    <a:lstStyle/>
                    <a:p>
                      <a:pPr algn="ctr"/>
                      <a:r>
                        <a:rPr lang="en-US" sz="1600" dirty="0">
                          <a:solidFill>
                            <a:schemeClr val="tx2"/>
                          </a:solidFill>
                        </a:rPr>
                        <a:t>$1,000</a:t>
                      </a:r>
                    </a:p>
                  </a:txBody>
                  <a:tcPr anchor="ctr">
                    <a:noFill/>
                  </a:tcPr>
                </a:tc>
                <a:extLst>
                  <a:ext uri="{0D108BD9-81ED-4DB2-BD59-A6C34878D82A}">
                    <a16:rowId xmlns:a16="http://schemas.microsoft.com/office/drawing/2014/main" val="370180045"/>
                  </a:ext>
                </a:extLst>
              </a:tr>
              <a:tr h="375906">
                <a:tc>
                  <a:txBody>
                    <a:bodyPr/>
                    <a:lstStyle/>
                    <a:p>
                      <a:pPr algn="ctr"/>
                      <a:r>
                        <a:rPr lang="en-US" sz="1600" dirty="0">
                          <a:solidFill>
                            <a:schemeClr val="tx2"/>
                          </a:solidFill>
                        </a:rPr>
                        <a:t>Equipment Depreciation</a:t>
                      </a:r>
                    </a:p>
                  </a:txBody>
                  <a:tcPr anchor="ctr">
                    <a:noFill/>
                  </a:tcPr>
                </a:tc>
                <a:tc>
                  <a:txBody>
                    <a:bodyPr/>
                    <a:lstStyle/>
                    <a:p>
                      <a:pPr algn="ctr"/>
                      <a:r>
                        <a:rPr lang="en-US" sz="1600" dirty="0">
                          <a:solidFill>
                            <a:schemeClr val="tx2"/>
                          </a:solidFill>
                        </a:rPr>
                        <a:t>$500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2"/>
                          </a:solidFill>
                        </a:rPr>
                        <a:t>100%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2"/>
                          </a:solidFill>
                        </a:rPr>
                        <a:t>$500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695808"/>
                  </a:ext>
                </a:extLst>
              </a:tr>
              <a:tr h="375906">
                <a:tc>
                  <a:txBody>
                    <a:bodyPr/>
                    <a:lstStyle/>
                    <a:p>
                      <a:pPr algn="ctr"/>
                      <a:endParaRPr lang="en-US" sz="1600" dirty="0">
                        <a:solidFill>
                          <a:schemeClr val="tx2"/>
                        </a:solidFill>
                      </a:endParaRPr>
                    </a:p>
                  </a:txBody>
                  <a:tcPr anchor="ctr">
                    <a:noFill/>
                  </a:tcPr>
                </a:tc>
                <a:tc gridSpan="2">
                  <a:txBody>
                    <a:bodyPr/>
                    <a:lstStyle/>
                    <a:p>
                      <a:pPr algn="r"/>
                      <a:r>
                        <a:rPr lang="en-US" sz="1600" b="1" dirty="0">
                          <a:solidFill>
                            <a:schemeClr val="tx2"/>
                          </a:solidFill>
                        </a:rPr>
                        <a:t>Total Annual Costs</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US" sz="1600" dirty="0"/>
                    </a:p>
                  </a:txBody>
                  <a:tcPr anchor="ctr">
                    <a:noFill/>
                  </a:tcPr>
                </a:tc>
                <a:tc>
                  <a:txBody>
                    <a:bodyPr/>
                    <a:lstStyle/>
                    <a:p>
                      <a:pPr algn="ctr"/>
                      <a:r>
                        <a:rPr lang="en-US" sz="1600" b="1" dirty="0">
                          <a:solidFill>
                            <a:schemeClr val="tx2"/>
                          </a:solidFill>
                        </a:rPr>
                        <a:t>$39,000</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13619824"/>
                  </a:ext>
                </a:extLst>
              </a:tr>
              <a:tr h="375906">
                <a:tc>
                  <a:txBody>
                    <a:bodyPr/>
                    <a:lstStyle/>
                    <a:p>
                      <a:pPr algn="ctr"/>
                      <a:endParaRPr lang="en-US" sz="1600" dirty="0">
                        <a:solidFill>
                          <a:schemeClr val="tx2"/>
                        </a:solidFill>
                      </a:endParaRPr>
                    </a:p>
                  </a:txBody>
                  <a:tcPr anchor="ctr">
                    <a:noFill/>
                  </a:tcPr>
                </a:tc>
                <a:tc gridSpan="2">
                  <a:txBody>
                    <a:bodyPr/>
                    <a:lstStyle/>
                    <a:p>
                      <a:pPr algn="r"/>
                      <a:r>
                        <a:rPr lang="en-US" sz="1600" b="1" dirty="0">
                          <a:solidFill>
                            <a:schemeClr val="tx2"/>
                          </a:solidFill>
                        </a:rPr>
                        <a:t>Projected Annual Use</a:t>
                      </a:r>
                    </a:p>
                  </a:txBody>
                  <a:tcPr anchor="ctr">
                    <a:noFill/>
                  </a:tcPr>
                </a:tc>
                <a:tc hMerge="1">
                  <a:txBody>
                    <a:bodyPr/>
                    <a:lstStyle/>
                    <a:p>
                      <a:pPr algn="ctr"/>
                      <a:endParaRPr lang="en-US" sz="1600" dirty="0"/>
                    </a:p>
                  </a:txBody>
                  <a:tcPr anchor="ctr">
                    <a:noFill/>
                  </a:tcPr>
                </a:tc>
                <a:tc>
                  <a:txBody>
                    <a:bodyPr/>
                    <a:lstStyle/>
                    <a:p>
                      <a:pPr algn="ctr"/>
                      <a:r>
                        <a:rPr lang="en-US" sz="1600" b="1" dirty="0">
                          <a:solidFill>
                            <a:schemeClr val="tx2"/>
                          </a:solidFill>
                        </a:rPr>
                        <a:t>1,000 Hours</a:t>
                      </a:r>
                    </a:p>
                  </a:txBody>
                  <a:tcPr anchor="ctr">
                    <a:noFill/>
                  </a:tcPr>
                </a:tc>
                <a:extLst>
                  <a:ext uri="{0D108BD9-81ED-4DB2-BD59-A6C34878D82A}">
                    <a16:rowId xmlns:a16="http://schemas.microsoft.com/office/drawing/2014/main" val="626494360"/>
                  </a:ext>
                </a:extLst>
              </a:tr>
              <a:tr h="375906">
                <a:tc>
                  <a:txBody>
                    <a:bodyPr/>
                    <a:lstStyle/>
                    <a:p>
                      <a:pPr algn="ctr"/>
                      <a:endParaRPr lang="en-US" sz="1600" dirty="0">
                        <a:solidFill>
                          <a:schemeClr val="tx2"/>
                        </a:solidFill>
                      </a:endParaRPr>
                    </a:p>
                  </a:txBody>
                  <a:tcPr anchor="ctr">
                    <a:noFill/>
                  </a:tcPr>
                </a:tc>
                <a:tc gridSpan="2">
                  <a:txBody>
                    <a:bodyPr/>
                    <a:lstStyle/>
                    <a:p>
                      <a:pPr algn="r"/>
                      <a:r>
                        <a:rPr lang="en-US" sz="1600" b="1" dirty="0">
                          <a:solidFill>
                            <a:schemeClr val="tx2"/>
                          </a:solidFill>
                        </a:rPr>
                        <a:t>Calculated Break-even Rate</a:t>
                      </a:r>
                    </a:p>
                  </a:txBody>
                  <a:tcPr anchor="ctr">
                    <a:noFill/>
                  </a:tcPr>
                </a:tc>
                <a:tc hMerge="1">
                  <a:txBody>
                    <a:bodyPr/>
                    <a:lstStyle/>
                    <a:p>
                      <a:pPr algn="ctr"/>
                      <a:endParaRPr lang="en-US" sz="1600" dirty="0"/>
                    </a:p>
                  </a:txBody>
                  <a:tcPr anchor="ctr">
                    <a:noFill/>
                  </a:tcPr>
                </a:tc>
                <a:tc>
                  <a:txBody>
                    <a:bodyPr/>
                    <a:lstStyle/>
                    <a:p>
                      <a:pPr algn="ctr"/>
                      <a:r>
                        <a:rPr lang="en-US" sz="1600" b="1" dirty="0">
                          <a:solidFill>
                            <a:schemeClr val="tx2"/>
                          </a:solidFill>
                        </a:rPr>
                        <a:t>$39.00/Hour</a:t>
                      </a:r>
                    </a:p>
                  </a:txBody>
                  <a:tcPr anchor="ctr">
                    <a:noFill/>
                  </a:tcPr>
                </a:tc>
                <a:extLst>
                  <a:ext uri="{0D108BD9-81ED-4DB2-BD59-A6C34878D82A}">
                    <a16:rowId xmlns:a16="http://schemas.microsoft.com/office/drawing/2014/main" val="1598656537"/>
                  </a:ext>
                </a:extLst>
              </a:tr>
            </a:tbl>
          </a:graphicData>
        </a:graphic>
      </p:graphicFrame>
    </p:spTree>
    <p:extLst>
      <p:ext uri="{BB962C8B-B14F-4D97-AF65-F5344CB8AC3E}">
        <p14:creationId xmlns:p14="http://schemas.microsoft.com/office/powerpoint/2010/main" val="302817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Billing and Accounting</a:t>
            </a:r>
            <a:br>
              <a:rPr lang="en-US" dirty="0"/>
            </a:br>
            <a:r>
              <a:rPr lang="en-US" dirty="0">
                <a:solidFill>
                  <a:schemeClr val="accent3"/>
                </a:solidFill>
              </a:rPr>
              <a:t>Tracking Revenue and Expenses</a:t>
            </a:r>
          </a:p>
        </p:txBody>
      </p:sp>
      <p:graphicFrame>
        <p:nvGraphicFramePr>
          <p:cNvPr id="4" name="Diagram 3">
            <a:extLst>
              <a:ext uri="{FF2B5EF4-FFF2-40B4-BE49-F238E27FC236}">
                <a16:creationId xmlns:a16="http://schemas.microsoft.com/office/drawing/2014/main" id="{782E9AB4-2AE2-4FBF-BF09-695C9308EE51}"/>
              </a:ext>
            </a:extLst>
          </p:cNvPr>
          <p:cNvGraphicFramePr/>
          <p:nvPr>
            <p:extLst>
              <p:ext uri="{D42A27DB-BD31-4B8C-83A1-F6EECF244321}">
                <p14:modId xmlns:p14="http://schemas.microsoft.com/office/powerpoint/2010/main" val="1023631795"/>
              </p:ext>
            </p:extLst>
          </p:nvPr>
        </p:nvGraphicFramePr>
        <p:xfrm>
          <a:off x="256655" y="1639571"/>
          <a:ext cx="8646154" cy="475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7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r="-10000" b="-50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pic>
        <p:nvPicPr>
          <p:cNvPr id="11" name="Picture 10" descr="Huron-Logo_CMYK_hero_vert_060716_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680981852"/>
              </p:ext>
            </p:extLst>
          </p:nvPr>
        </p:nvGraphicFramePr>
        <p:xfrm>
          <a:off x="2663554" y="2023952"/>
          <a:ext cx="6480446" cy="3243373"/>
        </p:xfrm>
        <a:graphic>
          <a:graphicData uri="http://schemas.openxmlformats.org/drawingml/2006/table">
            <a:tbl>
              <a:tblPr firstRow="1" bandRow="1">
                <a:tableStyleId>{5C22544A-7EE6-4342-B048-85BDC9FD1C3A}</a:tableStyleId>
              </a:tblPr>
              <a:tblGrid>
                <a:gridCol w="833419">
                  <a:extLst>
                    <a:ext uri="{9D8B030D-6E8A-4147-A177-3AD203B41FA5}">
                      <a16:colId xmlns:a16="http://schemas.microsoft.com/office/drawing/2014/main" val="20000"/>
                    </a:ext>
                  </a:extLst>
                </a:gridCol>
                <a:gridCol w="2421194">
                  <a:extLst>
                    <a:ext uri="{9D8B030D-6E8A-4147-A177-3AD203B41FA5}">
                      <a16:colId xmlns:a16="http://schemas.microsoft.com/office/drawing/2014/main" val="20001"/>
                    </a:ext>
                  </a:extLst>
                </a:gridCol>
                <a:gridCol w="794849">
                  <a:extLst>
                    <a:ext uri="{9D8B030D-6E8A-4147-A177-3AD203B41FA5}">
                      <a16:colId xmlns:a16="http://schemas.microsoft.com/office/drawing/2014/main" val="20002"/>
                    </a:ext>
                  </a:extLst>
                </a:gridCol>
                <a:gridCol w="2430984">
                  <a:extLst>
                    <a:ext uri="{9D8B030D-6E8A-4147-A177-3AD203B41FA5}">
                      <a16:colId xmlns:a16="http://schemas.microsoft.com/office/drawing/2014/main" val="20003"/>
                    </a:ext>
                  </a:extLst>
                </a:gridCol>
              </a:tblGrid>
              <a:tr h="892986">
                <a:tc>
                  <a:txBody>
                    <a:bodyPr/>
                    <a:lstStyle/>
                    <a:p>
                      <a:pPr algn="ctr"/>
                      <a:r>
                        <a:rPr lang="en-US" sz="3500" dirty="0">
                          <a:solidFill>
                            <a:srgbClr val="00558C"/>
                          </a:solidFill>
                        </a:rPr>
                        <a:t>1</a:t>
                      </a:r>
                    </a:p>
                  </a:txBody>
                  <a:tcPr anchor="ctr">
                    <a:lnL w="12700" cap="flat" cmpd="sng" algn="ctr">
                      <a:noFill/>
                      <a:prstDash val="solid"/>
                      <a:round/>
                      <a:headEnd type="none" w="med" len="med"/>
                      <a:tailEnd type="none" w="med" len="med"/>
                    </a:lnL>
                    <a:lnR w="57150" cap="flat" cmpd="sng" algn="ctr">
                      <a:solidFill>
                        <a:srgbClr val="E8BF4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b="0" dirty="0">
                          <a:solidFill>
                            <a:schemeClr val="tx2"/>
                          </a:solidFill>
                        </a:rPr>
                        <a:t>Introduction</a:t>
                      </a: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558C"/>
                          </a:solidFill>
                          <a:effectLst/>
                          <a:uLnTx/>
                          <a:uFillTx/>
                          <a:latin typeface="+mn-lt"/>
                          <a:ea typeface="+mn-ea"/>
                          <a:cs typeface="+mn-cs"/>
                        </a:rPr>
                        <a:t>4</a:t>
                      </a:r>
                    </a:p>
                  </a:txBody>
                  <a:tcPr anchor="ctr">
                    <a:lnL w="12700" cap="flat" cmpd="sng" algn="ctr">
                      <a:noFill/>
                      <a:prstDash val="solid"/>
                      <a:round/>
                      <a:headEnd type="none" w="med" len="med"/>
                      <a:tailEnd type="none" w="med" len="med"/>
                    </a:lnL>
                    <a:lnR w="57150" cap="flat" cmpd="sng" algn="ctr">
                      <a:solidFill>
                        <a:srgbClr val="E8BF4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Other Considerations</a:t>
                      </a: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74241">
                <a:tc>
                  <a:txBody>
                    <a:bodyPr/>
                    <a:lstStyle/>
                    <a:p>
                      <a:pPr algn="ctr"/>
                      <a:endParaRPr lang="en-US" sz="200" dirty="0">
                        <a:solidFill>
                          <a:srgbClr val="00558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 dirty="0">
                        <a:solidFill>
                          <a:schemeClr val="tx2"/>
                        </a:solidFill>
                      </a:endParaRP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 dirty="0">
                        <a:solidFill>
                          <a:srgbClr val="000000"/>
                        </a:solidFill>
                      </a:endParaRPr>
                    </a:p>
                  </a:txBody>
                  <a:tcPr marL="182880" marR="18288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8929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558C"/>
                          </a:solidFill>
                          <a:effectLst/>
                          <a:uLnTx/>
                          <a:uFillTx/>
                          <a:latin typeface="+mn-lt"/>
                          <a:ea typeface="+mn-ea"/>
                          <a:cs typeface="+mn-cs"/>
                        </a:rPr>
                        <a:t>2</a:t>
                      </a:r>
                    </a:p>
                  </a:txBody>
                  <a:tcPr anchor="ctr">
                    <a:lnL w="12700" cap="flat" cmpd="sng" algn="ctr">
                      <a:noFill/>
                      <a:prstDash val="solid"/>
                      <a:round/>
                      <a:headEnd type="none" w="med" len="med"/>
                      <a:tailEnd type="none" w="med" len="med"/>
                    </a:lnL>
                    <a:lnR w="57150" cap="flat" cmpd="sng" algn="ctr">
                      <a:solidFill>
                        <a:srgbClr val="E8BF4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2"/>
                          </a:solidFill>
                        </a:rPr>
                        <a:t>Service Center Overview</a:t>
                      </a: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558C"/>
                          </a:solidFill>
                          <a:effectLst/>
                          <a:uLnTx/>
                          <a:uFillTx/>
                          <a:latin typeface="+mn-lt"/>
                          <a:ea typeface="+mn-ea"/>
                          <a:cs typeface="+mn-cs"/>
                        </a:rPr>
                        <a:t>5</a:t>
                      </a:r>
                    </a:p>
                  </a:txBody>
                  <a:tcPr anchor="ctr">
                    <a:lnL w="12700" cap="flat" cmpd="sng" algn="ctr">
                      <a:noFill/>
                      <a:prstDash val="solid"/>
                      <a:round/>
                      <a:headEnd type="none" w="med" len="med"/>
                      <a:tailEnd type="none" w="med" len="med"/>
                    </a:lnL>
                    <a:lnR w="57150" cap="flat" cmpd="sng" algn="ctr">
                      <a:solidFill>
                        <a:srgbClr val="E8BF4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Questions</a:t>
                      </a: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1742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 dirty="0">
                        <a:solidFill>
                          <a:schemeClr val="tx2"/>
                        </a:solidFill>
                      </a:endParaRP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 dirty="0">
                        <a:solidFill>
                          <a:srgbClr val="000000"/>
                        </a:solidFill>
                      </a:endParaRPr>
                    </a:p>
                  </a:txBody>
                  <a:tcPr marL="182880" marR="18288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8929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558C"/>
                          </a:solidFill>
                          <a:effectLst/>
                          <a:uLnTx/>
                          <a:uFillTx/>
                          <a:latin typeface="+mn-lt"/>
                          <a:ea typeface="+mn-ea"/>
                          <a:cs typeface="+mn-cs"/>
                        </a:rPr>
                        <a:t>3</a:t>
                      </a:r>
                    </a:p>
                  </a:txBody>
                  <a:tcPr anchor="ctr">
                    <a:lnL w="12700" cap="flat" cmpd="sng" algn="ctr">
                      <a:noFill/>
                      <a:prstDash val="solid"/>
                      <a:round/>
                      <a:headEnd type="none" w="med" len="med"/>
                      <a:tailEnd type="none" w="med" len="med"/>
                    </a:lnL>
                    <a:lnR w="57150" cap="flat" cmpd="sng" algn="ctr">
                      <a:solidFill>
                        <a:srgbClr val="E8BF4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2"/>
                          </a:solidFill>
                        </a:rPr>
                        <a:t>Creating A New Service Center</a:t>
                      </a: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21593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sz="200" dirty="0">
                        <a:solidFill>
                          <a:schemeClr val="tx2"/>
                        </a:solidFill>
                      </a:endParaRP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00558C"/>
                        </a:solidFill>
                        <a:effectLst/>
                        <a:uLnTx/>
                        <a:uFillTx/>
                        <a:latin typeface="+mn-lt"/>
                        <a:ea typeface="+mn-ea"/>
                        <a:cs typeface="+mn-cs"/>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sz="200" dirty="0">
                        <a:solidFill>
                          <a:srgbClr val="000000"/>
                        </a:solidFill>
                      </a:endParaRPr>
                    </a:p>
                  </a:txBody>
                  <a:tcPr marL="182880" marR="182880" anchor="ctr">
                    <a:lnL w="57150" cap="flat" cmpd="sng" algn="ctr">
                      <a:solidFill>
                        <a:srgbClr val="E8BF4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6458053"/>
                  </a:ext>
                </a:extLst>
              </a:tr>
            </a:tbl>
          </a:graphicData>
        </a:graphic>
      </p:graphicFrame>
    </p:spTree>
    <p:extLst>
      <p:ext uri="{BB962C8B-B14F-4D97-AF65-F5344CB8AC3E}">
        <p14:creationId xmlns:p14="http://schemas.microsoft.com/office/powerpoint/2010/main" val="218208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Best Practices</a:t>
            </a:r>
            <a:br>
              <a:rPr lang="en-US" dirty="0"/>
            </a:br>
            <a:r>
              <a:rPr lang="en-US" dirty="0">
                <a:solidFill>
                  <a:schemeClr val="accent3"/>
                </a:solidFill>
              </a:rPr>
              <a:t>Charging Market Rates</a:t>
            </a:r>
          </a:p>
        </p:txBody>
      </p:sp>
      <p:sp>
        <p:nvSpPr>
          <p:cNvPr id="2" name="Content Placeholder 1"/>
          <p:cNvSpPr>
            <a:spLocks noGrp="1"/>
          </p:cNvSpPr>
          <p:nvPr>
            <p:ph type="body" sz="quarter" idx="16"/>
          </p:nvPr>
        </p:nvSpPr>
        <p:spPr/>
        <p:txBody>
          <a:bodyPr/>
          <a:lstStyle/>
          <a:p>
            <a:r>
              <a:rPr lang="en-US" dirty="0"/>
              <a:t>In instances where services are </a:t>
            </a:r>
            <a:r>
              <a:rPr lang="en-US" b="1" dirty="0">
                <a:solidFill>
                  <a:schemeClr val="accent5"/>
                </a:solidFill>
              </a:rPr>
              <a:t>provided on a market price basis </a:t>
            </a:r>
            <a:r>
              <a:rPr lang="en-US" dirty="0"/>
              <a:t>(not a calculated rate basis) the normal market price may be charged to external customers only.</a:t>
            </a:r>
          </a:p>
          <a:p>
            <a:pPr lvl="1"/>
            <a:r>
              <a:rPr lang="en-US" dirty="0"/>
              <a:t>Market rate should cover at least the full cost of the services provided, including F&amp;A costs for external customers.</a:t>
            </a:r>
          </a:p>
          <a:p>
            <a:pPr lvl="1"/>
            <a:r>
              <a:rPr lang="en-US" dirty="0"/>
              <a:t>Unrelated Business Income Tax (UBIT) issues may arise if the service center is recovering in excess of its full costs</a:t>
            </a:r>
          </a:p>
          <a:p>
            <a:pPr lvl="1"/>
            <a:r>
              <a:rPr lang="en-US" b="1" dirty="0">
                <a:solidFill>
                  <a:schemeClr val="accent5"/>
                </a:solidFill>
              </a:rPr>
              <a:t>What documentation does your institution require?</a:t>
            </a:r>
          </a:p>
          <a:p>
            <a:endParaRPr lang="en-US" dirty="0">
              <a:solidFill>
                <a:schemeClr val="tx1"/>
              </a:solidFill>
            </a:endParaRPr>
          </a:p>
          <a:p>
            <a:pPr lvl="1"/>
            <a:endParaRPr lang="en-US" b="1" dirty="0">
              <a:solidFill>
                <a:schemeClr val="tx1"/>
              </a:solidFill>
            </a:endParaRPr>
          </a:p>
          <a:p>
            <a:pPr lvl="1"/>
            <a:endParaRPr lang="en-US" b="1" dirty="0">
              <a:solidFill>
                <a:schemeClr val="tx1"/>
              </a:solidFill>
            </a:endParaRPr>
          </a:p>
          <a:p>
            <a:endParaRPr lang="en-US" b="1"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326846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Best Practices</a:t>
            </a:r>
            <a:br>
              <a:rPr lang="en-US" dirty="0"/>
            </a:br>
            <a:r>
              <a:rPr lang="en-US" dirty="0">
                <a:solidFill>
                  <a:schemeClr val="accent3"/>
                </a:solidFill>
              </a:rPr>
              <a:t>Operating Reserve Balance</a:t>
            </a:r>
          </a:p>
        </p:txBody>
      </p:sp>
      <p:graphicFrame>
        <p:nvGraphicFramePr>
          <p:cNvPr id="4" name="Diagram 3">
            <a:extLst>
              <a:ext uri="{FF2B5EF4-FFF2-40B4-BE49-F238E27FC236}">
                <a16:creationId xmlns:a16="http://schemas.microsoft.com/office/drawing/2014/main" id="{A98D54AC-7009-4CA7-8824-187E8D470312}"/>
              </a:ext>
            </a:extLst>
          </p:cNvPr>
          <p:cNvGraphicFramePr/>
          <p:nvPr>
            <p:extLst>
              <p:ext uri="{D42A27DB-BD31-4B8C-83A1-F6EECF244321}">
                <p14:modId xmlns:p14="http://schemas.microsoft.com/office/powerpoint/2010/main" val="1620370578"/>
              </p:ext>
            </p:extLst>
          </p:nvPr>
        </p:nvGraphicFramePr>
        <p:xfrm>
          <a:off x="257175" y="1630093"/>
          <a:ext cx="8645634" cy="453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6C1653D4-2320-4133-B072-9380F4306AE7}"/>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96915" y="3628479"/>
            <a:ext cx="851397" cy="851397"/>
          </a:xfrm>
          <a:prstGeom prst="rect">
            <a:avLst/>
          </a:prstGeom>
        </p:spPr>
      </p:pic>
      <p:pic>
        <p:nvPicPr>
          <p:cNvPr id="11" name="Picture 10">
            <a:extLst>
              <a:ext uri="{FF2B5EF4-FFF2-40B4-BE49-F238E27FC236}">
                <a16:creationId xmlns:a16="http://schemas.microsoft.com/office/drawing/2014/main" id="{6DE26244-AC1B-49EA-84C0-DA8C8DC38F63}"/>
              </a:ext>
            </a:extLst>
          </p:cNvPr>
          <p:cNvPicPr>
            <a:picLocks noChangeAspect="1"/>
          </p:cNvPicPr>
          <p:nvPr/>
        </p:nvPicPr>
        <p:blipFill>
          <a:blip r:embed="rId8">
            <a:biLevel thresh="25000"/>
          </a:blip>
          <a:stretch>
            <a:fillRect/>
          </a:stretch>
        </p:blipFill>
        <p:spPr>
          <a:xfrm>
            <a:off x="396913" y="4735533"/>
            <a:ext cx="851400" cy="851398"/>
          </a:xfrm>
          <a:prstGeom prst="rect">
            <a:avLst/>
          </a:prstGeom>
        </p:spPr>
      </p:pic>
    </p:spTree>
    <p:extLst>
      <p:ext uri="{BB962C8B-B14F-4D97-AF65-F5344CB8AC3E}">
        <p14:creationId xmlns:p14="http://schemas.microsoft.com/office/powerpoint/2010/main" val="3919562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1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2707293"/>
            <a:ext cx="9144000" cy="2226775"/>
          </a:xfrm>
        </p:spPr>
        <p:txBody>
          <a:bodyPr/>
          <a:lstStyle/>
          <a:p>
            <a:r>
              <a:rPr lang="en-US" dirty="0"/>
              <a:t>Other Considerations</a:t>
            </a:r>
          </a:p>
        </p:txBody>
      </p:sp>
    </p:spTree>
    <p:extLst>
      <p:ext uri="{BB962C8B-B14F-4D97-AF65-F5344CB8AC3E}">
        <p14:creationId xmlns:p14="http://schemas.microsoft.com/office/powerpoint/2010/main" val="218794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F&amp;A Rate Proposals</a:t>
            </a:r>
            <a:br>
              <a:rPr lang="en-US" dirty="0"/>
            </a:br>
            <a:r>
              <a:rPr lang="en-US" dirty="0">
                <a:solidFill>
                  <a:schemeClr val="accent3"/>
                </a:solidFill>
              </a:rPr>
              <a:t>The F&amp;A Equation</a:t>
            </a:r>
          </a:p>
        </p:txBody>
      </p:sp>
      <p:sp>
        <p:nvSpPr>
          <p:cNvPr id="2" name="Content Placeholder 1"/>
          <p:cNvSpPr>
            <a:spLocks noGrp="1"/>
          </p:cNvSpPr>
          <p:nvPr>
            <p:ph type="body" sz="quarter" idx="16"/>
          </p:nvPr>
        </p:nvSpPr>
        <p:spPr/>
        <p:txBody>
          <a:bodyPr/>
          <a:lstStyle/>
          <a:p>
            <a:endParaRPr lang="en-US" dirty="0"/>
          </a:p>
          <a:p>
            <a:endParaRPr lang="en-US" b="1" dirty="0">
              <a:solidFill>
                <a:schemeClr val="tx1"/>
              </a:solidFill>
            </a:endParaRPr>
          </a:p>
          <a:p>
            <a:pPr lvl="1"/>
            <a:endParaRPr lang="en-US" b="1" dirty="0">
              <a:solidFill>
                <a:schemeClr val="tx1"/>
              </a:solidFill>
            </a:endParaRPr>
          </a:p>
          <a:p>
            <a:pPr lvl="1"/>
            <a:endParaRPr lang="en-US" b="1" dirty="0">
              <a:solidFill>
                <a:schemeClr val="tx1"/>
              </a:solidFill>
            </a:endParaRPr>
          </a:p>
          <a:p>
            <a:endParaRPr lang="en-US" b="1" dirty="0">
              <a:solidFill>
                <a:schemeClr val="tx1"/>
              </a:solidFill>
            </a:endParaRPr>
          </a:p>
          <a:p>
            <a:pPr marL="0" indent="0">
              <a:buNone/>
            </a:pPr>
            <a:endParaRPr lang="en-US" dirty="0"/>
          </a:p>
          <a:p>
            <a:endParaRPr lang="en-US" dirty="0"/>
          </a:p>
        </p:txBody>
      </p:sp>
      <p:sp>
        <p:nvSpPr>
          <p:cNvPr id="10" name="Rectangle 9"/>
          <p:cNvSpPr/>
          <p:nvPr/>
        </p:nvSpPr>
        <p:spPr>
          <a:xfrm>
            <a:off x="1238250" y="2021617"/>
            <a:ext cx="1847850" cy="390526"/>
          </a:xfrm>
          <a:prstGeom prst="rect">
            <a:avLst/>
          </a:prstGeom>
          <a:solidFill>
            <a:srgbClr val="00558C"/>
          </a:solidFill>
          <a:ln>
            <a:solidFill>
              <a:srgbClr val="09304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Facilities Costs</a:t>
            </a:r>
          </a:p>
          <a:p>
            <a:pPr algn="ctr"/>
            <a:r>
              <a:rPr lang="en-US" sz="1200" b="1" dirty="0"/>
              <a:t>(Indirect Costs)</a:t>
            </a:r>
          </a:p>
        </p:txBody>
      </p:sp>
      <p:sp>
        <p:nvSpPr>
          <p:cNvPr id="11" name="Rectangle 10"/>
          <p:cNvSpPr/>
          <p:nvPr/>
        </p:nvSpPr>
        <p:spPr>
          <a:xfrm>
            <a:off x="1238250" y="2432323"/>
            <a:ext cx="1847851" cy="155257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0988" lvl="1" indent="-223838">
              <a:buFont typeface="Wingdings" pitchFamily="2" charset="2"/>
              <a:buChar char="§"/>
            </a:pPr>
            <a:r>
              <a:rPr lang="en-US" sz="1100" dirty="0">
                <a:solidFill>
                  <a:schemeClr val="tx1"/>
                </a:solidFill>
              </a:rPr>
              <a:t>Building Depreciation</a:t>
            </a:r>
          </a:p>
          <a:p>
            <a:pPr marL="280988" lvl="1" indent="-223838">
              <a:buFont typeface="Wingdings" pitchFamily="2" charset="2"/>
              <a:buChar char="§"/>
            </a:pPr>
            <a:r>
              <a:rPr lang="en-US" sz="1100" dirty="0">
                <a:solidFill>
                  <a:schemeClr val="tx1"/>
                </a:solidFill>
              </a:rPr>
              <a:t>Equipment Depreciation</a:t>
            </a:r>
          </a:p>
          <a:p>
            <a:pPr marL="280988" lvl="1" indent="-223838">
              <a:buFont typeface="Wingdings" pitchFamily="2" charset="2"/>
              <a:buChar char="§"/>
            </a:pPr>
            <a:r>
              <a:rPr lang="en-US" sz="1100" dirty="0">
                <a:solidFill>
                  <a:schemeClr val="tx1"/>
                </a:solidFill>
              </a:rPr>
              <a:t>Interest</a:t>
            </a:r>
          </a:p>
          <a:p>
            <a:pPr marL="280988" lvl="1" indent="-223838">
              <a:buFont typeface="Wingdings" pitchFamily="2" charset="2"/>
              <a:buChar char="§"/>
            </a:pPr>
            <a:r>
              <a:rPr lang="en-US" sz="1100" dirty="0">
                <a:solidFill>
                  <a:schemeClr val="tx1"/>
                </a:solidFill>
              </a:rPr>
              <a:t>Operations &amp; Maintenance</a:t>
            </a:r>
          </a:p>
          <a:p>
            <a:pPr marL="280988" lvl="1" indent="-223838">
              <a:buFont typeface="Wingdings" pitchFamily="2" charset="2"/>
              <a:buChar char="§"/>
            </a:pPr>
            <a:r>
              <a:rPr lang="en-US" sz="1100" dirty="0">
                <a:solidFill>
                  <a:schemeClr val="tx1"/>
                </a:solidFill>
              </a:rPr>
              <a:t>Library</a:t>
            </a:r>
          </a:p>
        </p:txBody>
      </p:sp>
      <p:sp>
        <p:nvSpPr>
          <p:cNvPr id="12" name="Rectangle 11"/>
          <p:cNvSpPr/>
          <p:nvPr/>
        </p:nvSpPr>
        <p:spPr>
          <a:xfrm>
            <a:off x="3722687" y="2021617"/>
            <a:ext cx="1847850" cy="390526"/>
          </a:xfrm>
          <a:prstGeom prst="rect">
            <a:avLst/>
          </a:prstGeom>
          <a:solidFill>
            <a:srgbClr val="00558C"/>
          </a:solidFill>
          <a:ln>
            <a:solidFill>
              <a:srgbClr val="09304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Administrative Costs</a:t>
            </a:r>
          </a:p>
          <a:p>
            <a:pPr algn="ctr"/>
            <a:r>
              <a:rPr lang="en-US" sz="1200" b="1" dirty="0"/>
              <a:t>(Indirect Costs)</a:t>
            </a:r>
          </a:p>
        </p:txBody>
      </p:sp>
      <p:sp>
        <p:nvSpPr>
          <p:cNvPr id="13" name="Rectangle 12"/>
          <p:cNvSpPr/>
          <p:nvPr/>
        </p:nvSpPr>
        <p:spPr>
          <a:xfrm>
            <a:off x="6207125" y="2016984"/>
            <a:ext cx="1847850" cy="390526"/>
          </a:xfrm>
          <a:prstGeom prst="rect">
            <a:avLst/>
          </a:prstGeom>
          <a:solidFill>
            <a:srgbClr val="00558C"/>
          </a:solidFill>
          <a:ln>
            <a:solidFill>
              <a:srgbClr val="09304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Indirect Costs</a:t>
            </a:r>
          </a:p>
        </p:txBody>
      </p:sp>
      <p:sp>
        <p:nvSpPr>
          <p:cNvPr id="14" name="Rectangle 13"/>
          <p:cNvSpPr/>
          <p:nvPr/>
        </p:nvSpPr>
        <p:spPr>
          <a:xfrm>
            <a:off x="3721251" y="2432323"/>
            <a:ext cx="1847851" cy="155257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0988" lvl="1" indent="-223838">
              <a:buFont typeface="Wingdings" pitchFamily="2" charset="2"/>
              <a:buChar char="§"/>
            </a:pPr>
            <a:r>
              <a:rPr lang="en-US" sz="1100" dirty="0">
                <a:solidFill>
                  <a:schemeClr val="tx1"/>
                </a:solidFill>
              </a:rPr>
              <a:t>President’s Office</a:t>
            </a:r>
          </a:p>
          <a:p>
            <a:pPr marL="280988" lvl="1" indent="-223838">
              <a:buFont typeface="Wingdings" pitchFamily="2" charset="2"/>
              <a:buChar char="§"/>
            </a:pPr>
            <a:r>
              <a:rPr lang="en-US" sz="1100" dirty="0">
                <a:solidFill>
                  <a:schemeClr val="tx1"/>
                </a:solidFill>
              </a:rPr>
              <a:t>Legal</a:t>
            </a:r>
          </a:p>
          <a:p>
            <a:pPr marL="280988" lvl="1" indent="-223838">
              <a:buFont typeface="Wingdings" pitchFamily="2" charset="2"/>
              <a:buChar char="§"/>
            </a:pPr>
            <a:r>
              <a:rPr lang="en-US" sz="1100" dirty="0">
                <a:solidFill>
                  <a:schemeClr val="tx1"/>
                </a:solidFill>
              </a:rPr>
              <a:t>Human Resources</a:t>
            </a:r>
          </a:p>
          <a:p>
            <a:pPr marL="280988" lvl="1" indent="-223838">
              <a:buFont typeface="Wingdings" pitchFamily="2" charset="2"/>
              <a:buChar char="§"/>
            </a:pPr>
            <a:r>
              <a:rPr lang="en-US" sz="1100" dirty="0">
                <a:solidFill>
                  <a:schemeClr val="tx1"/>
                </a:solidFill>
              </a:rPr>
              <a:t>Sponsored Programs</a:t>
            </a:r>
          </a:p>
          <a:p>
            <a:pPr marL="280988" lvl="1" indent="-223838">
              <a:buFont typeface="Wingdings" pitchFamily="2" charset="2"/>
              <a:buChar char="§"/>
            </a:pPr>
            <a:r>
              <a:rPr lang="en-US" sz="1100" dirty="0">
                <a:solidFill>
                  <a:schemeClr val="tx1"/>
                </a:solidFill>
              </a:rPr>
              <a:t>Pre-award </a:t>
            </a:r>
          </a:p>
          <a:p>
            <a:pPr marL="280988" lvl="1" indent="-223838">
              <a:buFont typeface="Wingdings" pitchFamily="2" charset="2"/>
              <a:buChar char="§"/>
            </a:pPr>
            <a:r>
              <a:rPr lang="en-US" sz="1100" dirty="0">
                <a:solidFill>
                  <a:schemeClr val="tx1"/>
                </a:solidFill>
              </a:rPr>
              <a:t>Department Administrators</a:t>
            </a:r>
          </a:p>
          <a:p>
            <a:pPr marL="280988" lvl="1" indent="-223838">
              <a:buFont typeface="Wingdings" pitchFamily="2" charset="2"/>
              <a:buChar char="§"/>
            </a:pPr>
            <a:r>
              <a:rPr lang="en-US" sz="1100" dirty="0">
                <a:solidFill>
                  <a:schemeClr val="tx1"/>
                </a:solidFill>
              </a:rPr>
              <a:t>Clerical and Support Staff</a:t>
            </a:r>
          </a:p>
        </p:txBody>
      </p:sp>
      <p:sp>
        <p:nvSpPr>
          <p:cNvPr id="15" name="Rectangle 14"/>
          <p:cNvSpPr/>
          <p:nvPr/>
        </p:nvSpPr>
        <p:spPr>
          <a:xfrm>
            <a:off x="6207125" y="2412143"/>
            <a:ext cx="1847851" cy="155257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0988" lvl="1" indent="-223838">
              <a:buFont typeface="Wingdings" pitchFamily="2" charset="2"/>
              <a:buChar char="§"/>
            </a:pPr>
            <a:r>
              <a:rPr lang="en-US" sz="1100" dirty="0">
                <a:solidFill>
                  <a:schemeClr val="tx1"/>
                </a:solidFill>
              </a:rPr>
              <a:t>Annual Facilities and Administrative costs are aggregated and known as “Pool” costs. They are the numerator in the F&amp;A formula.</a:t>
            </a:r>
          </a:p>
        </p:txBody>
      </p:sp>
      <p:cxnSp>
        <p:nvCxnSpPr>
          <p:cNvPr id="16" name="Straight Connector 15"/>
          <p:cNvCxnSpPr/>
          <p:nvPr/>
        </p:nvCxnSpPr>
        <p:spPr>
          <a:xfrm>
            <a:off x="849312" y="4187547"/>
            <a:ext cx="78105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386138" y="4425925"/>
            <a:ext cx="2581274" cy="438150"/>
          </a:xfrm>
          <a:prstGeom prst="rect">
            <a:avLst/>
          </a:prstGeom>
          <a:solidFill>
            <a:srgbClr val="0055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Total Base Costs</a:t>
            </a:r>
          </a:p>
          <a:p>
            <a:pPr algn="ctr"/>
            <a:r>
              <a:rPr lang="en-US" sz="1400" b="1" dirty="0"/>
              <a:t>(Direct Costs)</a:t>
            </a:r>
          </a:p>
        </p:txBody>
      </p:sp>
      <p:sp>
        <p:nvSpPr>
          <p:cNvPr id="20" name="Rectangle 19"/>
          <p:cNvSpPr/>
          <p:nvPr/>
        </p:nvSpPr>
        <p:spPr>
          <a:xfrm>
            <a:off x="3386138" y="4871886"/>
            <a:ext cx="2581274" cy="10481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0988" lvl="1" indent="-223838">
              <a:buFont typeface="Wingdings" pitchFamily="2" charset="2"/>
              <a:buChar char="§"/>
            </a:pPr>
            <a:r>
              <a:rPr lang="en-US" sz="1100" dirty="0">
                <a:solidFill>
                  <a:schemeClr val="tx1"/>
                </a:solidFill>
              </a:rPr>
              <a:t>Organized Research</a:t>
            </a:r>
          </a:p>
          <a:p>
            <a:pPr marL="280988" lvl="1" indent="-223838">
              <a:buFont typeface="Wingdings" pitchFamily="2" charset="2"/>
              <a:buChar char="§"/>
            </a:pPr>
            <a:r>
              <a:rPr lang="en-US" sz="1100" dirty="0">
                <a:solidFill>
                  <a:schemeClr val="tx1"/>
                </a:solidFill>
              </a:rPr>
              <a:t>Other Sponsored Activities</a:t>
            </a:r>
          </a:p>
          <a:p>
            <a:pPr marL="280988" lvl="1" indent="-223838">
              <a:buFont typeface="Wingdings" pitchFamily="2" charset="2"/>
              <a:buChar char="§"/>
            </a:pPr>
            <a:r>
              <a:rPr lang="en-US" sz="1100" dirty="0">
                <a:solidFill>
                  <a:schemeClr val="tx1"/>
                </a:solidFill>
              </a:rPr>
              <a:t>Instruction</a:t>
            </a:r>
          </a:p>
          <a:p>
            <a:pPr marL="280988" lvl="1" indent="-223838">
              <a:buFont typeface="Wingdings" pitchFamily="2" charset="2"/>
              <a:buChar char="§"/>
            </a:pPr>
            <a:r>
              <a:rPr lang="en-US" sz="1100" dirty="0">
                <a:solidFill>
                  <a:schemeClr val="tx1"/>
                </a:solidFill>
              </a:rPr>
              <a:t>Other Institutional Activities</a:t>
            </a:r>
          </a:p>
        </p:txBody>
      </p:sp>
    </p:spTree>
    <p:extLst>
      <p:ext uri="{BB962C8B-B14F-4D97-AF65-F5344CB8AC3E}">
        <p14:creationId xmlns:p14="http://schemas.microsoft.com/office/powerpoint/2010/main" val="215529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21904-B102-451E-A534-D269751A3CB6}"/>
              </a:ext>
            </a:extLst>
          </p:cNvPr>
          <p:cNvSpPr>
            <a:spLocks noGrp="1"/>
          </p:cNvSpPr>
          <p:nvPr>
            <p:ph type="body" sz="quarter" idx="18"/>
          </p:nvPr>
        </p:nvSpPr>
        <p:spPr>
          <a:xfrm>
            <a:off x="256655" y="1655032"/>
            <a:ext cx="4200525" cy="4822883"/>
          </a:xfrm>
        </p:spPr>
        <p:txBody>
          <a:bodyPr/>
          <a:lstStyle/>
          <a:p>
            <a:r>
              <a:rPr lang="en-US" dirty="0"/>
              <a:t>Equipment depreciation can be recovered </a:t>
            </a:r>
            <a:r>
              <a:rPr lang="en-US" b="1" dirty="0">
                <a:solidFill>
                  <a:schemeClr val="accent1"/>
                </a:solidFill>
              </a:rPr>
              <a:t>either</a:t>
            </a:r>
            <a:r>
              <a:rPr lang="en-US" dirty="0"/>
              <a:t> through the F&amp;A rate or service center billing rates… </a:t>
            </a:r>
            <a:r>
              <a:rPr lang="en-US" b="1" dirty="0">
                <a:solidFill>
                  <a:schemeClr val="accent1"/>
                </a:solidFill>
              </a:rPr>
              <a:t>NOT BOTH!</a:t>
            </a:r>
          </a:p>
          <a:p>
            <a:pPr lvl="1"/>
            <a:r>
              <a:rPr lang="en-US" dirty="0"/>
              <a:t>If equipment is included in service center rate calculations, it </a:t>
            </a:r>
            <a:r>
              <a:rPr lang="en-US" b="1" dirty="0">
                <a:solidFill>
                  <a:schemeClr val="accent1"/>
                </a:solidFill>
              </a:rPr>
              <a:t>MUST </a:t>
            </a:r>
            <a:r>
              <a:rPr lang="en-US" dirty="0"/>
              <a:t>be excluded from the F&amp;A Rate proposal.</a:t>
            </a:r>
          </a:p>
          <a:p>
            <a:pPr lvl="1"/>
            <a:r>
              <a:rPr lang="en-US" dirty="0"/>
              <a:t>Proper tracking of this equipment is critical</a:t>
            </a:r>
          </a:p>
          <a:p>
            <a:endParaRPr lang="en-US" dirty="0"/>
          </a:p>
          <a:p>
            <a:r>
              <a:rPr lang="en-US" dirty="0"/>
              <a:t>Do you allow equipment costs in service center rates and if so, how do your track it?</a:t>
            </a:r>
          </a:p>
          <a:p>
            <a:endParaRPr lang="en-US" dirty="0"/>
          </a:p>
        </p:txBody>
      </p:sp>
      <p:sp>
        <p:nvSpPr>
          <p:cNvPr id="3" name="Title 2">
            <a:extLst>
              <a:ext uri="{FF2B5EF4-FFF2-40B4-BE49-F238E27FC236}">
                <a16:creationId xmlns:a16="http://schemas.microsoft.com/office/drawing/2014/main" id="{5E87B87F-0C96-42CC-B858-8A72E57C753B}"/>
              </a:ext>
            </a:extLst>
          </p:cNvPr>
          <p:cNvSpPr>
            <a:spLocks noGrp="1"/>
          </p:cNvSpPr>
          <p:nvPr>
            <p:ph type="title"/>
          </p:nvPr>
        </p:nvSpPr>
        <p:spPr>
          <a:xfrm>
            <a:off x="256655" y="352624"/>
            <a:ext cx="8646154" cy="1180901"/>
          </a:xfrm>
        </p:spPr>
        <p:txBody>
          <a:bodyPr/>
          <a:lstStyle/>
          <a:p>
            <a:r>
              <a:rPr lang="en-US" sz="3500" dirty="0"/>
              <a:t>F&amp;A Rate Proposals</a:t>
            </a:r>
            <a:br>
              <a:rPr lang="en-US" sz="3500" dirty="0"/>
            </a:br>
            <a:r>
              <a:rPr lang="en-US" sz="3500" dirty="0">
                <a:solidFill>
                  <a:schemeClr val="accent3"/>
                </a:solidFill>
              </a:rPr>
              <a:t>Equipment Depreciation</a:t>
            </a:r>
            <a:endParaRPr lang="en-US" sz="3500" dirty="0"/>
          </a:p>
        </p:txBody>
      </p:sp>
      <p:sp>
        <p:nvSpPr>
          <p:cNvPr id="4" name="Text Placeholder 3">
            <a:extLst>
              <a:ext uri="{FF2B5EF4-FFF2-40B4-BE49-F238E27FC236}">
                <a16:creationId xmlns:a16="http://schemas.microsoft.com/office/drawing/2014/main" id="{783E9B3D-EA40-41E6-BC90-648188302F9C}"/>
              </a:ext>
            </a:extLst>
          </p:cNvPr>
          <p:cNvSpPr>
            <a:spLocks noGrp="1"/>
          </p:cNvSpPr>
          <p:nvPr>
            <p:ph type="body" sz="quarter" idx="19"/>
          </p:nvPr>
        </p:nvSpPr>
        <p:spPr>
          <a:xfrm>
            <a:off x="4702284" y="1666875"/>
            <a:ext cx="4200525" cy="4811040"/>
          </a:xfrm>
        </p:spPr>
        <p:txBody>
          <a:bodyPr/>
          <a:lstStyle/>
          <a:p>
            <a:r>
              <a:rPr lang="en-US" dirty="0"/>
              <a:t>The full cost of the equipment cannot be built into the service center rates, only </a:t>
            </a:r>
            <a:r>
              <a:rPr lang="en-US" b="1" dirty="0">
                <a:solidFill>
                  <a:schemeClr val="accent1"/>
                </a:solidFill>
              </a:rPr>
              <a:t>annual depreciation</a:t>
            </a:r>
            <a:r>
              <a:rPr lang="en-US" dirty="0"/>
              <a:t>.</a:t>
            </a:r>
          </a:p>
          <a:p>
            <a:endParaRPr lang="en-US" dirty="0"/>
          </a:p>
          <a:p>
            <a:r>
              <a:rPr lang="en-US" dirty="0"/>
              <a:t>Equipment used in service centers can have a different useful life than similar assets at the university.</a:t>
            </a:r>
          </a:p>
          <a:p>
            <a:pPr lvl="1"/>
            <a:r>
              <a:rPr lang="en-US" dirty="0"/>
              <a:t>Service centers must be able defend shorter life.</a:t>
            </a:r>
          </a:p>
        </p:txBody>
      </p:sp>
      <p:sp>
        <p:nvSpPr>
          <p:cNvPr id="5" name="Text Placeholder 4">
            <a:extLst>
              <a:ext uri="{FF2B5EF4-FFF2-40B4-BE49-F238E27FC236}">
                <a16:creationId xmlns:a16="http://schemas.microsoft.com/office/drawing/2014/main" id="{E0E61716-C387-406E-BD57-6F066FDD1F06}"/>
              </a:ext>
            </a:extLst>
          </p:cNvPr>
          <p:cNvSpPr>
            <a:spLocks noGrp="1"/>
          </p:cNvSpPr>
          <p:nvPr>
            <p:ph type="body" sz="quarter" idx="16"/>
          </p:nvPr>
        </p:nvSpPr>
        <p:spPr/>
        <p:txBody>
          <a:bodyPr/>
          <a:lstStyle/>
          <a:p>
            <a:endParaRPr lang="en-US"/>
          </a:p>
        </p:txBody>
      </p:sp>
      <p:pic>
        <p:nvPicPr>
          <p:cNvPr id="11" name="Picture 10">
            <a:extLst>
              <a:ext uri="{FF2B5EF4-FFF2-40B4-BE49-F238E27FC236}">
                <a16:creationId xmlns:a16="http://schemas.microsoft.com/office/drawing/2014/main" id="{CD33DB55-A7FF-40E9-8FD7-6418EE7D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974" y="3619500"/>
            <a:ext cx="3312052" cy="2762250"/>
          </a:xfrm>
          <a:prstGeom prst="rect">
            <a:avLst/>
          </a:prstGeom>
        </p:spPr>
      </p:pic>
    </p:spTree>
    <p:extLst>
      <p:ext uri="{BB962C8B-B14F-4D97-AF65-F5344CB8AC3E}">
        <p14:creationId xmlns:p14="http://schemas.microsoft.com/office/powerpoint/2010/main" val="570565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655" y="352624"/>
            <a:ext cx="8646153" cy="1152326"/>
          </a:xfrm>
        </p:spPr>
        <p:txBody>
          <a:bodyPr/>
          <a:lstStyle/>
          <a:p>
            <a:r>
              <a:rPr lang="en-US" sz="3500" dirty="0"/>
              <a:t>F&amp;A Rate Proposals </a:t>
            </a:r>
            <a:br>
              <a:rPr lang="en-US" sz="3500" dirty="0"/>
            </a:br>
            <a:r>
              <a:rPr lang="en-US" sz="3500" dirty="0">
                <a:solidFill>
                  <a:schemeClr val="accent3"/>
                </a:solidFill>
              </a:rPr>
              <a:t>Equipment Reserves</a:t>
            </a:r>
          </a:p>
        </p:txBody>
      </p:sp>
      <p:pic>
        <p:nvPicPr>
          <p:cNvPr id="7" name="Picture 6">
            <a:extLst>
              <a:ext uri="{FF2B5EF4-FFF2-40B4-BE49-F238E27FC236}">
                <a16:creationId xmlns:a16="http://schemas.microsoft.com/office/drawing/2014/main" id="{45CF25A6-8FF7-4C47-85B9-3F2E6F1D3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910" y="1162050"/>
            <a:ext cx="4239905" cy="4095750"/>
          </a:xfrm>
          <a:prstGeom prst="rect">
            <a:avLst/>
          </a:prstGeom>
        </p:spPr>
      </p:pic>
      <p:sp>
        <p:nvSpPr>
          <p:cNvPr id="8" name="Text Placeholder 1">
            <a:extLst>
              <a:ext uri="{FF2B5EF4-FFF2-40B4-BE49-F238E27FC236}">
                <a16:creationId xmlns:a16="http://schemas.microsoft.com/office/drawing/2014/main" id="{CD6DCB5F-9A93-43F4-8662-BC2FF6B43BE9}"/>
              </a:ext>
            </a:extLst>
          </p:cNvPr>
          <p:cNvSpPr txBox="1">
            <a:spLocks/>
          </p:cNvSpPr>
          <p:nvPr/>
        </p:nvSpPr>
        <p:spPr>
          <a:xfrm>
            <a:off x="256655" y="1655032"/>
            <a:ext cx="4200525" cy="4822883"/>
          </a:xfrm>
          <a:prstGeom prst="rect">
            <a:avLst/>
          </a:prstGeom>
        </p:spPr>
        <p:txBody>
          <a:bodyPr/>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An equipment replacement reserve is </a:t>
            </a:r>
            <a:r>
              <a:rPr lang="en-US" sz="1400" b="1" dirty="0">
                <a:solidFill>
                  <a:schemeClr val="accent1"/>
                </a:solidFill>
              </a:rPr>
              <a:t>not an allowable cost</a:t>
            </a:r>
            <a:r>
              <a:rPr lang="en-US" sz="1400" dirty="0"/>
              <a:t> for a </a:t>
            </a:r>
            <a:r>
              <a:rPr lang="en-US" sz="1400" b="1" dirty="0"/>
              <a:t>federal </a:t>
            </a:r>
            <a:r>
              <a:rPr lang="en-US" sz="1400" dirty="0"/>
              <a:t>billing rate.</a:t>
            </a:r>
          </a:p>
          <a:p>
            <a:pPr lvl="1"/>
            <a:r>
              <a:rPr lang="en-US" sz="1400" dirty="0"/>
              <a:t>Non-federal billing rates can include a cost for an equipment replacement reserve.</a:t>
            </a:r>
          </a:p>
          <a:p>
            <a:endParaRPr lang="en-US" sz="1400" dirty="0"/>
          </a:p>
          <a:p>
            <a:r>
              <a:rPr lang="en-US" sz="1400" dirty="0"/>
              <a:t>Allowable equipment depreciation returned to the center via the billing rates can be set aside into a reserve for future equipment purchases.</a:t>
            </a:r>
          </a:p>
          <a:p>
            <a:endParaRPr lang="en-US" sz="1400" dirty="0"/>
          </a:p>
          <a:p>
            <a:r>
              <a:rPr lang="en-US" sz="1400" dirty="0"/>
              <a:t>Surplus balances in the service center operating account must be used as </a:t>
            </a:r>
            <a:r>
              <a:rPr lang="en-US" sz="1400" b="1" dirty="0">
                <a:solidFill>
                  <a:schemeClr val="accent1"/>
                </a:solidFill>
              </a:rPr>
              <a:t>carry forward adjustments</a:t>
            </a:r>
            <a:r>
              <a:rPr lang="en-US" sz="1400" dirty="0"/>
              <a:t> and may </a:t>
            </a:r>
            <a:r>
              <a:rPr lang="en-US" sz="1400" b="1" dirty="0">
                <a:solidFill>
                  <a:schemeClr val="accent1"/>
                </a:solidFill>
              </a:rPr>
              <a:t>not be used to purchase equipment</a:t>
            </a:r>
            <a:r>
              <a:rPr lang="en-US" sz="1400" dirty="0"/>
              <a:t>.</a:t>
            </a:r>
          </a:p>
        </p:txBody>
      </p:sp>
    </p:spTree>
    <p:extLst>
      <p:ext uri="{BB962C8B-B14F-4D97-AF65-F5344CB8AC3E}">
        <p14:creationId xmlns:p14="http://schemas.microsoft.com/office/powerpoint/2010/main" val="192429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F&amp;A Rate Proposals</a:t>
            </a:r>
            <a:br>
              <a:rPr lang="en-US" dirty="0"/>
            </a:br>
            <a:r>
              <a:rPr lang="en-US" dirty="0">
                <a:solidFill>
                  <a:schemeClr val="accent3"/>
                </a:solidFill>
              </a:rPr>
              <a:t>Negotiation Issues</a:t>
            </a:r>
          </a:p>
        </p:txBody>
      </p:sp>
      <p:sp>
        <p:nvSpPr>
          <p:cNvPr id="2" name="Content Placeholder 1"/>
          <p:cNvSpPr>
            <a:spLocks noGrp="1"/>
          </p:cNvSpPr>
          <p:nvPr>
            <p:ph type="body" sz="quarter" idx="16"/>
          </p:nvPr>
        </p:nvSpPr>
        <p:spPr/>
        <p:txBody>
          <a:bodyPr/>
          <a:lstStyle/>
          <a:p>
            <a:pPr marL="0" indent="0">
              <a:buNone/>
            </a:pPr>
            <a:r>
              <a:rPr lang="en-US" sz="1800" dirty="0"/>
              <a:t>Data requests have recently asked for additional detail and  documentation regarding service centers, including:</a:t>
            </a:r>
          </a:p>
          <a:p>
            <a:pPr marL="231775" lvl="1" indent="0">
              <a:buNone/>
            </a:pPr>
            <a:endParaRPr lang="en-US" sz="1800" b="1" dirty="0">
              <a:solidFill>
                <a:schemeClr val="tx1"/>
              </a:solidFill>
            </a:endParaRPr>
          </a:p>
          <a:p>
            <a:pPr lvl="1"/>
            <a:endParaRPr lang="en-US" sz="1800" b="1" dirty="0">
              <a:solidFill>
                <a:schemeClr val="tx1"/>
              </a:solidFill>
            </a:endParaRPr>
          </a:p>
          <a:p>
            <a:endParaRPr lang="en-US" sz="1800" b="1" dirty="0">
              <a:solidFill>
                <a:schemeClr val="tx1"/>
              </a:solidFill>
            </a:endParaRPr>
          </a:p>
          <a:p>
            <a:pPr marL="0" indent="0">
              <a:buNone/>
            </a:pPr>
            <a:endParaRPr lang="en-US" sz="1800" dirty="0"/>
          </a:p>
          <a:p>
            <a:endParaRPr lang="en-US" sz="1800" dirty="0"/>
          </a:p>
        </p:txBody>
      </p:sp>
      <p:grpSp>
        <p:nvGrpSpPr>
          <p:cNvPr id="9" name="Group 8">
            <a:extLst>
              <a:ext uri="{FF2B5EF4-FFF2-40B4-BE49-F238E27FC236}">
                <a16:creationId xmlns:a16="http://schemas.microsoft.com/office/drawing/2014/main" id="{D3D5775F-B80D-4EEB-96A2-79399B447AB7}"/>
              </a:ext>
            </a:extLst>
          </p:cNvPr>
          <p:cNvGrpSpPr/>
          <p:nvPr/>
        </p:nvGrpSpPr>
        <p:grpSpPr>
          <a:xfrm>
            <a:off x="241299" y="2273300"/>
            <a:ext cx="8645525" cy="4064000"/>
            <a:chOff x="241299" y="2178050"/>
            <a:chExt cx="8645525" cy="4064000"/>
          </a:xfrm>
        </p:grpSpPr>
        <p:graphicFrame>
          <p:nvGraphicFramePr>
            <p:cNvPr id="4" name="Diagram 3">
              <a:extLst>
                <a:ext uri="{FF2B5EF4-FFF2-40B4-BE49-F238E27FC236}">
                  <a16:creationId xmlns:a16="http://schemas.microsoft.com/office/drawing/2014/main" id="{4DCB021B-2660-4126-B5C5-FE452CE8EAEC}"/>
                </a:ext>
              </a:extLst>
            </p:cNvPr>
            <p:cNvGraphicFramePr/>
            <p:nvPr>
              <p:extLst>
                <p:ext uri="{D42A27DB-BD31-4B8C-83A1-F6EECF244321}">
                  <p14:modId xmlns:p14="http://schemas.microsoft.com/office/powerpoint/2010/main" val="186329490"/>
                </p:ext>
              </p:extLst>
            </p:nvPr>
          </p:nvGraphicFramePr>
          <p:xfrm>
            <a:off x="241299" y="2178050"/>
            <a:ext cx="86455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2834738-848A-4DA1-A522-A05C196DDC25}"/>
                </a:ext>
              </a:extLst>
            </p:cNvPr>
            <p:cNvPicPr>
              <a:picLocks noChangeAspect="1"/>
            </p:cNvPicPr>
            <p:nvPr/>
          </p:nvPicPr>
          <p:blipFill>
            <a:blip r:embed="rId7"/>
            <a:stretch>
              <a:fillRect/>
            </a:stretch>
          </p:blipFill>
          <p:spPr>
            <a:xfrm>
              <a:off x="1578789" y="2273300"/>
              <a:ext cx="650240" cy="640080"/>
            </a:xfrm>
            <a:prstGeom prst="rect">
              <a:avLst/>
            </a:prstGeom>
          </p:spPr>
        </p:pic>
        <p:pic>
          <p:nvPicPr>
            <p:cNvPr id="6" name="Picture 5">
              <a:extLst>
                <a:ext uri="{FF2B5EF4-FFF2-40B4-BE49-F238E27FC236}">
                  <a16:creationId xmlns:a16="http://schemas.microsoft.com/office/drawing/2014/main" id="{F36BA145-7C60-48C9-8A65-CEB119026D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2904" y="4362450"/>
              <a:ext cx="822960" cy="804856"/>
            </a:xfrm>
            <a:prstGeom prst="rect">
              <a:avLst/>
            </a:prstGeom>
          </p:spPr>
        </p:pic>
        <p:pic>
          <p:nvPicPr>
            <p:cNvPr id="7" name="Picture 6">
              <a:extLst>
                <a:ext uri="{FF2B5EF4-FFF2-40B4-BE49-F238E27FC236}">
                  <a16:creationId xmlns:a16="http://schemas.microsoft.com/office/drawing/2014/main" id="{D6C5C40F-E25E-48F6-86FD-CE386E5A46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6841" y="3222668"/>
              <a:ext cx="914135" cy="925104"/>
            </a:xfrm>
            <a:prstGeom prst="rect">
              <a:avLst/>
            </a:prstGeom>
          </p:spPr>
        </p:pic>
        <p:pic>
          <p:nvPicPr>
            <p:cNvPr id="8" name="Picture 7">
              <a:extLst>
                <a:ext uri="{FF2B5EF4-FFF2-40B4-BE49-F238E27FC236}">
                  <a16:creationId xmlns:a16="http://schemas.microsoft.com/office/drawing/2014/main" id="{5C4C7823-C4A6-44D2-9728-1276F4C89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3374" y="5437864"/>
              <a:ext cx="747975" cy="731520"/>
            </a:xfrm>
            <a:prstGeom prst="rect">
              <a:avLst/>
            </a:prstGeom>
          </p:spPr>
        </p:pic>
      </p:grpSp>
    </p:spTree>
    <p:extLst>
      <p:ext uri="{BB962C8B-B14F-4D97-AF65-F5344CB8AC3E}">
        <p14:creationId xmlns:p14="http://schemas.microsoft.com/office/powerpoint/2010/main" val="6712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92741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1BD-BEAA-4143-84B7-AEF981DAB875}"/>
              </a:ext>
            </a:extLst>
          </p:cNvPr>
          <p:cNvSpPr>
            <a:spLocks noGrp="1"/>
          </p:cNvSpPr>
          <p:nvPr>
            <p:ph type="ctrTitle"/>
          </p:nvPr>
        </p:nvSpPr>
        <p:spPr/>
        <p:txBody>
          <a:bodyPr/>
          <a:lstStyle/>
          <a:p>
            <a:r>
              <a:rPr lang="en-US" dirty="0"/>
              <a:t>Appendix</a:t>
            </a:r>
          </a:p>
        </p:txBody>
      </p:sp>
      <p:sp>
        <p:nvSpPr>
          <p:cNvPr id="4" name="Text Placeholder 3">
            <a:extLst>
              <a:ext uri="{FF2B5EF4-FFF2-40B4-BE49-F238E27FC236}">
                <a16:creationId xmlns:a16="http://schemas.microsoft.com/office/drawing/2014/main" id="{0016853E-C927-41BD-9FE3-F9FB11A8335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2335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7FEB-02D1-461D-8270-9C781050E0D1}"/>
              </a:ext>
            </a:extLst>
          </p:cNvPr>
          <p:cNvSpPr>
            <a:spLocks noGrp="1"/>
          </p:cNvSpPr>
          <p:nvPr>
            <p:ph type="title"/>
          </p:nvPr>
        </p:nvSpPr>
        <p:spPr>
          <a:xfrm>
            <a:off x="256655" y="343099"/>
            <a:ext cx="8646154" cy="2188176"/>
          </a:xfrm>
        </p:spPr>
        <p:txBody>
          <a:bodyPr/>
          <a:lstStyle/>
          <a:p>
            <a:r>
              <a:rPr lang="en-US" sz="3500" dirty="0"/>
              <a:t>Additional Cost Accounting Federal Guidelines</a:t>
            </a:r>
          </a:p>
        </p:txBody>
      </p:sp>
      <p:sp>
        <p:nvSpPr>
          <p:cNvPr id="3" name="Text Placeholder 2">
            <a:extLst>
              <a:ext uri="{FF2B5EF4-FFF2-40B4-BE49-F238E27FC236}">
                <a16:creationId xmlns:a16="http://schemas.microsoft.com/office/drawing/2014/main" id="{6ECA6AEB-6FA6-45CB-8C3B-77A1149E96B7}"/>
              </a:ext>
            </a:extLst>
          </p:cNvPr>
          <p:cNvSpPr>
            <a:spLocks noGrp="1"/>
          </p:cNvSpPr>
          <p:nvPr>
            <p:ph type="body" sz="quarter" idx="15"/>
          </p:nvPr>
        </p:nvSpPr>
        <p:spPr>
          <a:xfrm>
            <a:off x="257175" y="1657350"/>
            <a:ext cx="8645525" cy="4837113"/>
          </a:xfrm>
        </p:spPr>
        <p:txBody>
          <a:bodyPr/>
          <a:lstStyle/>
          <a:p>
            <a:pPr marL="463550" lvl="1" indent="-231775">
              <a:buFont typeface="Arial" panose="020B0604020202020204" pitchFamily="34" charset="0"/>
              <a:buChar char="•"/>
              <a:tabLst>
                <a:tab pos="2292350" algn="l"/>
              </a:tabLst>
            </a:pPr>
            <a:r>
              <a:rPr lang="en-US" sz="1600" b="1" dirty="0">
                <a:latin typeface="Arial Narrow" panose="020B0606020202030204" pitchFamily="34" charset="0"/>
              </a:rPr>
              <a:t>Guidelines:</a:t>
            </a:r>
          </a:p>
          <a:p>
            <a:pPr marL="688975" lvl="2" indent="-233363">
              <a:spcBef>
                <a:spcPts val="0"/>
              </a:spcBef>
              <a:buFont typeface="Arial Narrow" panose="020B0606020202030204" pitchFamily="34" charset="0"/>
              <a:buChar char="–"/>
              <a:tabLst>
                <a:tab pos="2292350" algn="l"/>
              </a:tabLst>
            </a:pPr>
            <a:r>
              <a:rPr lang="en-US" sz="1600" dirty="0">
                <a:latin typeface="Arial Narrow" panose="020B0606020202030204" pitchFamily="34" charset="0"/>
                <a:hlinkClick r:id="rId2"/>
              </a:rPr>
              <a:t>Cost Accounting Standards (CAS), Disclosure Statement, DS-2</a:t>
            </a:r>
            <a:endParaRPr lang="en-US" sz="1600" dirty="0">
              <a:latin typeface="Arial Narrow" panose="020B0606020202030204" pitchFamily="34" charset="0"/>
            </a:endParaRPr>
          </a:p>
          <a:p>
            <a:pPr marL="688975" indent="-225425" fontAlgn="b">
              <a:spcBef>
                <a:spcPts val="0"/>
              </a:spcBef>
              <a:buFont typeface="Arial Narrow" panose="020B0606020202030204" pitchFamily="34" charset="0"/>
              <a:buChar char="–"/>
              <a:tabLst>
                <a:tab pos="511175" algn="l"/>
              </a:tabLst>
              <a:defRPr/>
            </a:pPr>
            <a:r>
              <a:rPr lang="en-US" sz="1600" dirty="0">
                <a:latin typeface="Arial Narrow" panose="020B0606020202030204" pitchFamily="34" charset="0"/>
                <a:hlinkClick r:id="rId3"/>
              </a:rPr>
              <a:t>UG 200.468 Specialized Service Facilities</a:t>
            </a:r>
            <a:endParaRPr lang="en-US" sz="1600" dirty="0">
              <a:latin typeface="Arial Narrow" panose="020B0606020202030204" pitchFamily="34" charset="0"/>
            </a:endParaRPr>
          </a:p>
          <a:p>
            <a:pPr marL="688975" indent="-225425" fontAlgn="b">
              <a:spcBef>
                <a:spcPts val="0"/>
              </a:spcBef>
              <a:buFont typeface="Arial Narrow" panose="020B0606020202030204" pitchFamily="34" charset="0"/>
              <a:buChar char="–"/>
              <a:tabLst>
                <a:tab pos="511175" algn="l"/>
              </a:tabLst>
              <a:defRPr/>
            </a:pPr>
            <a:r>
              <a:rPr lang="en-US" sz="1600" dirty="0">
                <a:latin typeface="Arial Narrow" panose="020B0606020202030204" pitchFamily="34" charset="0"/>
                <a:hlinkClick r:id="rId4"/>
              </a:rPr>
              <a:t>NIH FAQs for Costing of NIH-Funded Core Facilities</a:t>
            </a:r>
            <a:endParaRPr lang="en-US" sz="1600" dirty="0">
              <a:latin typeface="Arial Narrow" panose="020B0606020202030204" pitchFamily="34" charset="0"/>
            </a:endParaRPr>
          </a:p>
          <a:p>
            <a:endParaRPr lang="en-US" dirty="0"/>
          </a:p>
        </p:txBody>
      </p:sp>
    </p:spTree>
    <p:extLst>
      <p:ext uri="{BB962C8B-B14F-4D97-AF65-F5344CB8AC3E}">
        <p14:creationId xmlns:p14="http://schemas.microsoft.com/office/powerpoint/2010/main" val="102835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br>
              <a:rPr lang="en-US" dirty="0"/>
            </a:br>
            <a:endParaRPr lang="en-US" dirty="0">
              <a:solidFill>
                <a:schemeClr val="accent3"/>
              </a:solidFill>
            </a:endParaRPr>
          </a:p>
        </p:txBody>
      </p:sp>
      <p:sp>
        <p:nvSpPr>
          <p:cNvPr id="2" name="Content Placeholder 1"/>
          <p:cNvSpPr>
            <a:spLocks noGrp="1"/>
          </p:cNvSpPr>
          <p:nvPr>
            <p:ph type="body" sz="quarter" idx="16"/>
          </p:nvPr>
        </p:nvSpPr>
        <p:spPr/>
        <p:txBody>
          <a:bodyPr/>
          <a:lstStyle/>
          <a:p>
            <a:r>
              <a:rPr lang="en-US" b="1" dirty="0">
                <a:solidFill>
                  <a:schemeClr val="tx1"/>
                </a:solidFill>
              </a:rPr>
              <a:t>PRESENTERS: </a:t>
            </a:r>
          </a:p>
          <a:p>
            <a:pPr lvl="1"/>
            <a:r>
              <a:rPr lang="en-US" dirty="0"/>
              <a:t>Wendy Meister, Senior Director, Huron Consulting Group</a:t>
            </a:r>
          </a:p>
          <a:p>
            <a:pPr lvl="1"/>
            <a:r>
              <a:rPr lang="en-US" dirty="0"/>
              <a:t>Patrick Muzin, Manager, Huron Consulting Group</a:t>
            </a:r>
          </a:p>
          <a:p>
            <a:endParaRPr lang="en-US" dirty="0"/>
          </a:p>
          <a:p>
            <a:r>
              <a:rPr lang="en-US" b="1" cap="all" dirty="0">
                <a:solidFill>
                  <a:schemeClr val="tx1"/>
                </a:solidFill>
              </a:rPr>
              <a:t>Audience</a:t>
            </a:r>
            <a:r>
              <a:rPr lang="en-US" b="1" dirty="0">
                <a:solidFill>
                  <a:schemeClr val="tx1"/>
                </a:solidFill>
              </a:rPr>
              <a:t>:</a:t>
            </a:r>
          </a:p>
          <a:p>
            <a:pPr lvl="1"/>
            <a:r>
              <a:rPr lang="en-US" dirty="0"/>
              <a:t>Name</a:t>
            </a:r>
          </a:p>
          <a:p>
            <a:pPr lvl="1"/>
            <a:r>
              <a:rPr lang="en-US" dirty="0"/>
              <a:t>Core/Area/Facility</a:t>
            </a:r>
          </a:p>
          <a:p>
            <a:endParaRPr lang="en-US" dirty="0"/>
          </a:p>
          <a:p>
            <a:endParaRPr lang="en-US" dirty="0"/>
          </a:p>
          <a:p>
            <a:endParaRPr lang="en-US" dirty="0"/>
          </a:p>
          <a:p>
            <a:endParaRPr lang="en-US" dirty="0"/>
          </a:p>
        </p:txBody>
      </p:sp>
      <p:pic>
        <p:nvPicPr>
          <p:cNvPr id="5" name="Picture 4" descr="Name 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075" y="1639570"/>
            <a:ext cx="2843213" cy="206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0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1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2707293"/>
            <a:ext cx="9144000" cy="2226775"/>
          </a:xfrm>
        </p:spPr>
        <p:txBody>
          <a:bodyPr/>
          <a:lstStyle/>
          <a:p>
            <a:r>
              <a:rPr lang="en-US" dirty="0"/>
              <a:t>Service center Overview</a:t>
            </a:r>
          </a:p>
        </p:txBody>
      </p:sp>
    </p:spTree>
    <p:extLst>
      <p:ext uri="{BB962C8B-B14F-4D97-AF65-F5344CB8AC3E}">
        <p14:creationId xmlns:p14="http://schemas.microsoft.com/office/powerpoint/2010/main" val="393470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br>
              <a:rPr lang="en-US" dirty="0"/>
            </a:br>
            <a:r>
              <a:rPr lang="en-US" dirty="0">
                <a:solidFill>
                  <a:schemeClr val="accent3"/>
                </a:solidFill>
              </a:rPr>
              <a:t>Types of Service Centers</a:t>
            </a:r>
          </a:p>
        </p:txBody>
      </p:sp>
      <p:grpSp>
        <p:nvGrpSpPr>
          <p:cNvPr id="10" name="Group 9">
            <a:extLst>
              <a:ext uri="{FF2B5EF4-FFF2-40B4-BE49-F238E27FC236}">
                <a16:creationId xmlns:a16="http://schemas.microsoft.com/office/drawing/2014/main" id="{179B391F-B62A-45A7-8D5F-8AC206727C4F}"/>
              </a:ext>
            </a:extLst>
          </p:cNvPr>
          <p:cNvGrpSpPr/>
          <p:nvPr/>
        </p:nvGrpSpPr>
        <p:grpSpPr>
          <a:xfrm>
            <a:off x="428625" y="1612431"/>
            <a:ext cx="8286750" cy="4739443"/>
            <a:chOff x="428625" y="1612431"/>
            <a:chExt cx="8286750" cy="4739443"/>
          </a:xfrm>
        </p:grpSpPr>
        <p:sp>
          <p:nvSpPr>
            <p:cNvPr id="11" name="Rectangle: Rounded Corners 10">
              <a:extLst>
                <a:ext uri="{FF2B5EF4-FFF2-40B4-BE49-F238E27FC236}">
                  <a16:creationId xmlns:a16="http://schemas.microsoft.com/office/drawing/2014/main" id="{E0C74346-7DC2-459A-9B7E-FA9E1B23D444}"/>
                </a:ext>
              </a:extLst>
            </p:cNvPr>
            <p:cNvSpPr/>
            <p:nvPr/>
          </p:nvSpPr>
          <p:spPr>
            <a:xfrm>
              <a:off x="428625" y="1612431"/>
              <a:ext cx="8286750" cy="1174361"/>
            </a:xfrm>
            <a:prstGeom prst="roundRect">
              <a:avLst>
                <a:gd name="adj" fmla="val 10000"/>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2" name="Rectangle: Rounded Corners 11">
              <a:extLst>
                <a:ext uri="{FF2B5EF4-FFF2-40B4-BE49-F238E27FC236}">
                  <a16:creationId xmlns:a16="http://schemas.microsoft.com/office/drawing/2014/main" id="{170B79AF-9107-4E4D-B2D4-9E7DA881ABD0}"/>
                </a:ext>
              </a:extLst>
            </p:cNvPr>
            <p:cNvSpPr/>
            <p:nvPr/>
          </p:nvSpPr>
          <p:spPr>
            <a:xfrm>
              <a:off x="677227" y="1724032"/>
              <a:ext cx="2434232" cy="812415"/>
            </a:xfrm>
            <a:prstGeom prst="roundRect">
              <a:avLst>
                <a:gd name="adj" fmla="val 1000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50A1AC2E-C191-4D0B-9CCD-8AB704057ADF}"/>
                </a:ext>
              </a:extLst>
            </p:cNvPr>
            <p:cNvSpPr/>
            <p:nvPr/>
          </p:nvSpPr>
          <p:spPr>
            <a:xfrm rot="21600000">
              <a:off x="677226" y="2612625"/>
              <a:ext cx="2434233" cy="3739249"/>
            </a:xfrm>
            <a:custGeom>
              <a:avLst/>
              <a:gdLst>
                <a:gd name="connsiteX0" fmla="*/ 255594 w 2434232"/>
                <a:gd name="connsiteY0" fmla="*/ 0 h 3739249"/>
                <a:gd name="connsiteX1" fmla="*/ 2178638 w 2434232"/>
                <a:gd name="connsiteY1" fmla="*/ 0 h 3739249"/>
                <a:gd name="connsiteX2" fmla="*/ 2434232 w 2434232"/>
                <a:gd name="connsiteY2" fmla="*/ 255594 h 3739249"/>
                <a:gd name="connsiteX3" fmla="*/ 2434232 w 2434232"/>
                <a:gd name="connsiteY3" fmla="*/ 3739249 h 3739249"/>
                <a:gd name="connsiteX4" fmla="*/ 2434232 w 2434232"/>
                <a:gd name="connsiteY4" fmla="*/ 3739249 h 3739249"/>
                <a:gd name="connsiteX5" fmla="*/ 0 w 2434232"/>
                <a:gd name="connsiteY5" fmla="*/ 3739249 h 3739249"/>
                <a:gd name="connsiteX6" fmla="*/ 0 w 2434232"/>
                <a:gd name="connsiteY6" fmla="*/ 3739249 h 3739249"/>
                <a:gd name="connsiteX7" fmla="*/ 0 w 2434232"/>
                <a:gd name="connsiteY7" fmla="*/ 255594 h 3739249"/>
                <a:gd name="connsiteX8" fmla="*/ 255594 w 2434232"/>
                <a:gd name="connsiteY8" fmla="*/ 0 h 37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232" h="3739249">
                  <a:moveTo>
                    <a:pt x="2178638" y="3739249"/>
                  </a:moveTo>
                  <a:lnTo>
                    <a:pt x="255594" y="3739249"/>
                  </a:lnTo>
                  <a:cubicBezTo>
                    <a:pt x="114433" y="3739249"/>
                    <a:pt x="0" y="3624816"/>
                    <a:pt x="0" y="3483655"/>
                  </a:cubicBezTo>
                  <a:lnTo>
                    <a:pt x="0" y="0"/>
                  </a:lnTo>
                  <a:lnTo>
                    <a:pt x="0" y="0"/>
                  </a:lnTo>
                  <a:lnTo>
                    <a:pt x="2434232" y="0"/>
                  </a:lnTo>
                  <a:lnTo>
                    <a:pt x="2434232" y="0"/>
                  </a:lnTo>
                  <a:lnTo>
                    <a:pt x="2434232" y="3483655"/>
                  </a:lnTo>
                  <a:cubicBezTo>
                    <a:pt x="2434232" y="3624816"/>
                    <a:pt x="2319799" y="3739249"/>
                    <a:pt x="2178638" y="3739249"/>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1326" tIns="156464" rIns="231325" bIns="231325" numCol="1" spcCol="1270" anchor="t" anchorCtr="0">
              <a:noAutofit/>
            </a:bodyPr>
            <a:lstStyle/>
            <a:p>
              <a:pPr marL="0" lvl="0" indent="0" algn="ctr" defTabSz="977900">
                <a:lnSpc>
                  <a:spcPct val="90000"/>
                </a:lnSpc>
                <a:spcBef>
                  <a:spcPct val="0"/>
                </a:spcBef>
                <a:spcAft>
                  <a:spcPct val="35000"/>
                </a:spcAft>
                <a:buNone/>
              </a:pPr>
              <a:r>
                <a:rPr lang="en-US" sz="2200" b="1" kern="1200" dirty="0"/>
                <a:t>Institutional Service Centers</a:t>
              </a:r>
            </a:p>
            <a:p>
              <a:pPr marL="171450" lvl="1" indent="-171450" algn="l" defTabSz="755650">
                <a:lnSpc>
                  <a:spcPct val="90000"/>
                </a:lnSpc>
                <a:spcBef>
                  <a:spcPct val="0"/>
                </a:spcBef>
                <a:spcAft>
                  <a:spcPct val="15000"/>
                </a:spcAft>
                <a:buChar char="•"/>
              </a:pPr>
              <a:r>
                <a:rPr lang="en-US" sz="1700" kern="1200" dirty="0"/>
                <a:t>Serves a large portion of the institution</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600" kern="1200" dirty="0"/>
                <a:t>Examples: IT Support, Facilities</a:t>
              </a:r>
            </a:p>
          </p:txBody>
        </p:sp>
        <p:sp>
          <p:nvSpPr>
            <p:cNvPr id="14" name="Rectangle: Rounded Corners 13">
              <a:extLst>
                <a:ext uri="{FF2B5EF4-FFF2-40B4-BE49-F238E27FC236}">
                  <a16:creationId xmlns:a16="http://schemas.microsoft.com/office/drawing/2014/main" id="{724AD793-9710-4243-AD51-53920BD2D01C}"/>
                </a:ext>
              </a:extLst>
            </p:cNvPr>
            <p:cNvSpPr/>
            <p:nvPr/>
          </p:nvSpPr>
          <p:spPr>
            <a:xfrm>
              <a:off x="3354883" y="1724032"/>
              <a:ext cx="2434232" cy="812415"/>
            </a:xfrm>
            <a:prstGeom prst="roundRect">
              <a:avLst>
                <a:gd name="adj" fmla="val 1000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80DDB244-1E2B-43F5-A502-8A7983EF3C61}"/>
                </a:ext>
              </a:extLst>
            </p:cNvPr>
            <p:cNvSpPr/>
            <p:nvPr/>
          </p:nvSpPr>
          <p:spPr>
            <a:xfrm rot="21600000">
              <a:off x="3354883" y="2612624"/>
              <a:ext cx="2434232" cy="3739250"/>
            </a:xfrm>
            <a:custGeom>
              <a:avLst/>
              <a:gdLst>
                <a:gd name="connsiteX0" fmla="*/ 255594 w 2434232"/>
                <a:gd name="connsiteY0" fmla="*/ 0 h 3739249"/>
                <a:gd name="connsiteX1" fmla="*/ 2178638 w 2434232"/>
                <a:gd name="connsiteY1" fmla="*/ 0 h 3739249"/>
                <a:gd name="connsiteX2" fmla="*/ 2434232 w 2434232"/>
                <a:gd name="connsiteY2" fmla="*/ 255594 h 3739249"/>
                <a:gd name="connsiteX3" fmla="*/ 2434232 w 2434232"/>
                <a:gd name="connsiteY3" fmla="*/ 3739249 h 3739249"/>
                <a:gd name="connsiteX4" fmla="*/ 2434232 w 2434232"/>
                <a:gd name="connsiteY4" fmla="*/ 3739249 h 3739249"/>
                <a:gd name="connsiteX5" fmla="*/ 0 w 2434232"/>
                <a:gd name="connsiteY5" fmla="*/ 3739249 h 3739249"/>
                <a:gd name="connsiteX6" fmla="*/ 0 w 2434232"/>
                <a:gd name="connsiteY6" fmla="*/ 3739249 h 3739249"/>
                <a:gd name="connsiteX7" fmla="*/ 0 w 2434232"/>
                <a:gd name="connsiteY7" fmla="*/ 255594 h 3739249"/>
                <a:gd name="connsiteX8" fmla="*/ 255594 w 2434232"/>
                <a:gd name="connsiteY8" fmla="*/ 0 h 37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232" h="3739249">
                  <a:moveTo>
                    <a:pt x="2178638" y="3739249"/>
                  </a:moveTo>
                  <a:lnTo>
                    <a:pt x="255594" y="3739249"/>
                  </a:lnTo>
                  <a:cubicBezTo>
                    <a:pt x="114433" y="3739249"/>
                    <a:pt x="0" y="3624816"/>
                    <a:pt x="0" y="3483655"/>
                  </a:cubicBezTo>
                  <a:lnTo>
                    <a:pt x="0" y="0"/>
                  </a:lnTo>
                  <a:lnTo>
                    <a:pt x="0" y="0"/>
                  </a:lnTo>
                  <a:lnTo>
                    <a:pt x="2434232" y="0"/>
                  </a:lnTo>
                  <a:lnTo>
                    <a:pt x="2434232" y="0"/>
                  </a:lnTo>
                  <a:lnTo>
                    <a:pt x="2434232" y="3483655"/>
                  </a:lnTo>
                  <a:cubicBezTo>
                    <a:pt x="2434232" y="3624816"/>
                    <a:pt x="2319799" y="3739249"/>
                    <a:pt x="2178638" y="3739249"/>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1325" tIns="156465" rIns="231325" bIns="231325" numCol="1" spcCol="1270" anchor="t" anchorCtr="0">
              <a:noAutofit/>
            </a:bodyPr>
            <a:lstStyle/>
            <a:p>
              <a:pPr marL="0" lvl="0" indent="0" algn="ctr" defTabSz="977900">
                <a:lnSpc>
                  <a:spcPct val="90000"/>
                </a:lnSpc>
                <a:spcBef>
                  <a:spcPct val="0"/>
                </a:spcBef>
                <a:spcAft>
                  <a:spcPct val="35000"/>
                </a:spcAft>
                <a:buNone/>
              </a:pPr>
              <a:r>
                <a:rPr lang="en-US" sz="2200" b="1" kern="1200" dirty="0"/>
                <a:t>Recharge Centers/Core Facilities</a:t>
              </a:r>
            </a:p>
            <a:p>
              <a:pPr marL="171450" lvl="1" indent="-171450" algn="l" defTabSz="755650">
                <a:lnSpc>
                  <a:spcPct val="90000"/>
                </a:lnSpc>
                <a:spcBef>
                  <a:spcPct val="0"/>
                </a:spcBef>
                <a:spcAft>
                  <a:spcPct val="15000"/>
                </a:spcAft>
                <a:buChar char="•"/>
              </a:pPr>
              <a:r>
                <a:rPr lang="en-US" sz="1700" kern="1200" dirty="0"/>
                <a:t>Serves localized operation providing more specific service</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600" kern="1200" dirty="0"/>
                <a:t>Examples: Mass Spectrometry, High Performance Research Computing </a:t>
              </a:r>
            </a:p>
          </p:txBody>
        </p:sp>
        <p:sp>
          <p:nvSpPr>
            <p:cNvPr id="16" name="Rectangle: Rounded Corners 15">
              <a:extLst>
                <a:ext uri="{FF2B5EF4-FFF2-40B4-BE49-F238E27FC236}">
                  <a16:creationId xmlns:a16="http://schemas.microsoft.com/office/drawing/2014/main" id="{09742BC1-7530-46F3-9823-7FD3A1575799}"/>
                </a:ext>
              </a:extLst>
            </p:cNvPr>
            <p:cNvSpPr/>
            <p:nvPr/>
          </p:nvSpPr>
          <p:spPr>
            <a:xfrm>
              <a:off x="6032539" y="1724032"/>
              <a:ext cx="2434232" cy="812415"/>
            </a:xfrm>
            <a:prstGeom prst="roundRect">
              <a:avLst>
                <a:gd name="adj" fmla="val 1000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F3036D23-59BC-40CF-86D6-C5E3F1B34813}"/>
                </a:ext>
              </a:extLst>
            </p:cNvPr>
            <p:cNvSpPr/>
            <p:nvPr/>
          </p:nvSpPr>
          <p:spPr>
            <a:xfrm rot="21600000">
              <a:off x="6032539" y="2612625"/>
              <a:ext cx="2434233" cy="3739249"/>
            </a:xfrm>
            <a:custGeom>
              <a:avLst/>
              <a:gdLst>
                <a:gd name="connsiteX0" fmla="*/ 255594 w 2434232"/>
                <a:gd name="connsiteY0" fmla="*/ 0 h 3739249"/>
                <a:gd name="connsiteX1" fmla="*/ 2178638 w 2434232"/>
                <a:gd name="connsiteY1" fmla="*/ 0 h 3739249"/>
                <a:gd name="connsiteX2" fmla="*/ 2434232 w 2434232"/>
                <a:gd name="connsiteY2" fmla="*/ 255594 h 3739249"/>
                <a:gd name="connsiteX3" fmla="*/ 2434232 w 2434232"/>
                <a:gd name="connsiteY3" fmla="*/ 3739249 h 3739249"/>
                <a:gd name="connsiteX4" fmla="*/ 2434232 w 2434232"/>
                <a:gd name="connsiteY4" fmla="*/ 3739249 h 3739249"/>
                <a:gd name="connsiteX5" fmla="*/ 0 w 2434232"/>
                <a:gd name="connsiteY5" fmla="*/ 3739249 h 3739249"/>
                <a:gd name="connsiteX6" fmla="*/ 0 w 2434232"/>
                <a:gd name="connsiteY6" fmla="*/ 3739249 h 3739249"/>
                <a:gd name="connsiteX7" fmla="*/ 0 w 2434232"/>
                <a:gd name="connsiteY7" fmla="*/ 255594 h 3739249"/>
                <a:gd name="connsiteX8" fmla="*/ 255594 w 2434232"/>
                <a:gd name="connsiteY8" fmla="*/ 0 h 37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232" h="3739249">
                  <a:moveTo>
                    <a:pt x="2178638" y="3739249"/>
                  </a:moveTo>
                  <a:lnTo>
                    <a:pt x="255594" y="3739249"/>
                  </a:lnTo>
                  <a:cubicBezTo>
                    <a:pt x="114433" y="3739249"/>
                    <a:pt x="0" y="3624816"/>
                    <a:pt x="0" y="3483655"/>
                  </a:cubicBezTo>
                  <a:lnTo>
                    <a:pt x="0" y="0"/>
                  </a:lnTo>
                  <a:lnTo>
                    <a:pt x="0" y="0"/>
                  </a:lnTo>
                  <a:lnTo>
                    <a:pt x="2434232" y="0"/>
                  </a:lnTo>
                  <a:lnTo>
                    <a:pt x="2434232" y="0"/>
                  </a:lnTo>
                  <a:lnTo>
                    <a:pt x="2434232" y="3483655"/>
                  </a:lnTo>
                  <a:cubicBezTo>
                    <a:pt x="2434232" y="3624816"/>
                    <a:pt x="2319799" y="3739249"/>
                    <a:pt x="2178638" y="3739249"/>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213" tIns="149352" rIns="224214" bIns="224213" numCol="1" spcCol="1270" anchor="t" anchorCtr="0">
              <a:noAutofit/>
            </a:bodyPr>
            <a:lstStyle/>
            <a:p>
              <a:pPr marL="0" lvl="0" indent="0" algn="ctr" defTabSz="933450">
                <a:lnSpc>
                  <a:spcPct val="90000"/>
                </a:lnSpc>
                <a:spcBef>
                  <a:spcPct val="0"/>
                </a:spcBef>
                <a:spcAft>
                  <a:spcPct val="35000"/>
                </a:spcAft>
                <a:buNone/>
              </a:pPr>
              <a:r>
                <a:rPr lang="en-US" sz="2100" b="1" kern="1200" dirty="0"/>
                <a:t>Specialized Service Facilities (SSF)</a:t>
              </a:r>
            </a:p>
            <a:p>
              <a:pPr marL="171450" lvl="1" indent="-171450" algn="l" defTabSz="711200">
                <a:lnSpc>
                  <a:spcPct val="90000"/>
                </a:lnSpc>
                <a:spcBef>
                  <a:spcPct val="0"/>
                </a:spcBef>
                <a:spcAft>
                  <a:spcPct val="15000"/>
                </a:spcAft>
                <a:buChar char="•"/>
              </a:pPr>
              <a:r>
                <a:rPr lang="en-US" sz="1700" kern="1200" dirty="0"/>
                <a:t>Serves specific function with significant support costs and revenue in excess of $2 million per year</a:t>
              </a:r>
            </a:p>
            <a:p>
              <a:pPr marL="171450" lvl="1" indent="-171450" algn="l" defTabSz="711200">
                <a:lnSpc>
                  <a:spcPct val="90000"/>
                </a:lnSpc>
                <a:spcBef>
                  <a:spcPct val="0"/>
                </a:spcBef>
                <a:spcAft>
                  <a:spcPct val="15000"/>
                </a:spcAft>
                <a:buChar char="•"/>
              </a:pPr>
              <a:endParaRPr lang="en-US" sz="1700" dirty="0"/>
            </a:p>
            <a:p>
              <a:pPr marL="171450" lvl="1" indent="-171450" algn="l" defTabSz="711200">
                <a:lnSpc>
                  <a:spcPct val="90000"/>
                </a:lnSpc>
                <a:spcBef>
                  <a:spcPct val="0"/>
                </a:spcBef>
                <a:spcAft>
                  <a:spcPct val="15000"/>
                </a:spcAft>
                <a:buChar char="•"/>
              </a:pPr>
              <a:r>
                <a:rPr lang="en-US" sz="1600" kern="1200" dirty="0"/>
                <a:t>Example: Animal Research Facility, Center for Nanoscale Systems</a:t>
              </a:r>
            </a:p>
          </p:txBody>
        </p:sp>
      </p:grpSp>
      <p:pic>
        <p:nvPicPr>
          <p:cNvPr id="7" name="Picture 6">
            <a:extLst>
              <a:ext uri="{FF2B5EF4-FFF2-40B4-BE49-F238E27FC236}">
                <a16:creationId xmlns:a16="http://schemas.microsoft.com/office/drawing/2014/main" id="{80EFC26E-92E1-4701-949F-4FC24404B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837" y="1639570"/>
            <a:ext cx="1029974" cy="1017614"/>
          </a:xfrm>
          <a:prstGeom prst="rect">
            <a:avLst/>
          </a:prstGeom>
        </p:spPr>
      </p:pic>
      <p:pic>
        <p:nvPicPr>
          <p:cNvPr id="8" name="Picture 7">
            <a:extLst>
              <a:ext uri="{FF2B5EF4-FFF2-40B4-BE49-F238E27FC236}">
                <a16:creationId xmlns:a16="http://schemas.microsoft.com/office/drawing/2014/main" id="{C53AE025-1ADE-40E8-98E5-3DAAE279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224" y="1660068"/>
            <a:ext cx="971552" cy="938518"/>
          </a:xfrm>
          <a:prstGeom prst="rect">
            <a:avLst/>
          </a:prstGeom>
        </p:spPr>
      </p:pic>
      <p:pic>
        <p:nvPicPr>
          <p:cNvPr id="9" name="Picture 8">
            <a:extLst>
              <a:ext uri="{FF2B5EF4-FFF2-40B4-BE49-F238E27FC236}">
                <a16:creationId xmlns:a16="http://schemas.microsoft.com/office/drawing/2014/main" id="{92137D0D-F9F9-4EAE-9C2A-42787FD8E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189" y="1666775"/>
            <a:ext cx="901660" cy="925104"/>
          </a:xfrm>
          <a:prstGeom prst="rect">
            <a:avLst/>
          </a:prstGeom>
        </p:spPr>
      </p:pic>
    </p:spTree>
    <p:extLst>
      <p:ext uri="{BB962C8B-B14F-4D97-AF65-F5344CB8AC3E}">
        <p14:creationId xmlns:p14="http://schemas.microsoft.com/office/powerpoint/2010/main" val="82562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br>
              <a:rPr lang="en-US" dirty="0"/>
            </a:br>
            <a:r>
              <a:rPr lang="en-US" dirty="0">
                <a:solidFill>
                  <a:schemeClr val="accent3"/>
                </a:solidFill>
              </a:rPr>
              <a:t>Recharge Centers/Core Facilities</a:t>
            </a:r>
          </a:p>
        </p:txBody>
      </p:sp>
      <p:sp>
        <p:nvSpPr>
          <p:cNvPr id="2" name="Content Placeholder 1"/>
          <p:cNvSpPr>
            <a:spLocks noGrp="1"/>
          </p:cNvSpPr>
          <p:nvPr>
            <p:ph type="body" sz="quarter" idx="16"/>
          </p:nvPr>
        </p:nvSpPr>
        <p:spPr/>
        <p:txBody>
          <a:bodyPr/>
          <a:lstStyle/>
          <a:p>
            <a:r>
              <a:rPr lang="en-US" sz="2000" b="1" cap="small" dirty="0">
                <a:solidFill>
                  <a:schemeClr val="accent5"/>
                </a:solidFill>
              </a:rPr>
              <a:t>Core facilities </a:t>
            </a:r>
            <a:r>
              <a:rPr lang="en-US" dirty="0"/>
              <a:t>are centralized shared research resources that provide access to instruments, technologies, services, as well as expert consultation and other services to scientific and clinical investigators.*</a:t>
            </a:r>
          </a:p>
          <a:p>
            <a:pPr lvl="1"/>
            <a:r>
              <a:rPr lang="en-US" dirty="0"/>
              <a:t>The typical core facility is a discrete unit within an institution and may have dedicated personnel, equipment, and space for operations. </a:t>
            </a:r>
          </a:p>
          <a:p>
            <a:pPr lvl="1"/>
            <a:r>
              <a:rPr lang="en-US" dirty="0"/>
              <a:t>In general, core facilities recover part or all of the cost of providing service in the form of user fees that are charged directly to an investigator's funds, which are often funded by the NIH or other federal agencies.</a:t>
            </a:r>
          </a:p>
          <a:p>
            <a:pPr lvl="1"/>
            <a:endParaRPr lang="en-US" dirty="0"/>
          </a:p>
          <a:p>
            <a:pPr lvl="1"/>
            <a:endParaRPr lang="en-US" dirty="0"/>
          </a:p>
          <a:p>
            <a:endParaRPr lang="en-US" dirty="0"/>
          </a:p>
          <a:p>
            <a:endParaRPr lang="en-US" dirty="0"/>
          </a:p>
        </p:txBody>
      </p:sp>
      <p:sp>
        <p:nvSpPr>
          <p:cNvPr id="4" name="Text Placeholder 3">
            <a:extLst>
              <a:ext uri="{FF2B5EF4-FFF2-40B4-BE49-F238E27FC236}">
                <a16:creationId xmlns:a16="http://schemas.microsoft.com/office/drawing/2014/main" id="{4D27DECA-B7C7-4048-90E2-78A739548E5C}"/>
              </a:ext>
            </a:extLst>
          </p:cNvPr>
          <p:cNvSpPr>
            <a:spLocks noGrp="1"/>
          </p:cNvSpPr>
          <p:nvPr>
            <p:ph type="body" sz="quarter" idx="17"/>
          </p:nvPr>
        </p:nvSpPr>
        <p:spPr>
          <a:xfrm>
            <a:off x="3657600" y="6494463"/>
            <a:ext cx="2193925" cy="363537"/>
          </a:xfrm>
        </p:spPr>
        <p:txBody>
          <a:bodyPr/>
          <a:lstStyle/>
          <a:p>
            <a:r>
              <a:rPr lang="en-US" sz="800" dirty="0"/>
              <a:t> *Source: </a:t>
            </a:r>
            <a:r>
              <a:rPr lang="fr-FR" sz="800" dirty="0"/>
              <a:t>NIH </a:t>
            </a:r>
            <a:r>
              <a:rPr lang="fr-FR" sz="800" dirty="0" err="1"/>
              <a:t>Core</a:t>
            </a:r>
            <a:r>
              <a:rPr lang="fr-FR" sz="800" dirty="0"/>
              <a:t> Facilities FAQ</a:t>
            </a:r>
            <a:endParaRPr lang="en-US" sz="800" dirty="0"/>
          </a:p>
        </p:txBody>
      </p:sp>
    </p:spTree>
    <p:extLst>
      <p:ext uri="{BB962C8B-B14F-4D97-AF65-F5344CB8AC3E}">
        <p14:creationId xmlns:p14="http://schemas.microsoft.com/office/powerpoint/2010/main" val="170342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Regulations</a:t>
            </a:r>
            <a:br>
              <a:rPr lang="en-US" dirty="0"/>
            </a:br>
            <a:r>
              <a:rPr lang="en-US" dirty="0">
                <a:solidFill>
                  <a:schemeClr val="accent3"/>
                </a:solidFill>
              </a:rPr>
              <a:t>The Uniform Guidance</a:t>
            </a:r>
          </a:p>
        </p:txBody>
      </p:sp>
      <p:sp>
        <p:nvSpPr>
          <p:cNvPr id="2" name="Content Placeholder 1"/>
          <p:cNvSpPr>
            <a:spLocks noGrp="1"/>
          </p:cNvSpPr>
          <p:nvPr>
            <p:ph type="body" sz="quarter" idx="16"/>
          </p:nvPr>
        </p:nvSpPr>
        <p:spPr>
          <a:xfrm>
            <a:off x="257175" y="1639570"/>
            <a:ext cx="8645525" cy="484505"/>
          </a:xfrm>
        </p:spPr>
        <p:txBody>
          <a:bodyPr/>
          <a:lstStyle/>
          <a:p>
            <a:pPr marL="0" indent="0">
              <a:buNone/>
            </a:pPr>
            <a:r>
              <a:rPr lang="en-US" sz="1800" dirty="0"/>
              <a:t>The Uniform Guidance does not explicitly address service centers (SC).</a:t>
            </a:r>
          </a:p>
          <a:p>
            <a:endParaRPr lang="en-US" dirty="0"/>
          </a:p>
        </p:txBody>
      </p:sp>
      <p:graphicFrame>
        <p:nvGraphicFramePr>
          <p:cNvPr id="5" name="Diagram 4">
            <a:extLst>
              <a:ext uri="{FF2B5EF4-FFF2-40B4-BE49-F238E27FC236}">
                <a16:creationId xmlns:a16="http://schemas.microsoft.com/office/drawing/2014/main" id="{2F520609-12F7-48A5-9053-C72BAF29E7E2}"/>
              </a:ext>
            </a:extLst>
          </p:cNvPr>
          <p:cNvGraphicFramePr/>
          <p:nvPr>
            <p:extLst>
              <p:ext uri="{D42A27DB-BD31-4B8C-83A1-F6EECF244321}">
                <p14:modId xmlns:p14="http://schemas.microsoft.com/office/powerpoint/2010/main" val="1571264434"/>
              </p:ext>
            </p:extLst>
          </p:nvPr>
        </p:nvGraphicFramePr>
        <p:xfrm>
          <a:off x="381000" y="2009775"/>
          <a:ext cx="8382000" cy="4381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9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Regulations</a:t>
            </a:r>
            <a:br>
              <a:rPr lang="en-US" dirty="0"/>
            </a:br>
            <a:r>
              <a:rPr lang="en-US" dirty="0">
                <a:solidFill>
                  <a:schemeClr val="accent3"/>
                </a:solidFill>
              </a:rPr>
              <a:t>The Uniform Guidance</a:t>
            </a:r>
          </a:p>
        </p:txBody>
      </p:sp>
      <p:sp>
        <p:nvSpPr>
          <p:cNvPr id="2" name="Content Placeholder 1"/>
          <p:cNvSpPr>
            <a:spLocks noGrp="1"/>
          </p:cNvSpPr>
          <p:nvPr>
            <p:ph type="body" sz="quarter" idx="16"/>
          </p:nvPr>
        </p:nvSpPr>
        <p:spPr>
          <a:xfrm>
            <a:off x="257175" y="1639570"/>
            <a:ext cx="8645525" cy="484505"/>
          </a:xfrm>
        </p:spPr>
        <p:txBody>
          <a:bodyPr/>
          <a:lstStyle/>
          <a:p>
            <a:pPr marL="0" indent="0">
              <a:buNone/>
            </a:pPr>
            <a:r>
              <a:rPr lang="en-US" sz="1800" dirty="0"/>
              <a:t>The Uniform Guidance does not explicitly address service centers (SC).</a:t>
            </a:r>
          </a:p>
          <a:p>
            <a:endParaRPr lang="en-US" dirty="0"/>
          </a:p>
        </p:txBody>
      </p:sp>
      <p:graphicFrame>
        <p:nvGraphicFramePr>
          <p:cNvPr id="5" name="Diagram 4">
            <a:extLst>
              <a:ext uri="{FF2B5EF4-FFF2-40B4-BE49-F238E27FC236}">
                <a16:creationId xmlns:a16="http://schemas.microsoft.com/office/drawing/2014/main" id="{2F520609-12F7-48A5-9053-C72BAF29E7E2}"/>
              </a:ext>
            </a:extLst>
          </p:cNvPr>
          <p:cNvGraphicFramePr/>
          <p:nvPr>
            <p:extLst>
              <p:ext uri="{D42A27DB-BD31-4B8C-83A1-F6EECF244321}">
                <p14:modId xmlns:p14="http://schemas.microsoft.com/office/powerpoint/2010/main" val="288424901"/>
              </p:ext>
            </p:extLst>
          </p:nvPr>
        </p:nvGraphicFramePr>
        <p:xfrm>
          <a:off x="381000" y="2009775"/>
          <a:ext cx="8382000" cy="197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79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Regulations</a:t>
            </a:r>
            <a:br>
              <a:rPr lang="en-US" dirty="0"/>
            </a:br>
            <a:r>
              <a:rPr lang="en-US" dirty="0">
                <a:solidFill>
                  <a:schemeClr val="accent3"/>
                </a:solidFill>
              </a:rPr>
              <a:t>Summary</a:t>
            </a:r>
          </a:p>
        </p:txBody>
      </p:sp>
      <p:grpSp>
        <p:nvGrpSpPr>
          <p:cNvPr id="23" name="Group 22">
            <a:extLst>
              <a:ext uri="{FF2B5EF4-FFF2-40B4-BE49-F238E27FC236}">
                <a16:creationId xmlns:a16="http://schemas.microsoft.com/office/drawing/2014/main" id="{64347226-7047-49AA-958F-C47D0A6B5446}"/>
              </a:ext>
            </a:extLst>
          </p:cNvPr>
          <p:cNvGrpSpPr/>
          <p:nvPr/>
        </p:nvGrpSpPr>
        <p:grpSpPr>
          <a:xfrm>
            <a:off x="360172" y="1651048"/>
            <a:ext cx="8440360" cy="745958"/>
            <a:chOff x="256656" y="1651048"/>
            <a:chExt cx="8646153" cy="745958"/>
          </a:xfrm>
        </p:grpSpPr>
        <p:sp>
          <p:nvSpPr>
            <p:cNvPr id="8" name="Rectangle 7">
              <a:extLst>
                <a:ext uri="{FF2B5EF4-FFF2-40B4-BE49-F238E27FC236}">
                  <a16:creationId xmlns:a16="http://schemas.microsoft.com/office/drawing/2014/main" id="{5420A450-5FA5-44FE-AB6C-E31583114E82}"/>
                </a:ext>
              </a:extLst>
            </p:cNvPr>
            <p:cNvSpPr/>
            <p:nvPr/>
          </p:nvSpPr>
          <p:spPr>
            <a:xfrm>
              <a:off x="256656" y="1651048"/>
              <a:ext cx="8646153" cy="745958"/>
            </a:xfrm>
            <a:prstGeom prst="rect">
              <a:avLst/>
            </a:prstGeom>
            <a:ln>
              <a:solidFill>
                <a:schemeClr val="accent5"/>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D53C2F52-F7BD-4ECE-AB40-250C42CD5ED3}"/>
                </a:ext>
              </a:extLst>
            </p:cNvPr>
            <p:cNvSpPr/>
            <p:nvPr/>
          </p:nvSpPr>
          <p:spPr>
            <a:xfrm>
              <a:off x="361427" y="1651048"/>
              <a:ext cx="8524271" cy="694745"/>
            </a:xfrm>
            <a:custGeom>
              <a:avLst/>
              <a:gdLst>
                <a:gd name="connsiteX0" fmla="*/ 0 w 3287279"/>
                <a:gd name="connsiteY0" fmla="*/ 0 h 694745"/>
                <a:gd name="connsiteX1" fmla="*/ 3287279 w 3287279"/>
                <a:gd name="connsiteY1" fmla="*/ 0 h 694745"/>
                <a:gd name="connsiteX2" fmla="*/ 3287279 w 3287279"/>
                <a:gd name="connsiteY2" fmla="*/ 694745 h 694745"/>
                <a:gd name="connsiteX3" fmla="*/ 0 w 3287279"/>
                <a:gd name="connsiteY3" fmla="*/ 694745 h 694745"/>
                <a:gd name="connsiteX4" fmla="*/ 0 w 3287279"/>
                <a:gd name="connsiteY4" fmla="*/ 0 h 69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279" h="694745">
                  <a:moveTo>
                    <a:pt x="0" y="0"/>
                  </a:moveTo>
                  <a:lnTo>
                    <a:pt x="3287279" y="0"/>
                  </a:lnTo>
                  <a:lnTo>
                    <a:pt x="3287279" y="694745"/>
                  </a:lnTo>
                  <a:lnTo>
                    <a:pt x="0" y="694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2000" kern="1200" dirty="0"/>
                <a:t>Costs must be </a:t>
              </a:r>
              <a:r>
                <a:rPr lang="en-US" sz="2000" b="1" kern="1200" dirty="0">
                  <a:solidFill>
                    <a:schemeClr val="accent5"/>
                  </a:solidFill>
                </a:rPr>
                <a:t>charged directly </a:t>
              </a:r>
              <a:r>
                <a:rPr lang="en-US" sz="2000" kern="1200" dirty="0"/>
                <a:t>to federal awards based on </a:t>
              </a:r>
              <a:r>
                <a:rPr lang="en-US" sz="2000" b="1" kern="1200" dirty="0">
                  <a:solidFill>
                    <a:schemeClr val="accent5"/>
                  </a:solidFill>
                </a:rPr>
                <a:t>actual usage</a:t>
              </a:r>
              <a:r>
                <a:rPr lang="en-US" sz="2000" kern="1200" dirty="0"/>
                <a:t> according to rates calculated using a methodology which:</a:t>
              </a:r>
            </a:p>
          </p:txBody>
        </p:sp>
      </p:grpSp>
      <p:grpSp>
        <p:nvGrpSpPr>
          <p:cNvPr id="22" name="Group 21">
            <a:extLst>
              <a:ext uri="{FF2B5EF4-FFF2-40B4-BE49-F238E27FC236}">
                <a16:creationId xmlns:a16="http://schemas.microsoft.com/office/drawing/2014/main" id="{8EF89B3C-E5E0-4595-8957-963363734776}"/>
              </a:ext>
            </a:extLst>
          </p:cNvPr>
          <p:cNvGrpSpPr/>
          <p:nvPr/>
        </p:nvGrpSpPr>
        <p:grpSpPr>
          <a:xfrm>
            <a:off x="360172" y="2502718"/>
            <a:ext cx="8247361" cy="2814563"/>
            <a:chOff x="256656" y="2988493"/>
            <a:chExt cx="8331828" cy="2814563"/>
          </a:xfrm>
        </p:grpSpPr>
        <p:sp>
          <p:nvSpPr>
            <p:cNvPr id="11" name="Rectangle 10">
              <a:extLst>
                <a:ext uri="{FF2B5EF4-FFF2-40B4-BE49-F238E27FC236}">
                  <a16:creationId xmlns:a16="http://schemas.microsoft.com/office/drawing/2014/main" id="{E88D021E-1CE0-4225-B31A-4B53E73AF3D4}"/>
                </a:ext>
              </a:extLst>
            </p:cNvPr>
            <p:cNvSpPr>
              <a:spLocks noChangeAspect="1"/>
            </p:cNvSpPr>
            <p:nvPr/>
          </p:nvSpPr>
          <p:spPr>
            <a:xfrm>
              <a:off x="256656" y="3120629"/>
              <a:ext cx="272214" cy="274320"/>
            </a:xfrm>
            <a:prstGeom prst="rect">
              <a:avLst/>
            </a:prstGeom>
          </p:spPr>
          <p:style>
            <a:lnRef idx="2">
              <a:schemeClr val="accent5"/>
            </a:lnRef>
            <a:fillRef idx="1">
              <a:schemeClr val="lt1"/>
            </a:fillRef>
            <a:effectRef idx="0">
              <a:schemeClr val="accent5"/>
            </a:effectRef>
            <a:fontRef idx="minor">
              <a:schemeClr val="dk1"/>
            </a:fontRef>
          </p:style>
        </p:sp>
        <p:sp>
          <p:nvSpPr>
            <p:cNvPr id="12" name="Freeform: Shape 11">
              <a:extLst>
                <a:ext uri="{FF2B5EF4-FFF2-40B4-BE49-F238E27FC236}">
                  <a16:creationId xmlns:a16="http://schemas.microsoft.com/office/drawing/2014/main" id="{530CF169-F993-4B27-86F2-21EF3344833E}"/>
                </a:ext>
              </a:extLst>
            </p:cNvPr>
            <p:cNvSpPr/>
            <p:nvPr/>
          </p:nvSpPr>
          <p:spPr>
            <a:xfrm>
              <a:off x="547560" y="2988493"/>
              <a:ext cx="804092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kern="1200" dirty="0"/>
                <a:t>Does </a:t>
              </a:r>
              <a:r>
                <a:rPr lang="en-US" b="1" kern="1200" dirty="0"/>
                <a:t>not discriminate against </a:t>
              </a:r>
              <a:r>
                <a:rPr lang="en-US" kern="1200" dirty="0"/>
                <a:t>Federally supported activities</a:t>
              </a:r>
            </a:p>
          </p:txBody>
        </p:sp>
        <p:sp>
          <p:nvSpPr>
            <p:cNvPr id="13" name="Rectangle 12">
              <a:extLst>
                <a:ext uri="{FF2B5EF4-FFF2-40B4-BE49-F238E27FC236}">
                  <a16:creationId xmlns:a16="http://schemas.microsoft.com/office/drawing/2014/main" id="{CAFFB948-08A0-4BD5-94C6-57083F410E13}"/>
                </a:ext>
              </a:extLst>
            </p:cNvPr>
            <p:cNvSpPr>
              <a:spLocks noChangeAspect="1"/>
            </p:cNvSpPr>
            <p:nvPr/>
          </p:nvSpPr>
          <p:spPr>
            <a:xfrm>
              <a:off x="256656" y="3683542"/>
              <a:ext cx="272214" cy="274320"/>
            </a:xfrm>
            <a:prstGeom prst="rect">
              <a:avLst/>
            </a:prstGeom>
          </p:spPr>
          <p:style>
            <a:lnRef idx="2">
              <a:schemeClr val="accent5"/>
            </a:lnRef>
            <a:fillRef idx="1">
              <a:schemeClr val="lt1"/>
            </a:fillRef>
            <a:effectRef idx="0">
              <a:schemeClr val="accent5"/>
            </a:effectRef>
            <a:fontRef idx="minor">
              <a:schemeClr val="dk1"/>
            </a:fontRef>
          </p:style>
        </p:sp>
        <p:sp>
          <p:nvSpPr>
            <p:cNvPr id="14" name="Freeform: Shape 13">
              <a:extLst>
                <a:ext uri="{FF2B5EF4-FFF2-40B4-BE49-F238E27FC236}">
                  <a16:creationId xmlns:a16="http://schemas.microsoft.com/office/drawing/2014/main" id="{592196F6-28AF-4B5C-965A-BF599BA82E67}"/>
                </a:ext>
              </a:extLst>
            </p:cNvPr>
            <p:cNvSpPr/>
            <p:nvPr/>
          </p:nvSpPr>
          <p:spPr>
            <a:xfrm>
              <a:off x="547560" y="3551406"/>
              <a:ext cx="804092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kern="1200" dirty="0"/>
                <a:t>Is designed </a:t>
              </a:r>
              <a:r>
                <a:rPr lang="en-US" b="1" kern="1200" dirty="0"/>
                <a:t>only to recover aggregate costs </a:t>
              </a:r>
              <a:r>
                <a:rPr lang="en-US" kern="1200" dirty="0"/>
                <a:t>of services</a:t>
              </a:r>
            </a:p>
          </p:txBody>
        </p:sp>
        <p:sp>
          <p:nvSpPr>
            <p:cNvPr id="15" name="Rectangle 14">
              <a:extLst>
                <a:ext uri="{FF2B5EF4-FFF2-40B4-BE49-F238E27FC236}">
                  <a16:creationId xmlns:a16="http://schemas.microsoft.com/office/drawing/2014/main" id="{946FB0F2-42A1-4850-AC2E-103880E7ADF5}"/>
                </a:ext>
              </a:extLst>
            </p:cNvPr>
            <p:cNvSpPr>
              <a:spLocks noChangeAspect="1"/>
            </p:cNvSpPr>
            <p:nvPr/>
          </p:nvSpPr>
          <p:spPr>
            <a:xfrm>
              <a:off x="256656" y="4246454"/>
              <a:ext cx="272214" cy="274320"/>
            </a:xfrm>
            <a:prstGeom prst="rect">
              <a:avLst/>
            </a:prstGeom>
          </p:spPr>
          <p:style>
            <a:lnRef idx="2">
              <a:schemeClr val="accent5"/>
            </a:lnRef>
            <a:fillRef idx="1">
              <a:schemeClr val="lt1"/>
            </a:fillRef>
            <a:effectRef idx="0">
              <a:schemeClr val="accent5"/>
            </a:effectRef>
            <a:fontRef idx="minor">
              <a:schemeClr val="dk1"/>
            </a:fontRef>
          </p:style>
        </p:sp>
        <p:sp>
          <p:nvSpPr>
            <p:cNvPr id="16" name="Freeform: Shape 15">
              <a:extLst>
                <a:ext uri="{FF2B5EF4-FFF2-40B4-BE49-F238E27FC236}">
                  <a16:creationId xmlns:a16="http://schemas.microsoft.com/office/drawing/2014/main" id="{5CA52E8F-F75C-487A-856A-6B09868DD9D2}"/>
                </a:ext>
              </a:extLst>
            </p:cNvPr>
            <p:cNvSpPr/>
            <p:nvPr/>
          </p:nvSpPr>
          <p:spPr>
            <a:xfrm>
              <a:off x="547560" y="4114319"/>
              <a:ext cx="804092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kern="1200" dirty="0"/>
                <a:t>Costs should consist of </a:t>
              </a:r>
              <a:r>
                <a:rPr lang="en-US" b="1" kern="1200" dirty="0"/>
                <a:t>direct costs and allocable share of F&amp;A costs (</a:t>
              </a:r>
              <a:r>
                <a:rPr lang="en-US" b="1" dirty="0"/>
                <a:t>necessity to include F&amp;A costs is</a:t>
              </a:r>
              <a:r>
                <a:rPr lang="en-US" b="1" kern="1200" dirty="0"/>
                <a:t> specific to SSFs)</a:t>
              </a:r>
            </a:p>
          </p:txBody>
        </p:sp>
        <p:sp>
          <p:nvSpPr>
            <p:cNvPr id="17" name="Rectangle 16">
              <a:extLst>
                <a:ext uri="{FF2B5EF4-FFF2-40B4-BE49-F238E27FC236}">
                  <a16:creationId xmlns:a16="http://schemas.microsoft.com/office/drawing/2014/main" id="{6A5D0472-1E37-4892-8452-F83928F07EEB}"/>
                </a:ext>
              </a:extLst>
            </p:cNvPr>
            <p:cNvSpPr>
              <a:spLocks noChangeAspect="1"/>
            </p:cNvSpPr>
            <p:nvPr/>
          </p:nvSpPr>
          <p:spPr>
            <a:xfrm>
              <a:off x="256656" y="4809367"/>
              <a:ext cx="272214" cy="274320"/>
            </a:xfrm>
            <a:prstGeom prst="rect">
              <a:avLst/>
            </a:prstGeom>
          </p:spPr>
          <p:style>
            <a:lnRef idx="2">
              <a:schemeClr val="accent5"/>
            </a:lnRef>
            <a:fillRef idx="1">
              <a:schemeClr val="lt1"/>
            </a:fillRef>
            <a:effectRef idx="0">
              <a:schemeClr val="accent5"/>
            </a:effectRef>
            <a:fontRef idx="minor">
              <a:schemeClr val="dk1"/>
            </a:fontRef>
          </p:style>
        </p:sp>
        <p:sp>
          <p:nvSpPr>
            <p:cNvPr id="18" name="Freeform: Shape 17">
              <a:extLst>
                <a:ext uri="{FF2B5EF4-FFF2-40B4-BE49-F238E27FC236}">
                  <a16:creationId xmlns:a16="http://schemas.microsoft.com/office/drawing/2014/main" id="{E7EBD974-DF42-4A28-90E5-0D32E6299A66}"/>
                </a:ext>
              </a:extLst>
            </p:cNvPr>
            <p:cNvSpPr/>
            <p:nvPr/>
          </p:nvSpPr>
          <p:spPr>
            <a:xfrm>
              <a:off x="547560" y="4677231"/>
              <a:ext cx="804092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kern="1200" dirty="0"/>
                <a:t>Rates should be adjusted </a:t>
              </a:r>
              <a:r>
                <a:rPr lang="en-US" b="1" kern="1200" dirty="0"/>
                <a:t>at least biennially</a:t>
              </a:r>
            </a:p>
          </p:txBody>
        </p:sp>
        <p:sp>
          <p:nvSpPr>
            <p:cNvPr id="19" name="Rectangle 18">
              <a:extLst>
                <a:ext uri="{FF2B5EF4-FFF2-40B4-BE49-F238E27FC236}">
                  <a16:creationId xmlns:a16="http://schemas.microsoft.com/office/drawing/2014/main" id="{7C062E9A-3D21-4F1C-AD0E-92A2C7A603C2}"/>
                </a:ext>
              </a:extLst>
            </p:cNvPr>
            <p:cNvSpPr>
              <a:spLocks noChangeAspect="1"/>
            </p:cNvSpPr>
            <p:nvPr/>
          </p:nvSpPr>
          <p:spPr>
            <a:xfrm>
              <a:off x="256656" y="5372279"/>
              <a:ext cx="272214" cy="274320"/>
            </a:xfrm>
            <a:prstGeom prst="rect">
              <a:avLst/>
            </a:prstGeom>
          </p:spPr>
          <p:style>
            <a:lnRef idx="2">
              <a:schemeClr val="accent5"/>
            </a:lnRef>
            <a:fillRef idx="1">
              <a:schemeClr val="lt1"/>
            </a:fillRef>
            <a:effectRef idx="0">
              <a:schemeClr val="accent5"/>
            </a:effectRef>
            <a:fontRef idx="minor">
              <a:schemeClr val="dk1"/>
            </a:fontRef>
          </p:style>
        </p:sp>
        <p:sp>
          <p:nvSpPr>
            <p:cNvPr id="20" name="Freeform: Shape 19">
              <a:extLst>
                <a:ext uri="{FF2B5EF4-FFF2-40B4-BE49-F238E27FC236}">
                  <a16:creationId xmlns:a16="http://schemas.microsoft.com/office/drawing/2014/main" id="{0C27AE24-E9B5-415B-9153-5744E7A861E3}"/>
                </a:ext>
              </a:extLst>
            </p:cNvPr>
            <p:cNvSpPr/>
            <p:nvPr/>
          </p:nvSpPr>
          <p:spPr>
            <a:xfrm>
              <a:off x="547560" y="5240144"/>
              <a:ext cx="804092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kern="1200" dirty="0"/>
                <a:t>Adjustments should be made to account for </a:t>
              </a:r>
              <a:r>
                <a:rPr lang="en-US" b="1" kern="1200" dirty="0"/>
                <a:t>over/under recovery</a:t>
              </a:r>
            </a:p>
          </p:txBody>
        </p:sp>
      </p:grpSp>
    </p:spTree>
    <p:extLst>
      <p:ext uri="{BB962C8B-B14F-4D97-AF65-F5344CB8AC3E}">
        <p14:creationId xmlns:p14="http://schemas.microsoft.com/office/powerpoint/2010/main" val="3062741984"/>
      </p:ext>
    </p:extLst>
  </p:cSld>
  <p:clrMapOvr>
    <a:masterClrMapping/>
  </p:clrMapOvr>
</p:sld>
</file>

<file path=ppt/theme/theme1.xml><?xml version="1.0" encoding="utf-8"?>
<a:theme xmlns:a="http://schemas.openxmlformats.org/drawingml/2006/main" name="Office Theme">
  <a:themeElements>
    <a:clrScheme name="Custom 1">
      <a:dk1>
        <a:srgbClr val="00558C"/>
      </a:dk1>
      <a:lt1>
        <a:sysClr val="window" lastClr="FFFFFF"/>
      </a:lt1>
      <a:dk2>
        <a:srgbClr val="000000"/>
      </a:dk2>
      <a:lt2>
        <a:srgbClr val="C1C6C8"/>
      </a:lt2>
      <a:accent1>
        <a:srgbClr val="69C5F4"/>
      </a:accent1>
      <a:accent2>
        <a:srgbClr val="F1BE48"/>
      </a:accent2>
      <a:accent3>
        <a:srgbClr val="E56A54"/>
      </a:accent3>
      <a:accent4>
        <a:srgbClr val="2D364D"/>
      </a:accent4>
      <a:accent5>
        <a:srgbClr val="6BBBAE"/>
      </a:accent5>
      <a:accent6>
        <a:srgbClr val="DC8633"/>
      </a:accent6>
      <a:hlink>
        <a:srgbClr val="69C5F4"/>
      </a:hlink>
      <a:folHlink>
        <a:srgbClr val="5C4E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3637204c-c06c-44a7-8e9d-9474150fbf25">8.5x11: more optimal size for printing
More white space to allow for more content on the pages
Uses: Client deliverables, report outs, proposals, etc. </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45556521270C4F99274746B0B73DB3" ma:contentTypeVersion="14" ma:contentTypeDescription="Create a new document." ma:contentTypeScope="" ma:versionID="9cd76a0645a53dfa3f9372f2a5d28fd5">
  <xsd:schema xmlns:xsd="http://www.w3.org/2001/XMLSchema" xmlns:xs="http://www.w3.org/2001/XMLSchema" xmlns:p="http://schemas.microsoft.com/office/2006/metadata/properties" xmlns:ns2="3637204c-c06c-44a7-8e9d-9474150fbf25" targetNamespace="http://schemas.microsoft.com/office/2006/metadata/properties" ma:root="true" ma:fieldsID="58a8279027ee2236e3ca23005c22ba78" ns2:_="">
    <xsd:import namespace="3637204c-c06c-44a7-8e9d-9474150fbf25"/>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7204c-c06c-44a7-8e9d-9474150fbf25" elementFormDefault="qualified">
    <xsd:import namespace="http://schemas.microsoft.com/office/2006/documentManagement/types"/>
    <xsd:import namespace="http://schemas.microsoft.com/office/infopath/2007/PartnerControls"/>
    <xsd:element name="Description0" ma:index="4" nillable="true" ma:displayName="Description" ma:internalName="Description0"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D446E-5BC7-4936-86A8-10F6890F89DC}">
  <ds:schemaRefs>
    <ds:schemaRef ds:uri="3637204c-c06c-44a7-8e9d-9474150fbf25"/>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C03F981C-651B-436B-B612-0F794A53FF53}">
  <ds:schemaRefs>
    <ds:schemaRef ds:uri="http://schemas.microsoft.com/sharepoint/v3/contenttype/forms"/>
  </ds:schemaRefs>
</ds:datastoreItem>
</file>

<file path=customXml/itemProps3.xml><?xml version="1.0" encoding="utf-8"?>
<ds:datastoreItem xmlns:ds="http://schemas.openxmlformats.org/officeDocument/2006/customXml" ds:itemID="{11C86601-678A-4927-8210-F9186A731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7204c-c06c-44a7-8e9d-9474150fb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20691</TotalTime>
  <Words>2093</Words>
  <Application>Microsoft Office PowerPoint</Application>
  <PresentationFormat>On-screen Show (4:3)</PresentationFormat>
  <Paragraphs>269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Lucida Grande</vt:lpstr>
      <vt:lpstr>Wingdings</vt:lpstr>
      <vt:lpstr>Office Theme</vt:lpstr>
      <vt:lpstr>PowerPoint Presentation</vt:lpstr>
      <vt:lpstr>Agenda</vt:lpstr>
      <vt:lpstr>Introductions </vt:lpstr>
      <vt:lpstr>Service center Overview</vt:lpstr>
      <vt:lpstr>Overview Types of Service Centers</vt:lpstr>
      <vt:lpstr>Overview Recharge Centers/Core Facilities</vt:lpstr>
      <vt:lpstr>Federal Regulations The Uniform Guidance</vt:lpstr>
      <vt:lpstr>Federal Regulations The Uniform Guidance</vt:lpstr>
      <vt:lpstr>Federal Regulations Summary</vt:lpstr>
      <vt:lpstr>Maintaining Compliance Common Issues</vt:lpstr>
      <vt:lpstr>Audit Summary Audit Findings</vt:lpstr>
      <vt:lpstr>Audit Findings Compliance Violations</vt:lpstr>
      <vt:lpstr>Creating a New Service Center</vt:lpstr>
      <vt:lpstr>Service Centers Where to Start?</vt:lpstr>
      <vt:lpstr>PowerPoint Presentation</vt:lpstr>
      <vt:lpstr>PowerPoint Presentation</vt:lpstr>
      <vt:lpstr>Calculate Billing Rates The Rate Equation</vt:lpstr>
      <vt:lpstr>Calculate Billing Rates Sample Billing Rate - Electron Microscope</vt:lpstr>
      <vt:lpstr>Billing and Accounting Tracking Revenue and Expenses</vt:lpstr>
      <vt:lpstr>Best Practices Charging Market Rates</vt:lpstr>
      <vt:lpstr>Best Practices Operating Reserve Balance</vt:lpstr>
      <vt:lpstr>Other Considerations</vt:lpstr>
      <vt:lpstr>F&amp;A Rate Proposals The F&amp;A Equation</vt:lpstr>
      <vt:lpstr>F&amp;A Rate Proposals Equipment Depreciation</vt:lpstr>
      <vt:lpstr>F&amp;A Rate Proposals  Equipment Reserves</vt:lpstr>
      <vt:lpstr>F&amp;A Rate Proposals Negotiation Issues</vt:lpstr>
      <vt:lpstr>Questions?</vt:lpstr>
      <vt:lpstr>Appendix</vt:lpstr>
      <vt:lpstr>Additional Cost Accounting Federal Guidelines</vt:lpstr>
    </vt:vector>
  </TitlesOfParts>
  <Company>gyro,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Koehler</dc:creator>
  <cp:lastModifiedBy>DeStefano, Lisa</cp:lastModifiedBy>
  <cp:revision>509</cp:revision>
  <dcterms:created xsi:type="dcterms:W3CDTF">2016-07-19T16:53:26Z</dcterms:created>
  <dcterms:modified xsi:type="dcterms:W3CDTF">2019-10-16T13:46:47Z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88be3e82-c3f7-404a-ae16-df67e7b4b6c7</vt:lpwstr>
  </property>
  <property fmtid="{D5CDD505-2E9C-101B-9397-08002B2CF9AE}" pid="3" name="ContentTypeId">
    <vt:lpwstr>0x0101008945556521270C4F99274746B0B73DB3</vt:lpwstr>
  </property>
  <property fmtid="{D5CDD505-2E9C-101B-9397-08002B2CF9AE}" pid="4" name="Order">
    <vt:r8>100</vt:r8>
  </property>
</Properties>
</file>