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  <p:sldMasterId id="2147483674" r:id="rId2"/>
    <p:sldMasterId id="2147483677" r:id="rId3"/>
  </p:sldMasterIdLst>
  <p:notesMasterIdLst>
    <p:notesMasterId r:id="rId26"/>
  </p:notesMasterIdLst>
  <p:handoutMasterIdLst>
    <p:handoutMasterId r:id="rId27"/>
  </p:handoutMasterIdLst>
  <p:sldIdLst>
    <p:sldId id="256" r:id="rId4"/>
    <p:sldId id="257" r:id="rId5"/>
    <p:sldId id="261" r:id="rId6"/>
    <p:sldId id="265" r:id="rId7"/>
    <p:sldId id="262" r:id="rId8"/>
    <p:sldId id="282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67" r:id="rId23"/>
    <p:sldId id="281" r:id="rId24"/>
    <p:sldId id="283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Title" id="{93654FD4-E83C-4AC5-95FA-BE13FD48B47F}">
          <p14:sldIdLst>
            <p14:sldId id="256"/>
          </p14:sldIdLst>
        </p14:section>
        <p14:section name="Body" id="{F7C89A1B-BF60-4F7A-8F8B-4D47DD717CB6}">
          <p14:sldIdLst>
            <p14:sldId id="257"/>
            <p14:sldId id="261"/>
            <p14:sldId id="265"/>
            <p14:sldId id="262"/>
            <p14:sldId id="282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67"/>
            <p14:sldId id="281"/>
            <p14:sldId id="283"/>
          </p14:sldIdLst>
        </p14:section>
        <p14:section name="End" id="{41DF5383-2E75-490F-B8D2-F2EED5AF1D19}">
          <p14:sldIdLst>
            <p14:sldId id="25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82" d="100"/>
          <a:sy n="82" d="100"/>
        </p:scale>
        <p:origin x="-936" y="-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2626" y="-77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5C34BB-DADD-40BF-9085-BF5EB2AE1DE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C2F9EF-0D05-41E5-A633-C7C2778AE14C}">
      <dgm:prSet phldrT="[Text]"/>
      <dgm:spPr/>
      <dgm:t>
        <a:bodyPr/>
        <a:lstStyle/>
        <a:p>
          <a:r>
            <a:rPr lang="en-US" dirty="0" smtClean="0"/>
            <a:t>Financial Data</a:t>
          </a:r>
          <a:endParaRPr lang="en-US" dirty="0"/>
        </a:p>
      </dgm:t>
    </dgm:pt>
    <dgm:pt modelId="{D33021F7-9CD8-4759-9730-2F4A3035EF94}" type="parTrans" cxnId="{0D9417C1-8978-42E8-87DB-D5F472178BCD}">
      <dgm:prSet/>
      <dgm:spPr/>
      <dgm:t>
        <a:bodyPr/>
        <a:lstStyle/>
        <a:p>
          <a:endParaRPr lang="en-US"/>
        </a:p>
      </dgm:t>
    </dgm:pt>
    <dgm:pt modelId="{DD866353-A442-44BA-9269-6972C9D221DC}" type="sibTrans" cxnId="{0D9417C1-8978-42E8-87DB-D5F472178BCD}">
      <dgm:prSet/>
      <dgm:spPr/>
      <dgm:t>
        <a:bodyPr/>
        <a:lstStyle/>
        <a:p>
          <a:endParaRPr lang="en-US"/>
        </a:p>
      </dgm:t>
    </dgm:pt>
    <dgm:pt modelId="{9EB652B1-086D-4D05-B637-159BA1B987AA}">
      <dgm:prSet phldrT="[Text]"/>
      <dgm:spPr/>
      <dgm:t>
        <a:bodyPr/>
        <a:lstStyle/>
        <a:p>
          <a:r>
            <a:rPr lang="en-US" b="1" dirty="0" smtClean="0"/>
            <a:t>Last Financial Statement</a:t>
          </a:r>
          <a:endParaRPr lang="en-US" b="1" dirty="0"/>
        </a:p>
      </dgm:t>
    </dgm:pt>
    <dgm:pt modelId="{B92B6254-1CA5-4CA2-96D8-E0157DCA8D36}" type="parTrans" cxnId="{89013856-5D5E-4F43-8439-3D99D77BFAE2}">
      <dgm:prSet/>
      <dgm:spPr/>
      <dgm:t>
        <a:bodyPr/>
        <a:lstStyle/>
        <a:p>
          <a:endParaRPr lang="en-US"/>
        </a:p>
      </dgm:t>
    </dgm:pt>
    <dgm:pt modelId="{77608F23-C76D-48AE-A4EE-76FEE0FCE594}" type="sibTrans" cxnId="{89013856-5D5E-4F43-8439-3D99D77BFAE2}">
      <dgm:prSet/>
      <dgm:spPr/>
      <dgm:t>
        <a:bodyPr/>
        <a:lstStyle/>
        <a:p>
          <a:endParaRPr lang="en-US"/>
        </a:p>
      </dgm:t>
    </dgm:pt>
    <dgm:pt modelId="{AE5BA4D8-2FE9-4299-A8EA-8C5C41512007}">
      <dgm:prSet phldrT="[Text]"/>
      <dgm:spPr/>
      <dgm:t>
        <a:bodyPr/>
        <a:lstStyle/>
        <a:p>
          <a:r>
            <a:rPr lang="en-US" b="1" dirty="0" smtClean="0"/>
            <a:t>Last A-133 or single audit</a:t>
          </a:r>
          <a:endParaRPr lang="en-US" b="1" dirty="0"/>
        </a:p>
      </dgm:t>
    </dgm:pt>
    <dgm:pt modelId="{43F54421-6998-46CB-97E4-C7A83C561873}" type="parTrans" cxnId="{205F4224-ECC0-4738-A494-F3F4FDE21506}">
      <dgm:prSet/>
      <dgm:spPr/>
      <dgm:t>
        <a:bodyPr/>
        <a:lstStyle/>
        <a:p>
          <a:endParaRPr lang="en-US"/>
        </a:p>
      </dgm:t>
    </dgm:pt>
    <dgm:pt modelId="{72E0FDB0-FBB9-4EFA-9712-7E137278C84E}" type="sibTrans" cxnId="{205F4224-ECC0-4738-A494-F3F4FDE21506}">
      <dgm:prSet/>
      <dgm:spPr/>
      <dgm:t>
        <a:bodyPr/>
        <a:lstStyle/>
        <a:p>
          <a:endParaRPr lang="en-US"/>
        </a:p>
      </dgm:t>
    </dgm:pt>
    <dgm:pt modelId="{7DB5DD56-DCE2-467F-B071-9B0C133D7964}">
      <dgm:prSet phldrT="[Text]"/>
      <dgm:spPr/>
      <dgm:t>
        <a:bodyPr/>
        <a:lstStyle/>
        <a:p>
          <a:r>
            <a:rPr lang="en-US" dirty="0" smtClean="0"/>
            <a:t>Base Data</a:t>
          </a:r>
          <a:endParaRPr lang="en-US" dirty="0"/>
        </a:p>
      </dgm:t>
    </dgm:pt>
    <dgm:pt modelId="{09088647-9D8F-4A6A-BDC5-1491B46CEB81}" type="parTrans" cxnId="{3BC7FCDC-FBD7-48B2-A187-68577A10232B}">
      <dgm:prSet/>
      <dgm:spPr/>
      <dgm:t>
        <a:bodyPr/>
        <a:lstStyle/>
        <a:p>
          <a:endParaRPr lang="en-US"/>
        </a:p>
      </dgm:t>
    </dgm:pt>
    <dgm:pt modelId="{D854CAF4-BC2A-47A0-9163-722695E6FA35}" type="sibTrans" cxnId="{3BC7FCDC-FBD7-48B2-A187-68577A10232B}">
      <dgm:prSet/>
      <dgm:spPr/>
      <dgm:t>
        <a:bodyPr/>
        <a:lstStyle/>
        <a:p>
          <a:endParaRPr lang="en-US"/>
        </a:p>
      </dgm:t>
    </dgm:pt>
    <dgm:pt modelId="{FCC3F5B3-7997-45C1-B806-D8762717A66F}">
      <dgm:prSet phldrT="[Text]"/>
      <dgm:spPr/>
      <dgm:t>
        <a:bodyPr/>
        <a:lstStyle/>
        <a:p>
          <a:r>
            <a:rPr lang="en-US" b="1" dirty="0" smtClean="0"/>
            <a:t>Last base year to most recent</a:t>
          </a:r>
          <a:endParaRPr lang="en-US" b="1" dirty="0"/>
        </a:p>
      </dgm:t>
    </dgm:pt>
    <dgm:pt modelId="{36016F3F-880F-4F87-9801-3CEED41049F9}" type="parTrans" cxnId="{C230682E-3BB5-4CEB-B584-FE0A06EC7432}">
      <dgm:prSet/>
      <dgm:spPr/>
      <dgm:t>
        <a:bodyPr/>
        <a:lstStyle/>
        <a:p>
          <a:endParaRPr lang="en-US"/>
        </a:p>
      </dgm:t>
    </dgm:pt>
    <dgm:pt modelId="{866042CB-864E-4EA1-988A-D0E44B7B8553}" type="sibTrans" cxnId="{C230682E-3BB5-4CEB-B584-FE0A06EC7432}">
      <dgm:prSet/>
      <dgm:spPr/>
      <dgm:t>
        <a:bodyPr/>
        <a:lstStyle/>
        <a:p>
          <a:endParaRPr lang="en-US"/>
        </a:p>
      </dgm:t>
    </dgm:pt>
    <dgm:pt modelId="{48CA410A-2751-4348-85B6-743B6707C559}">
      <dgm:prSet phldrT="[Text]"/>
      <dgm:spPr/>
      <dgm:t>
        <a:bodyPr/>
        <a:lstStyle/>
        <a:p>
          <a:r>
            <a:rPr lang="en-US" b="1" dirty="0" smtClean="0"/>
            <a:t>Forecast next 4 years</a:t>
          </a:r>
          <a:endParaRPr lang="en-US" b="1" dirty="0"/>
        </a:p>
      </dgm:t>
    </dgm:pt>
    <dgm:pt modelId="{249D4B84-852C-4D29-AF9E-3095215008A1}" type="parTrans" cxnId="{6278800D-BC7C-4757-BA98-5EE88A630E8E}">
      <dgm:prSet/>
      <dgm:spPr/>
      <dgm:t>
        <a:bodyPr/>
        <a:lstStyle/>
        <a:p>
          <a:endParaRPr lang="en-US"/>
        </a:p>
      </dgm:t>
    </dgm:pt>
    <dgm:pt modelId="{ABAE901A-8299-42E3-9A6B-3B5875449CA7}" type="sibTrans" cxnId="{6278800D-BC7C-4757-BA98-5EE88A630E8E}">
      <dgm:prSet/>
      <dgm:spPr/>
      <dgm:t>
        <a:bodyPr/>
        <a:lstStyle/>
        <a:p>
          <a:endParaRPr lang="en-US"/>
        </a:p>
      </dgm:t>
    </dgm:pt>
    <dgm:pt modelId="{C4BF4369-302E-4C6A-9F32-18C34EC98539}">
      <dgm:prSet phldrT="[Text]"/>
      <dgm:spPr/>
      <dgm:t>
        <a:bodyPr/>
        <a:lstStyle/>
        <a:p>
          <a:r>
            <a:rPr lang="en-US" dirty="0" smtClean="0"/>
            <a:t>Space Data</a:t>
          </a:r>
          <a:endParaRPr lang="en-US" dirty="0"/>
        </a:p>
      </dgm:t>
    </dgm:pt>
    <dgm:pt modelId="{7513F251-4CB0-433A-A1F2-960CDFC8D2C0}" type="parTrans" cxnId="{211FF599-0956-436A-B7A4-CB57F3EF49B9}">
      <dgm:prSet/>
      <dgm:spPr/>
      <dgm:t>
        <a:bodyPr/>
        <a:lstStyle/>
        <a:p>
          <a:endParaRPr lang="en-US"/>
        </a:p>
      </dgm:t>
    </dgm:pt>
    <dgm:pt modelId="{7B78BD8E-A837-41AE-ACF0-8B2CB8918AE5}" type="sibTrans" cxnId="{211FF599-0956-436A-B7A4-CB57F3EF49B9}">
      <dgm:prSet/>
      <dgm:spPr/>
      <dgm:t>
        <a:bodyPr/>
        <a:lstStyle/>
        <a:p>
          <a:endParaRPr lang="en-US"/>
        </a:p>
      </dgm:t>
    </dgm:pt>
    <dgm:pt modelId="{75CC1EA6-6F18-4954-8F3B-161980822F64}">
      <dgm:prSet phldrT="[Text]"/>
      <dgm:spPr/>
      <dgm:t>
        <a:bodyPr/>
        <a:lstStyle/>
        <a:p>
          <a:r>
            <a:rPr lang="en-US" b="1" dirty="0" smtClean="0"/>
            <a:t>Changes from last base</a:t>
          </a:r>
          <a:r>
            <a:rPr lang="en-US" b="0" dirty="0" smtClean="0"/>
            <a:t> </a:t>
          </a:r>
          <a:r>
            <a:rPr lang="en-US" b="0" dirty="0" smtClean="0">
              <a:sym typeface="Wingdings 3"/>
            </a:rPr>
            <a:t></a:t>
          </a:r>
          <a:r>
            <a:rPr lang="en-US" b="1" dirty="0" smtClean="0">
              <a:sym typeface="Wingdings 3"/>
            </a:rPr>
            <a:t>now</a:t>
          </a:r>
          <a:endParaRPr lang="en-US" b="1" dirty="0"/>
        </a:p>
      </dgm:t>
    </dgm:pt>
    <dgm:pt modelId="{B060E4E8-5DF7-4994-8A46-B0E02DD1E371}" type="parTrans" cxnId="{689D10D0-ABA3-475E-B414-72B9BB1A1322}">
      <dgm:prSet/>
      <dgm:spPr/>
      <dgm:t>
        <a:bodyPr/>
        <a:lstStyle/>
        <a:p>
          <a:endParaRPr lang="en-US"/>
        </a:p>
      </dgm:t>
    </dgm:pt>
    <dgm:pt modelId="{34ED9264-9B13-4C71-9670-81519289DBB8}" type="sibTrans" cxnId="{689D10D0-ABA3-475E-B414-72B9BB1A1322}">
      <dgm:prSet/>
      <dgm:spPr/>
      <dgm:t>
        <a:bodyPr/>
        <a:lstStyle/>
        <a:p>
          <a:endParaRPr lang="en-US"/>
        </a:p>
      </dgm:t>
    </dgm:pt>
    <dgm:pt modelId="{EAD50FE8-42D8-4043-9317-38CBE37ADABC}">
      <dgm:prSet phldrT="[Text]"/>
      <dgm:spPr/>
      <dgm:t>
        <a:bodyPr/>
        <a:lstStyle/>
        <a:p>
          <a:r>
            <a:rPr lang="en-US" b="1" dirty="0" smtClean="0"/>
            <a:t>Forecast next 4 years</a:t>
          </a:r>
          <a:endParaRPr lang="en-US" b="1" dirty="0"/>
        </a:p>
      </dgm:t>
    </dgm:pt>
    <dgm:pt modelId="{E9579B97-C205-40CD-90C8-ADDDF703AD4B}" type="parTrans" cxnId="{C02823DB-CECA-430B-A38E-8E1B0D2271D5}">
      <dgm:prSet/>
      <dgm:spPr/>
      <dgm:t>
        <a:bodyPr/>
        <a:lstStyle/>
        <a:p>
          <a:endParaRPr lang="en-US"/>
        </a:p>
      </dgm:t>
    </dgm:pt>
    <dgm:pt modelId="{36A8C86B-C706-4794-B398-DF5117A2D7FB}" type="sibTrans" cxnId="{C02823DB-CECA-430B-A38E-8E1B0D2271D5}">
      <dgm:prSet/>
      <dgm:spPr/>
      <dgm:t>
        <a:bodyPr/>
        <a:lstStyle/>
        <a:p>
          <a:endParaRPr lang="en-US"/>
        </a:p>
      </dgm:t>
    </dgm:pt>
    <dgm:pt modelId="{1F64CB8E-ECEE-40FD-AA33-4E9A3E593F29}" type="pres">
      <dgm:prSet presAssocID="{215C34BB-DADD-40BF-9085-BF5EB2AE1D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D044EC-5C18-4BAA-87FD-9748519D8A56}" type="pres">
      <dgm:prSet presAssocID="{D3C2F9EF-0D05-41E5-A633-C7C2778AE14C}" presName="linNode" presStyleCnt="0"/>
      <dgm:spPr/>
    </dgm:pt>
    <dgm:pt modelId="{2D418045-AC95-4697-8510-6F6601AB63A1}" type="pres">
      <dgm:prSet presAssocID="{D3C2F9EF-0D05-41E5-A633-C7C2778AE14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A6151-CF91-4182-8AA4-BAF01B93D4DC}" type="pres">
      <dgm:prSet presAssocID="{D3C2F9EF-0D05-41E5-A633-C7C2778AE14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3B97F-D928-43E3-B62B-92B357441735}" type="pres">
      <dgm:prSet presAssocID="{DD866353-A442-44BA-9269-6972C9D221DC}" presName="sp" presStyleCnt="0"/>
      <dgm:spPr/>
    </dgm:pt>
    <dgm:pt modelId="{9B97955F-9542-4697-A08D-DE04BBBF04EE}" type="pres">
      <dgm:prSet presAssocID="{7DB5DD56-DCE2-467F-B071-9B0C133D7964}" presName="linNode" presStyleCnt="0"/>
      <dgm:spPr/>
    </dgm:pt>
    <dgm:pt modelId="{43D1EBE7-DA95-4696-A42B-789E5086F7AC}" type="pres">
      <dgm:prSet presAssocID="{7DB5DD56-DCE2-467F-B071-9B0C133D796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CD057F-0515-4D03-8F77-13251B677396}" type="pres">
      <dgm:prSet presAssocID="{7DB5DD56-DCE2-467F-B071-9B0C133D796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77B390-8E1B-4801-8A29-993F7ECA0985}" type="pres">
      <dgm:prSet presAssocID="{D854CAF4-BC2A-47A0-9163-722695E6FA35}" presName="sp" presStyleCnt="0"/>
      <dgm:spPr/>
    </dgm:pt>
    <dgm:pt modelId="{6844204D-0B43-4BD9-8EF1-D3A1934AB407}" type="pres">
      <dgm:prSet presAssocID="{C4BF4369-302E-4C6A-9F32-18C34EC98539}" presName="linNode" presStyleCnt="0"/>
      <dgm:spPr/>
    </dgm:pt>
    <dgm:pt modelId="{E5343D98-DD34-4689-BEC8-E304C7A15E5F}" type="pres">
      <dgm:prSet presAssocID="{C4BF4369-302E-4C6A-9F32-18C34EC9853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B06046-15E4-4AB3-AD8C-C27E8AB8A6F8}" type="pres">
      <dgm:prSet presAssocID="{C4BF4369-302E-4C6A-9F32-18C34EC9853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2BEB4C-E275-4E64-9611-B257287E0E5A}" type="presOf" srcId="{48CA410A-2751-4348-85B6-743B6707C559}" destId="{7FCD057F-0515-4D03-8F77-13251B677396}" srcOrd="0" destOrd="1" presId="urn:microsoft.com/office/officeart/2005/8/layout/vList5"/>
    <dgm:cxn modelId="{6DB5AAE9-0549-4783-B955-4F6C3D1A8647}" type="presOf" srcId="{9EB652B1-086D-4D05-B637-159BA1B987AA}" destId="{BD8A6151-CF91-4182-8AA4-BAF01B93D4DC}" srcOrd="0" destOrd="0" presId="urn:microsoft.com/office/officeart/2005/8/layout/vList5"/>
    <dgm:cxn modelId="{205F4224-ECC0-4738-A494-F3F4FDE21506}" srcId="{D3C2F9EF-0D05-41E5-A633-C7C2778AE14C}" destId="{AE5BA4D8-2FE9-4299-A8EA-8C5C41512007}" srcOrd="1" destOrd="0" parTransId="{43F54421-6998-46CB-97E4-C7A83C561873}" sibTransId="{72E0FDB0-FBB9-4EFA-9712-7E137278C84E}"/>
    <dgm:cxn modelId="{3BC7FCDC-FBD7-48B2-A187-68577A10232B}" srcId="{215C34BB-DADD-40BF-9085-BF5EB2AE1DE8}" destId="{7DB5DD56-DCE2-467F-B071-9B0C133D7964}" srcOrd="1" destOrd="0" parTransId="{09088647-9D8F-4A6A-BDC5-1491B46CEB81}" sibTransId="{D854CAF4-BC2A-47A0-9163-722695E6FA35}"/>
    <dgm:cxn modelId="{04F2FE65-A69A-4D20-934A-270FB8309E65}" type="presOf" srcId="{EAD50FE8-42D8-4043-9317-38CBE37ADABC}" destId="{3BB06046-15E4-4AB3-AD8C-C27E8AB8A6F8}" srcOrd="0" destOrd="1" presId="urn:microsoft.com/office/officeart/2005/8/layout/vList5"/>
    <dgm:cxn modelId="{C230682E-3BB5-4CEB-B584-FE0A06EC7432}" srcId="{7DB5DD56-DCE2-467F-B071-9B0C133D7964}" destId="{FCC3F5B3-7997-45C1-B806-D8762717A66F}" srcOrd="0" destOrd="0" parTransId="{36016F3F-880F-4F87-9801-3CEED41049F9}" sibTransId="{866042CB-864E-4EA1-988A-D0E44B7B8553}"/>
    <dgm:cxn modelId="{C02823DB-CECA-430B-A38E-8E1B0D2271D5}" srcId="{C4BF4369-302E-4C6A-9F32-18C34EC98539}" destId="{EAD50FE8-42D8-4043-9317-38CBE37ADABC}" srcOrd="1" destOrd="0" parTransId="{E9579B97-C205-40CD-90C8-ADDDF703AD4B}" sibTransId="{36A8C86B-C706-4794-B398-DF5117A2D7FB}"/>
    <dgm:cxn modelId="{0D9417C1-8978-42E8-87DB-D5F472178BCD}" srcId="{215C34BB-DADD-40BF-9085-BF5EB2AE1DE8}" destId="{D3C2F9EF-0D05-41E5-A633-C7C2778AE14C}" srcOrd="0" destOrd="0" parTransId="{D33021F7-9CD8-4759-9730-2F4A3035EF94}" sibTransId="{DD866353-A442-44BA-9269-6972C9D221DC}"/>
    <dgm:cxn modelId="{E6A41ADA-FD16-4CC3-97F3-167E6D75C072}" type="presOf" srcId="{D3C2F9EF-0D05-41E5-A633-C7C2778AE14C}" destId="{2D418045-AC95-4697-8510-6F6601AB63A1}" srcOrd="0" destOrd="0" presId="urn:microsoft.com/office/officeart/2005/8/layout/vList5"/>
    <dgm:cxn modelId="{C81E47A0-CFED-4910-97BD-7999B4B7936E}" type="presOf" srcId="{75CC1EA6-6F18-4954-8F3B-161980822F64}" destId="{3BB06046-15E4-4AB3-AD8C-C27E8AB8A6F8}" srcOrd="0" destOrd="0" presId="urn:microsoft.com/office/officeart/2005/8/layout/vList5"/>
    <dgm:cxn modelId="{6278800D-BC7C-4757-BA98-5EE88A630E8E}" srcId="{7DB5DD56-DCE2-467F-B071-9B0C133D7964}" destId="{48CA410A-2751-4348-85B6-743B6707C559}" srcOrd="1" destOrd="0" parTransId="{249D4B84-852C-4D29-AF9E-3095215008A1}" sibTransId="{ABAE901A-8299-42E3-9A6B-3B5875449CA7}"/>
    <dgm:cxn modelId="{689D10D0-ABA3-475E-B414-72B9BB1A1322}" srcId="{C4BF4369-302E-4C6A-9F32-18C34EC98539}" destId="{75CC1EA6-6F18-4954-8F3B-161980822F64}" srcOrd="0" destOrd="0" parTransId="{B060E4E8-5DF7-4994-8A46-B0E02DD1E371}" sibTransId="{34ED9264-9B13-4C71-9670-81519289DBB8}"/>
    <dgm:cxn modelId="{ABF69F01-FE7B-4800-8101-394E64E6FE6B}" type="presOf" srcId="{7DB5DD56-DCE2-467F-B071-9B0C133D7964}" destId="{43D1EBE7-DA95-4696-A42B-789E5086F7AC}" srcOrd="0" destOrd="0" presId="urn:microsoft.com/office/officeart/2005/8/layout/vList5"/>
    <dgm:cxn modelId="{6EC00223-2E44-47E5-9C11-56BC3ABDC030}" type="presOf" srcId="{C4BF4369-302E-4C6A-9F32-18C34EC98539}" destId="{E5343D98-DD34-4689-BEC8-E304C7A15E5F}" srcOrd="0" destOrd="0" presId="urn:microsoft.com/office/officeart/2005/8/layout/vList5"/>
    <dgm:cxn modelId="{89013856-5D5E-4F43-8439-3D99D77BFAE2}" srcId="{D3C2F9EF-0D05-41E5-A633-C7C2778AE14C}" destId="{9EB652B1-086D-4D05-B637-159BA1B987AA}" srcOrd="0" destOrd="0" parTransId="{B92B6254-1CA5-4CA2-96D8-E0157DCA8D36}" sibTransId="{77608F23-C76D-48AE-A4EE-76FEE0FCE594}"/>
    <dgm:cxn modelId="{CAD22BAC-3553-4330-9EDB-DE340FAACD34}" type="presOf" srcId="{FCC3F5B3-7997-45C1-B806-D8762717A66F}" destId="{7FCD057F-0515-4D03-8F77-13251B677396}" srcOrd="0" destOrd="0" presId="urn:microsoft.com/office/officeart/2005/8/layout/vList5"/>
    <dgm:cxn modelId="{9EE2305E-E06C-497F-9451-09CAD6234035}" type="presOf" srcId="{215C34BB-DADD-40BF-9085-BF5EB2AE1DE8}" destId="{1F64CB8E-ECEE-40FD-AA33-4E9A3E593F29}" srcOrd="0" destOrd="0" presId="urn:microsoft.com/office/officeart/2005/8/layout/vList5"/>
    <dgm:cxn modelId="{211FF599-0956-436A-B7A4-CB57F3EF49B9}" srcId="{215C34BB-DADD-40BF-9085-BF5EB2AE1DE8}" destId="{C4BF4369-302E-4C6A-9F32-18C34EC98539}" srcOrd="2" destOrd="0" parTransId="{7513F251-4CB0-433A-A1F2-960CDFC8D2C0}" sibTransId="{7B78BD8E-A837-41AE-ACF0-8B2CB8918AE5}"/>
    <dgm:cxn modelId="{FC3EC1DB-510D-4936-9DA5-48C379CC2242}" type="presOf" srcId="{AE5BA4D8-2FE9-4299-A8EA-8C5C41512007}" destId="{BD8A6151-CF91-4182-8AA4-BAF01B93D4DC}" srcOrd="0" destOrd="1" presId="urn:microsoft.com/office/officeart/2005/8/layout/vList5"/>
    <dgm:cxn modelId="{D7939943-1D06-427E-9EBB-C6CDC6301966}" type="presParOf" srcId="{1F64CB8E-ECEE-40FD-AA33-4E9A3E593F29}" destId="{EED044EC-5C18-4BAA-87FD-9748519D8A56}" srcOrd="0" destOrd="0" presId="urn:microsoft.com/office/officeart/2005/8/layout/vList5"/>
    <dgm:cxn modelId="{72AE04A0-30DC-4FDB-86E9-A64E761D8901}" type="presParOf" srcId="{EED044EC-5C18-4BAA-87FD-9748519D8A56}" destId="{2D418045-AC95-4697-8510-6F6601AB63A1}" srcOrd="0" destOrd="0" presId="urn:microsoft.com/office/officeart/2005/8/layout/vList5"/>
    <dgm:cxn modelId="{58C3C544-03DE-43DA-AFDC-CF9A5892BCA8}" type="presParOf" srcId="{EED044EC-5C18-4BAA-87FD-9748519D8A56}" destId="{BD8A6151-CF91-4182-8AA4-BAF01B93D4DC}" srcOrd="1" destOrd="0" presId="urn:microsoft.com/office/officeart/2005/8/layout/vList5"/>
    <dgm:cxn modelId="{D8D6778F-8BB0-4B4F-96DE-DC6BB56C179E}" type="presParOf" srcId="{1F64CB8E-ECEE-40FD-AA33-4E9A3E593F29}" destId="{A673B97F-D928-43E3-B62B-92B357441735}" srcOrd="1" destOrd="0" presId="urn:microsoft.com/office/officeart/2005/8/layout/vList5"/>
    <dgm:cxn modelId="{FDFD7A14-D5C3-4153-9B1D-EEC0F6AA20ED}" type="presParOf" srcId="{1F64CB8E-ECEE-40FD-AA33-4E9A3E593F29}" destId="{9B97955F-9542-4697-A08D-DE04BBBF04EE}" srcOrd="2" destOrd="0" presId="urn:microsoft.com/office/officeart/2005/8/layout/vList5"/>
    <dgm:cxn modelId="{312B86D8-1F70-4FDF-93EC-03DE6ACCE42E}" type="presParOf" srcId="{9B97955F-9542-4697-A08D-DE04BBBF04EE}" destId="{43D1EBE7-DA95-4696-A42B-789E5086F7AC}" srcOrd="0" destOrd="0" presId="urn:microsoft.com/office/officeart/2005/8/layout/vList5"/>
    <dgm:cxn modelId="{BBDFC64F-D33F-4EDE-827D-18633740E213}" type="presParOf" srcId="{9B97955F-9542-4697-A08D-DE04BBBF04EE}" destId="{7FCD057F-0515-4D03-8F77-13251B677396}" srcOrd="1" destOrd="0" presId="urn:microsoft.com/office/officeart/2005/8/layout/vList5"/>
    <dgm:cxn modelId="{517ACE74-281C-4252-89C5-929166B568F2}" type="presParOf" srcId="{1F64CB8E-ECEE-40FD-AA33-4E9A3E593F29}" destId="{CA77B390-8E1B-4801-8A29-993F7ECA0985}" srcOrd="3" destOrd="0" presId="urn:microsoft.com/office/officeart/2005/8/layout/vList5"/>
    <dgm:cxn modelId="{044A5AD1-5B23-4F7D-A9E3-E47676C23A28}" type="presParOf" srcId="{1F64CB8E-ECEE-40FD-AA33-4E9A3E593F29}" destId="{6844204D-0B43-4BD9-8EF1-D3A1934AB407}" srcOrd="4" destOrd="0" presId="urn:microsoft.com/office/officeart/2005/8/layout/vList5"/>
    <dgm:cxn modelId="{C821B4B3-6E13-4B48-9E62-935240A5F87A}" type="presParOf" srcId="{6844204D-0B43-4BD9-8EF1-D3A1934AB407}" destId="{E5343D98-DD34-4689-BEC8-E304C7A15E5F}" srcOrd="0" destOrd="0" presId="urn:microsoft.com/office/officeart/2005/8/layout/vList5"/>
    <dgm:cxn modelId="{1035CFED-45BF-402B-89BD-318A5B03B3D6}" type="presParOf" srcId="{6844204D-0B43-4BD9-8EF1-D3A1934AB407}" destId="{3BB06046-15E4-4AB3-AD8C-C27E8AB8A6F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8A6151-CF91-4182-8AA4-BAF01B93D4DC}">
      <dsp:nvSpPr>
        <dsp:cNvPr id="0" name=""/>
        <dsp:cNvSpPr/>
      </dsp:nvSpPr>
      <dsp:spPr>
        <a:xfrm rot="5400000">
          <a:off x="4198532" y="-1668401"/>
          <a:ext cx="784931" cy="432093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Last Financial Statement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Last A-133 or single audit</a:t>
          </a:r>
          <a:endParaRPr lang="en-US" sz="2000" b="1" kern="1200" dirty="0"/>
        </a:p>
      </dsp:txBody>
      <dsp:txXfrm rot="5400000">
        <a:off x="4198532" y="-1668401"/>
        <a:ext cx="784931" cy="4320939"/>
      </dsp:txXfrm>
    </dsp:sp>
    <dsp:sp modelId="{2D418045-AC95-4697-8510-6F6601AB63A1}">
      <dsp:nvSpPr>
        <dsp:cNvPr id="0" name=""/>
        <dsp:cNvSpPr/>
      </dsp:nvSpPr>
      <dsp:spPr>
        <a:xfrm>
          <a:off x="0" y="1486"/>
          <a:ext cx="2430528" cy="9811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Financial Data</a:t>
          </a:r>
          <a:endParaRPr lang="en-US" sz="2900" kern="1200" dirty="0"/>
        </a:p>
      </dsp:txBody>
      <dsp:txXfrm>
        <a:off x="0" y="1486"/>
        <a:ext cx="2430528" cy="981164"/>
      </dsp:txXfrm>
    </dsp:sp>
    <dsp:sp modelId="{7FCD057F-0515-4D03-8F77-13251B677396}">
      <dsp:nvSpPr>
        <dsp:cNvPr id="0" name=""/>
        <dsp:cNvSpPr/>
      </dsp:nvSpPr>
      <dsp:spPr>
        <a:xfrm rot="5400000">
          <a:off x="4198532" y="-638178"/>
          <a:ext cx="784931" cy="432093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Last base year to most recent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Forecast next 4 years</a:t>
          </a:r>
          <a:endParaRPr lang="en-US" sz="2000" b="1" kern="1200" dirty="0"/>
        </a:p>
      </dsp:txBody>
      <dsp:txXfrm rot="5400000">
        <a:off x="4198532" y="-638178"/>
        <a:ext cx="784931" cy="4320939"/>
      </dsp:txXfrm>
    </dsp:sp>
    <dsp:sp modelId="{43D1EBE7-DA95-4696-A42B-789E5086F7AC}">
      <dsp:nvSpPr>
        <dsp:cNvPr id="0" name=""/>
        <dsp:cNvSpPr/>
      </dsp:nvSpPr>
      <dsp:spPr>
        <a:xfrm>
          <a:off x="0" y="1031708"/>
          <a:ext cx="2430528" cy="9811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Base Data</a:t>
          </a:r>
          <a:endParaRPr lang="en-US" sz="2900" kern="1200" dirty="0"/>
        </a:p>
      </dsp:txBody>
      <dsp:txXfrm>
        <a:off x="0" y="1031708"/>
        <a:ext cx="2430528" cy="981164"/>
      </dsp:txXfrm>
    </dsp:sp>
    <dsp:sp modelId="{3BB06046-15E4-4AB3-AD8C-C27E8AB8A6F8}">
      <dsp:nvSpPr>
        <dsp:cNvPr id="0" name=""/>
        <dsp:cNvSpPr/>
      </dsp:nvSpPr>
      <dsp:spPr>
        <a:xfrm rot="5400000">
          <a:off x="4198532" y="392043"/>
          <a:ext cx="784931" cy="432093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Changes from last base</a:t>
          </a:r>
          <a:r>
            <a:rPr lang="en-US" sz="2000" b="0" kern="1200" dirty="0" smtClean="0"/>
            <a:t> </a:t>
          </a:r>
          <a:r>
            <a:rPr lang="en-US" sz="2000" b="0" kern="1200" dirty="0" smtClean="0">
              <a:sym typeface="Wingdings 3"/>
            </a:rPr>
            <a:t></a:t>
          </a:r>
          <a:r>
            <a:rPr lang="en-US" sz="2000" b="1" kern="1200" dirty="0" smtClean="0">
              <a:sym typeface="Wingdings 3"/>
            </a:rPr>
            <a:t>now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Forecast next 4 years</a:t>
          </a:r>
          <a:endParaRPr lang="en-US" sz="2000" b="1" kern="1200" dirty="0"/>
        </a:p>
      </dsp:txBody>
      <dsp:txXfrm rot="5400000">
        <a:off x="4198532" y="392043"/>
        <a:ext cx="784931" cy="4320939"/>
      </dsp:txXfrm>
    </dsp:sp>
    <dsp:sp modelId="{E5343D98-DD34-4689-BEC8-E304C7A15E5F}">
      <dsp:nvSpPr>
        <dsp:cNvPr id="0" name=""/>
        <dsp:cNvSpPr/>
      </dsp:nvSpPr>
      <dsp:spPr>
        <a:xfrm>
          <a:off x="0" y="2061931"/>
          <a:ext cx="2430528" cy="9811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Space Data</a:t>
          </a:r>
          <a:endParaRPr lang="en-US" sz="2900" kern="1200" dirty="0"/>
        </a:p>
      </dsp:txBody>
      <dsp:txXfrm>
        <a:off x="0" y="2061931"/>
        <a:ext cx="2430528" cy="981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dirty="0" smtClean="0"/>
              <a:t>N E C 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dirty="0" smtClean="0"/>
              <a:t>September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 smtClean="0"/>
              <a:t>© MAXIMUS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7C0F54-4228-4FCD-B769-2403FF5D070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EE6AA2-0385-4FEB-9241-86D49553354F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9791C6-82AA-4671-9AB5-7A8473CD85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9102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91C6-82AA-4671-9AB5-7A8473CD859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8079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91C6-82AA-4671-9AB5-7A8473CD859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7280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91C6-82AA-4671-9AB5-7A8473CD859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7280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91C6-82AA-4671-9AB5-7A8473CD859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7280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91C6-82AA-4671-9AB5-7A8473CD859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7280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91C6-82AA-4671-9AB5-7A8473CD859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7280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91C6-82AA-4671-9AB5-7A8473CD859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7280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91C6-82AA-4671-9AB5-7A8473CD859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7280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91C6-82AA-4671-9AB5-7A8473CD859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72809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91C6-82AA-4671-9AB5-7A8473CD859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7280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91C6-82AA-4671-9AB5-7A8473CD859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7280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91C6-82AA-4671-9AB5-7A8473CD859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72809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91C6-82AA-4671-9AB5-7A8473CD859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7280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91C6-82AA-4671-9AB5-7A8473CD859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7280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91C6-82AA-4671-9AB5-7A8473CD859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7280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91C6-82AA-4671-9AB5-7A8473CD859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7280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91C6-82AA-4671-9AB5-7A8473CD859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7280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91C6-82AA-4671-9AB5-7A8473CD859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7280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91C6-82AA-4671-9AB5-7A8473CD859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7280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91C6-82AA-4671-9AB5-7A8473CD859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7280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60" t="-92" r="1502" b="1"/>
          <a:stretch/>
        </p:blipFill>
        <p:spPr bwMode="auto">
          <a:xfrm>
            <a:off x="-27586" y="0"/>
            <a:ext cx="9171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587" y="3"/>
            <a:ext cx="91715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1" y="5386617"/>
            <a:ext cx="2000250" cy="9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9369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83237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5728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6863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70537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49299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01024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26371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Calibri" pitchFamily="34" charset="0"/>
              </a:rPr>
              <a:t>MAXIMUS</a:t>
            </a:r>
            <a:endParaRPr lang="en-US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611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304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4343400" cy="5257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343400" cy="5257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440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4343400" cy="5334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tIns="45720" bIns="45720" anchor="ctr" anchorCtr="0">
            <a:norm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600200"/>
            <a:ext cx="4343400" cy="464820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43400" cy="53340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tIns="45720" bIns="45720" anchor="ctr" anchorCtr="0">
            <a:norm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343400" cy="464820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1446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434340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676400"/>
            <a:ext cx="4343400" cy="4572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4340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687512"/>
            <a:ext cx="4343400" cy="45608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791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52400" y="914400"/>
            <a:ext cx="4343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648200" y="914400"/>
            <a:ext cx="4343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2"/>
          </p:nvPr>
        </p:nvSpPr>
        <p:spPr>
          <a:xfrm>
            <a:off x="157480" y="3647440"/>
            <a:ext cx="4343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3"/>
          </p:nvPr>
        </p:nvSpPr>
        <p:spPr>
          <a:xfrm>
            <a:off x="4668520" y="3657600"/>
            <a:ext cx="4343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746618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256" userDrawn="1">
          <p15:clr>
            <a:srgbClr val="FBAE40"/>
          </p15:clr>
        </p15:guide>
        <p15:guide id="2" pos="2160" userDrawn="1">
          <p15:clr>
            <a:srgbClr val="FBAE40"/>
          </p15:clr>
        </p15:guide>
        <p15:guide id="3" orient="horz" pos="3936" userDrawn="1">
          <p15:clr>
            <a:srgbClr val="FBAE40"/>
          </p15:clr>
        </p15:guide>
        <p15:guide id="4" pos="2124" userDrawn="1">
          <p15:clr>
            <a:srgbClr val="FBAE40"/>
          </p15:clr>
        </p15:guide>
        <p15:guide id="5" pos="2196" userDrawn="1">
          <p15:clr>
            <a:srgbClr val="FBAE40"/>
          </p15:clr>
        </p15:guide>
        <p15:guide id="6" pos="72" userDrawn="1">
          <p15:clr>
            <a:srgbClr val="FBAE40"/>
          </p15:clr>
        </p15:guide>
        <p15:guide id="7" pos="4248" userDrawn="1">
          <p15:clr>
            <a:srgbClr val="FBAE40"/>
          </p15:clr>
        </p15:guide>
        <p15:guide id="8" orient="horz" pos="2208" userDrawn="1">
          <p15:clr>
            <a:srgbClr val="FBAE40"/>
          </p15:clr>
        </p15:guide>
        <p15:guide id="9" orient="horz" pos="2304" userDrawn="1">
          <p15:clr>
            <a:srgbClr val="FBAE40"/>
          </p15:clr>
        </p15:guide>
        <p15:guide id="10" orient="horz" pos="57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351692" y="228600"/>
            <a:ext cx="844061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100" b="1" dirty="0" smtClean="0">
                <a:latin typeface="Calibri" pitchFamily="34" charset="0"/>
              </a:rPr>
              <a:t>MAXIMUS Higher Education Practice Annual Meeting 2015</a:t>
            </a:r>
            <a:endParaRPr lang="en-US" sz="21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371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9881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5027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8839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4338493" y="6501384"/>
            <a:ext cx="467016" cy="278154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72AB15-D5AE-4745-A0FC-F394FAD66044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Geneva" charset="0"/>
                <a:cs typeface="Geneva" charset="0"/>
              </a:rPr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Geneva" charset="0"/>
              <a:cs typeface="Geneva" charset="0"/>
            </a:endParaRPr>
          </a:p>
        </p:txBody>
      </p:sp>
      <p:pic>
        <p:nvPicPr>
          <p:cNvPr id="12" name="Picture 11" descr="MAXIMUS_No Cornice_Tag_White.png"/>
          <p:cNvPicPr>
            <a:picLocks noChangeAspect="1"/>
          </p:cNvPicPr>
          <p:nvPr/>
        </p:nvPicPr>
        <p:blipFill>
          <a:blip r:embed="rId18" cstate="print"/>
          <a:srcRect b="26340"/>
          <a:stretch>
            <a:fillRect/>
          </a:stretch>
        </p:blipFill>
        <p:spPr>
          <a:xfrm>
            <a:off x="304801" y="6501494"/>
            <a:ext cx="1161327" cy="1796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34120" y="6736598"/>
            <a:ext cx="1752600" cy="167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8" dirty="0" smtClean="0">
                <a:solidFill>
                  <a:srgbClr val="2F2C40"/>
                </a:solidFill>
              </a:rPr>
              <a:t>Version 1</a:t>
            </a:r>
            <a:endParaRPr lang="en-US" sz="488" dirty="0">
              <a:solidFill>
                <a:srgbClr val="2F2C4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04100" y="6736597"/>
            <a:ext cx="1752600" cy="167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8" dirty="0" smtClean="0">
                <a:solidFill>
                  <a:srgbClr val="2F2C40"/>
                </a:solidFill>
              </a:rPr>
              <a:t>2015.000220.01</a:t>
            </a:r>
            <a:endParaRPr lang="en-US" sz="488" dirty="0">
              <a:solidFill>
                <a:srgbClr val="2F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13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21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spcBef>
          <a:spcPct val="20000"/>
        </a:spcBef>
        <a:buSzPct val="125000"/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32197" indent="-171450" algn="l" defTabSz="685800" rtl="0" eaLnBrk="1" latinLnBrk="0" hangingPunct="1">
        <a:spcBef>
          <a:spcPct val="20000"/>
        </a:spcBef>
        <a:buClr>
          <a:schemeClr val="accent3"/>
        </a:buClr>
        <a:buSzPct val="115000"/>
        <a:buFont typeface="Wingdings" pitchFamily="2" charset="2"/>
        <a:buChar char="§"/>
        <a:defRPr sz="1725" kern="1200">
          <a:solidFill>
            <a:srgbClr val="5F5F5F"/>
          </a:solidFill>
          <a:latin typeface="+mn-lt"/>
          <a:ea typeface="+mn-ea"/>
          <a:cs typeface="+mn-cs"/>
        </a:defRPr>
      </a:lvl2pPr>
      <a:lvl3pPr marL="645319" indent="-130969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30969" algn="l" defTabSz="685800" rtl="0" eaLnBrk="1" latinLnBrk="0" hangingPunct="1">
        <a:spcBef>
          <a:spcPct val="20000"/>
        </a:spcBef>
        <a:buFont typeface="Arial" pitchFamily="34" charset="0"/>
        <a:buChar char="»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601200" cy="852906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0373" y="3249227"/>
            <a:ext cx="3534977" cy="29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588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6541"/>
            <a:ext cx="9144000" cy="584775"/>
          </a:xfrm>
          <a:prstGeom prst="rect">
            <a:avLst/>
          </a:prstGeom>
          <a:solidFill>
            <a:schemeClr val="bg1">
              <a:alpha val="50000"/>
            </a:schemeClr>
          </a:solidFill>
          <a:ln w="44450" cmpd="dbl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31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://www.picturesof.net/_images_300/A_Man_Playing_Guitar_Royalty_Free_Clipart_Picture_090429-239618-082052.jpg&amp;imgrefurl=http://www.clipartsheep.com/cat-playing-guitar-clipart/dT1hSFIwY0RvdkwybHRZV2RsY3k1amJHbHdZWEowYjJZdVkyOXRMM050WVd4c0x6RXlPREEwTURJdFEyeHBjR0Z5ZEMxUFppMUJMVWhoY0hCNUxVZHBibWRsY2kxVVlXSmllUzFEWVhRdFVHeGhlV2x1WnkxQmJpMUZiR1ZqZEhKcFl5MUhkV2wwWVhJdFVtOTVZV3gwZVMxR2NtVmxMVlpsWTNSdmNpMUpiR3gxYzNSeVlYUnBiMjR1YW5Cbnx3PTQ1MHxoPTQ3MHx0PWpwZWd8/&amp;docid=urptHTZ8kYNxWM&amp;tbnid=uKwoxKprl5ismM:&amp;w=287&amp;h=300&amp;ei=aCPFVdnzBYLM-QGR8qmYAw&amp;ved=0CAIQxiAwAGoVChMI2ceMvPWXxwIVAmY-Ch0ReQoz&amp;iact=c&amp;ictx=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198858" y="3692414"/>
            <a:ext cx="6816290" cy="1200329"/>
          </a:xfrm>
          <a:prstGeom prst="rect">
            <a:avLst/>
          </a:prstGeom>
          <a:solidFill>
            <a:schemeClr val="bg1">
              <a:alpha val="30000"/>
            </a:schemeClr>
          </a:solidFill>
          <a:ln w="44450" cmpd="dbl">
            <a:solidFill>
              <a:srgbClr val="00B0F0"/>
            </a:solidFill>
          </a:ln>
          <a:effectLst>
            <a:glow>
              <a:schemeClr val="accent5">
                <a:satMod val="175000"/>
                <a:alpha val="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3200" b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2400" b="1" dirty="0"/>
              <a:t>Rate Extensions under </a:t>
            </a:r>
            <a:r>
              <a:rPr lang="en-US" sz="2400" b="1" dirty="0" smtClean="0"/>
              <a:t>the Uniform </a:t>
            </a:r>
            <a:r>
              <a:rPr lang="en-US" sz="2400" b="1" dirty="0"/>
              <a:t>Guidance</a:t>
            </a:r>
          </a:p>
          <a:p>
            <a:endParaRPr lang="en-GB" sz="2400" dirty="0" smtClean="0"/>
          </a:p>
          <a:p>
            <a:r>
              <a:rPr lang="en-GB" sz="2400" dirty="0" smtClean="0"/>
              <a:t>Steve </a:t>
            </a:r>
            <a:r>
              <a:rPr lang="en-GB" sz="2400" dirty="0"/>
              <a:t>Bradley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1575" y="1184614"/>
            <a:ext cx="3212739" cy="1569660"/>
          </a:xfrm>
          <a:prstGeom prst="rect">
            <a:avLst/>
          </a:prstGeom>
          <a:solidFill>
            <a:schemeClr val="bg1">
              <a:alpha val="30000"/>
            </a:schemeClr>
          </a:solidFill>
          <a:ln w="44450" cmpd="dbl">
            <a:solidFill>
              <a:srgbClr val="00B0F0"/>
            </a:solidFill>
          </a:ln>
          <a:effectLst>
            <a:glow>
              <a:schemeClr val="accent5">
                <a:satMod val="175000"/>
                <a:alpha val="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b="0" i="1" dirty="0" smtClean="0">
                <a:solidFill>
                  <a:srgbClr val="002060"/>
                </a:solidFill>
              </a:rPr>
              <a:t>NECA</a:t>
            </a:r>
          </a:p>
          <a:p>
            <a:endParaRPr lang="en-US" b="0" i="1" dirty="0" smtClean="0">
              <a:solidFill>
                <a:srgbClr val="002060"/>
              </a:solidFill>
            </a:endParaRPr>
          </a:p>
          <a:p>
            <a:r>
              <a:rPr lang="en-US" b="0" i="1" dirty="0" smtClean="0">
                <a:solidFill>
                  <a:srgbClr val="002060"/>
                </a:solidFill>
              </a:rPr>
              <a:t>September 2015</a:t>
            </a:r>
            <a:endParaRPr lang="en-US" b="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646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73290" y="1033469"/>
            <a:ext cx="8229045" cy="618333"/>
          </a:xfrm>
          <a:prstGeom prst="rect">
            <a:avLst/>
          </a:prstGeom>
        </p:spPr>
        <p:txBody>
          <a:bodyPr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3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	Organized Research MTDC Base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3290" y="2392819"/>
            <a:ext cx="8229046" cy="33340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Very large </a:t>
            </a:r>
            <a:r>
              <a:rPr lang="en-US" sz="2400" u="sng" dirty="0"/>
              <a:t>increase</a:t>
            </a:r>
            <a:r>
              <a:rPr lang="en-US" sz="2400" dirty="0"/>
              <a:t> in the MTDC base</a:t>
            </a:r>
          </a:p>
          <a:p>
            <a:pPr lvl="1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2100" dirty="0"/>
              <a:t>May want to model in CRIS to derive pro forma rates</a:t>
            </a:r>
          </a:p>
          <a:p>
            <a:pPr lvl="1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dirty="0"/>
              <a:t>Significant </a:t>
            </a:r>
            <a:r>
              <a:rPr lang="en-US" u="sng" dirty="0"/>
              <a:t>decrease</a:t>
            </a:r>
            <a:r>
              <a:rPr lang="en-US" dirty="0"/>
              <a:t> in research grant $ volumes</a:t>
            </a:r>
          </a:p>
          <a:p>
            <a:pPr lvl="2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Termination of ARRA grants, current federal grant funding levels, loss of PI / Researchers, etc.</a:t>
            </a:r>
          </a:p>
          <a:p>
            <a:pPr lvl="2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May yield higher proposed /negotiated F&amp;A rates</a:t>
            </a:r>
          </a:p>
          <a:p>
            <a:pPr lvl="1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rgbClr val="FF0000"/>
                </a:solidFill>
              </a:rPr>
              <a:t>Universities may need higher F&amp;A rates </a:t>
            </a:r>
            <a:r>
              <a:rPr lang="en-US" sz="2100" b="1" dirty="0">
                <a:solidFill>
                  <a:srgbClr val="FF0000"/>
                </a:solidFill>
              </a:rPr>
              <a:t>just to maintain </a:t>
            </a:r>
            <a:r>
              <a:rPr lang="en-US" sz="2100" dirty="0">
                <a:solidFill>
                  <a:srgbClr val="FF0000"/>
                </a:solidFill>
              </a:rPr>
              <a:t>the current F&amp;A $ Recovery stream 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endParaRPr lang="en-US" sz="2400" dirty="0"/>
          </a:p>
          <a:p>
            <a:endParaRPr lang="en-US" sz="2100" dirty="0"/>
          </a:p>
          <a:p>
            <a:endParaRPr lang="en-US" sz="2100" dirty="0"/>
          </a:p>
        </p:txBody>
      </p:sp>
      <p:sp>
        <p:nvSpPr>
          <p:cNvPr id="2" name="TextBox 1"/>
          <p:cNvSpPr txBox="1"/>
          <p:nvPr/>
        </p:nvSpPr>
        <p:spPr>
          <a:xfrm>
            <a:off x="5065200" y="5630606"/>
            <a:ext cx="2871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$$$$$$$$$$$$$$$$$$$$$</a:t>
            </a:r>
            <a:endParaRPr lang="en-US" sz="13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027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98418" y="1054283"/>
            <a:ext cx="7578790" cy="524846"/>
          </a:xfrm>
          <a:prstGeom prst="rect">
            <a:avLst/>
          </a:prstGeom>
        </p:spPr>
        <p:txBody>
          <a:bodyPr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en-GB" sz="3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Utility Cost Adjustment (UCA)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3290" y="2119993"/>
            <a:ext cx="8229046" cy="33847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350"/>
              </a:spcAft>
            </a:pPr>
            <a:r>
              <a:rPr lang="en-US" sz="2400" dirty="0"/>
              <a:t>UG, Apdx III, section B4</a:t>
            </a:r>
            <a:r>
              <a:rPr lang="en-US" sz="2100" i="1" dirty="0"/>
              <a:t>…….. “A utility cost adjustment of </a:t>
            </a:r>
            <a:r>
              <a:rPr lang="en-US" sz="2100" i="1" u="sng" dirty="0"/>
              <a:t>up to 1.3 percentage points</a:t>
            </a:r>
            <a:r>
              <a:rPr lang="en-US" sz="2100" i="1" dirty="0"/>
              <a:t> may be included in the negotiated indirect cost rate of the IHE for </a:t>
            </a:r>
            <a:r>
              <a:rPr lang="en-US" sz="2100" i="1" u="sng" dirty="0"/>
              <a:t>organized research</a:t>
            </a:r>
            <a:r>
              <a:rPr lang="en-US" sz="2100" i="1" dirty="0"/>
              <a:t>, per the computation alternatives…”</a:t>
            </a:r>
          </a:p>
          <a:p>
            <a:pPr>
              <a:spcAft>
                <a:spcPts val="1350"/>
              </a:spcAft>
            </a:pPr>
            <a:r>
              <a:rPr lang="en-US" sz="2100" dirty="0"/>
              <a:t>Extended beyond original 65 universities to all institutions</a:t>
            </a:r>
          </a:p>
          <a:p>
            <a:pPr>
              <a:spcAft>
                <a:spcPts val="1350"/>
              </a:spcAft>
            </a:pPr>
            <a:r>
              <a:rPr lang="en-US" sz="2100" dirty="0"/>
              <a:t>Not a total “deal maker” by itself</a:t>
            </a:r>
          </a:p>
          <a:p>
            <a:pPr>
              <a:spcAft>
                <a:spcPts val="1350"/>
              </a:spcAft>
            </a:pPr>
            <a:r>
              <a:rPr lang="en-US" sz="2100" dirty="0"/>
              <a:t>But, could influence universities “sitting on the fence” about submitting F&amp;A Proposals</a:t>
            </a:r>
          </a:p>
          <a:p>
            <a:endParaRPr lang="en-US" sz="2100" i="1" dirty="0"/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endParaRPr lang="en-US" sz="2400" dirty="0"/>
          </a:p>
          <a:p>
            <a:endParaRPr lang="en-US" sz="2100" dirty="0"/>
          </a:p>
          <a:p>
            <a:endParaRPr lang="en-US" sz="2100" dirty="0"/>
          </a:p>
        </p:txBody>
      </p:sp>
      <p:pic>
        <p:nvPicPr>
          <p:cNvPr id="2052" name="Picture 4" descr="C:\Users\MAXUser\AppData\Local\Microsoft\Windows\Temporary Internet Files\Content.IE5\3PFR1SZD\picket-fence-308976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4572" y="5392865"/>
            <a:ext cx="1565394" cy="79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027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73291" y="1211022"/>
            <a:ext cx="8229045" cy="524846"/>
          </a:xfrm>
          <a:prstGeom prst="rect">
            <a:avLst/>
          </a:prstGeom>
        </p:spPr>
        <p:txBody>
          <a:bodyPr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	Construction of New Research Buildings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3290" y="2205602"/>
            <a:ext cx="8229046" cy="32991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50" dirty="0"/>
              <a:t>One of the most Vital Factors</a:t>
            </a:r>
          </a:p>
          <a:p>
            <a:r>
              <a:rPr lang="en-US" sz="2250" dirty="0"/>
              <a:t>Occupied recently or to be completed during the “life” of the next F&amp;A Agreement</a:t>
            </a:r>
          </a:p>
          <a:p>
            <a:r>
              <a:rPr lang="en-US" sz="2250" dirty="0"/>
              <a:t>Universities need to be reimbursed for increased costs of doing research (building depreciation and bond interest)</a:t>
            </a:r>
          </a:p>
          <a:p>
            <a:r>
              <a:rPr lang="en-US" sz="2250" dirty="0"/>
              <a:t>Perform “what if” analyses (acquisition costs, % OR usage)</a:t>
            </a:r>
          </a:p>
          <a:p>
            <a:r>
              <a:rPr lang="en-US" sz="2250" dirty="0"/>
              <a:t>Challenges: Cognizant federal agencies have stringent documentation standards (e.g., “Best Practices Manual” / template; O&amp;M, Equipment)</a:t>
            </a:r>
          </a:p>
          <a:p>
            <a:endParaRPr lang="en-US" sz="2100" i="1" dirty="0"/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endParaRPr lang="en-US" sz="2400" dirty="0"/>
          </a:p>
          <a:p>
            <a:endParaRPr lang="en-US" sz="2100" dirty="0"/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xmlns="" val="216027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89722" y="1238354"/>
            <a:ext cx="8196181" cy="524846"/>
          </a:xfrm>
          <a:prstGeom prst="rect">
            <a:avLst/>
          </a:prstGeom>
        </p:spPr>
        <p:txBody>
          <a:bodyPr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	Expectations for F&amp;A Revenue Stream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3290" y="2099795"/>
            <a:ext cx="8229046" cy="30105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This may be vital if F&amp;A $ Recoveries are a major contributor to overall University Revenues (e.g., &gt; 5%+)</a:t>
            </a:r>
          </a:p>
          <a:p>
            <a:r>
              <a:rPr lang="en-US" sz="2100" dirty="0"/>
              <a:t>Allocation of F&amp;A $’s to “Central” or to Departments/other units</a:t>
            </a:r>
          </a:p>
          <a:p>
            <a:r>
              <a:rPr lang="en-US" sz="2100" dirty="0"/>
              <a:t>Trends in State funding?</a:t>
            </a:r>
          </a:p>
          <a:p>
            <a:r>
              <a:rPr lang="en-US" sz="2100" dirty="0"/>
              <a:t>“Sensitivity Analysis” &amp; Return on Investment (ROI)</a:t>
            </a:r>
          </a:p>
          <a:p>
            <a:pPr lvl="1"/>
            <a:r>
              <a:rPr lang="en-US" sz="1800" dirty="0"/>
              <a:t>Incremental value of each 1 point per year</a:t>
            </a:r>
          </a:p>
          <a:p>
            <a:pPr lvl="1"/>
            <a:r>
              <a:rPr lang="en-US" sz="1800" dirty="0"/>
              <a:t>Cost of F&amp;A Proposal process vs. incremental value of new rate (e.g., total University &amp; external costs of $300K but may generate additional $8M over next 4 year F&amp;A Agreement)</a:t>
            </a:r>
          </a:p>
          <a:p>
            <a:endParaRPr lang="en-US" sz="2250" dirty="0"/>
          </a:p>
          <a:p>
            <a:endParaRPr lang="en-US" sz="2100" i="1" dirty="0"/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endParaRPr lang="en-US" sz="2400" dirty="0"/>
          </a:p>
          <a:p>
            <a:endParaRPr lang="en-US" sz="2100" dirty="0"/>
          </a:p>
          <a:p>
            <a:endParaRPr lang="en-US" sz="2100" dirty="0"/>
          </a:p>
        </p:txBody>
      </p:sp>
      <p:sp>
        <p:nvSpPr>
          <p:cNvPr id="2" name="TextBox 1"/>
          <p:cNvSpPr txBox="1"/>
          <p:nvPr/>
        </p:nvSpPr>
        <p:spPr>
          <a:xfrm>
            <a:off x="8401489" y="5314288"/>
            <a:ext cx="7425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$300K</a:t>
            </a:r>
            <a:endParaRPr lang="en-US" sz="1200" dirty="0"/>
          </a:p>
        </p:txBody>
      </p:sp>
      <p:sp>
        <p:nvSpPr>
          <p:cNvPr id="3" name="Isosceles Triangle 2"/>
          <p:cNvSpPr/>
          <p:nvPr/>
        </p:nvSpPr>
        <p:spPr>
          <a:xfrm>
            <a:off x="6803973" y="5762765"/>
            <a:ext cx="384718" cy="276999"/>
          </a:xfrm>
          <a:prstGeom prst="triangl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754478" y="5532201"/>
            <a:ext cx="2474621" cy="392766"/>
          </a:xfrm>
          <a:prstGeom prst="line">
            <a:avLst/>
          </a:prstGeom>
          <a:ln w="476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84688" y="545646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$8M</a:t>
            </a:r>
          </a:p>
        </p:txBody>
      </p:sp>
      <p:pic>
        <p:nvPicPr>
          <p:cNvPr id="3080" name="Picture 8" descr="C:\Users\MAXUser\AppData\Local\Microsoft\Windows\Temporary Internet Files\Content.IE5\YNHIU44Z\medium-Money-Bag-Icon-0-3827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4985" y="5028232"/>
            <a:ext cx="595046" cy="58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MAXUser\AppData\Local\Microsoft\Windows\Temporary Internet Files\Content.IE5\YNHIU44Z\medium-Money-Bag-Icon-0-3827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8755" y="5188977"/>
            <a:ext cx="863717" cy="85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027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59019" y="1060102"/>
            <a:ext cx="7578790" cy="524846"/>
          </a:xfrm>
          <a:prstGeom prst="rect">
            <a:avLst/>
          </a:prstGeom>
        </p:spPr>
        <p:txBody>
          <a:bodyPr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en-GB" sz="3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Prior F&amp;A Rate Trends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69103" y="2069390"/>
            <a:ext cx="8874897" cy="34153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50" dirty="0"/>
              <a:t>Difference between proposed and negotiated rates during last cycle</a:t>
            </a:r>
          </a:p>
          <a:p>
            <a:pPr lvl="1"/>
            <a:r>
              <a:rPr lang="en-US" sz="1950" dirty="0"/>
              <a:t>High variance: submit to recover “points left on the table” last time (e.g., Proposed 60% but accepted 50%) </a:t>
            </a:r>
          </a:p>
          <a:p>
            <a:pPr lvl="1"/>
            <a:r>
              <a:rPr lang="en-US" sz="1950" dirty="0"/>
              <a:t>Low variance: may suggest an Extension is more viable, assuming no other major changes (e.g., Proposed 56% and negotiated 54%)</a:t>
            </a:r>
          </a:p>
          <a:p>
            <a:r>
              <a:rPr lang="en-US" sz="2250" dirty="0"/>
              <a:t>Overall “Direction” of rates during prior cycles</a:t>
            </a:r>
          </a:p>
          <a:p>
            <a:pPr lvl="1"/>
            <a:r>
              <a:rPr lang="en-US" sz="1950" dirty="0"/>
              <a:t>University has been receiving extensions over the past cycles with small decreases (e.g., normal .50 to 1.0 points)</a:t>
            </a:r>
          </a:p>
          <a:p>
            <a:pPr lvl="2"/>
            <a:r>
              <a:rPr lang="en-US" sz="1800" dirty="0"/>
              <a:t>Indication that institution may need to consider more aggressive approach to F&amp;A Proposals</a:t>
            </a:r>
          </a:p>
          <a:p>
            <a:pPr lvl="1"/>
            <a:r>
              <a:rPr lang="en-US" sz="1950" dirty="0"/>
              <a:t>Large increases in recent cycles may make Extension more viable</a:t>
            </a:r>
          </a:p>
          <a:p>
            <a:pPr lvl="1"/>
            <a:endParaRPr lang="en-US" sz="1950" dirty="0"/>
          </a:p>
          <a:p>
            <a:endParaRPr lang="en-US" sz="2250" dirty="0"/>
          </a:p>
          <a:p>
            <a:endParaRPr lang="en-US" sz="2100" i="1" dirty="0"/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endParaRPr lang="en-US" sz="2400" dirty="0"/>
          </a:p>
          <a:p>
            <a:endParaRPr lang="en-US" sz="2100" dirty="0"/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xmlns="" val="216027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98418" y="1060101"/>
            <a:ext cx="7578790" cy="524846"/>
          </a:xfrm>
          <a:prstGeom prst="rect">
            <a:avLst/>
          </a:prstGeom>
        </p:spPr>
        <p:txBody>
          <a:bodyPr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en-GB" sz="3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New O&amp;M Facilities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3290" y="1976923"/>
            <a:ext cx="8229046" cy="35277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700" dirty="0"/>
              <a:t>Uncapped pools</a:t>
            </a:r>
          </a:p>
          <a:p>
            <a:pPr lvl="1"/>
            <a:r>
              <a:rPr lang="en-US" sz="2700" dirty="0"/>
              <a:t>Mainly utility-related additions or renovations</a:t>
            </a:r>
          </a:p>
          <a:p>
            <a:pPr lvl="2"/>
            <a:r>
              <a:rPr lang="en-US" sz="2400" dirty="0"/>
              <a:t>Multi-million dollar addition to the heat plant</a:t>
            </a:r>
          </a:p>
          <a:p>
            <a:pPr lvl="2"/>
            <a:r>
              <a:rPr lang="en-US" sz="2400" dirty="0"/>
              <a:t>New chiller for research precinct</a:t>
            </a:r>
          </a:p>
          <a:p>
            <a:pPr lvl="1"/>
            <a:r>
              <a:rPr lang="en-US" sz="2700" dirty="0"/>
              <a:t>Only if used by research facilities</a:t>
            </a:r>
          </a:p>
          <a:p>
            <a:pPr lvl="1"/>
            <a:r>
              <a:rPr lang="en-US" sz="2700" dirty="0"/>
              <a:t>Could include EHS improvement - incinerator</a:t>
            </a:r>
          </a:p>
          <a:p>
            <a:endParaRPr lang="en-US" sz="2250" dirty="0"/>
          </a:p>
          <a:p>
            <a:endParaRPr lang="en-US" sz="2100" i="1" dirty="0"/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endParaRPr lang="en-US" sz="2400" dirty="0"/>
          </a:p>
          <a:p>
            <a:endParaRPr lang="en-US" sz="2100" dirty="0"/>
          </a:p>
          <a:p>
            <a:endParaRPr lang="en-US" sz="2100" dirty="0"/>
          </a:p>
        </p:txBody>
      </p:sp>
      <p:pic>
        <p:nvPicPr>
          <p:cNvPr id="4100" name="Picture 4" descr="C:\Users\MAXUser\AppData\Local\Microsoft\Windows\Temporary Internet Files\Content.IE5\I0MC5S2O\1350459841189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7586" y="4468419"/>
            <a:ext cx="1790418" cy="106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027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3290" y="1697005"/>
            <a:ext cx="8229046" cy="38077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400" i="1" dirty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sz="2400" i="1" dirty="0">
                <a:solidFill>
                  <a:srgbClr val="C00000"/>
                </a:solidFill>
              </a:rPr>
              <a:t>	</a:t>
            </a:r>
            <a:r>
              <a:rPr lang="en-US" sz="4800" b="1" i="1" dirty="0" smtClean="0">
                <a:solidFill>
                  <a:srgbClr val="C00000"/>
                </a:solidFill>
              </a:rPr>
              <a:t>Three </a:t>
            </a:r>
          </a:p>
          <a:p>
            <a:pPr>
              <a:buNone/>
            </a:pPr>
            <a:r>
              <a:rPr lang="en-US" sz="4800" b="1" i="1" dirty="0">
                <a:solidFill>
                  <a:srgbClr val="C00000"/>
                </a:solidFill>
              </a:rPr>
              <a:t>				</a:t>
            </a:r>
            <a:r>
              <a:rPr lang="en-US" sz="4800" b="1" i="1" dirty="0" smtClean="0">
                <a:solidFill>
                  <a:srgbClr val="C00000"/>
                </a:solidFill>
              </a:rPr>
              <a:t>Case</a:t>
            </a:r>
          </a:p>
          <a:p>
            <a:pPr>
              <a:buNone/>
            </a:pPr>
            <a:r>
              <a:rPr lang="en-US" sz="4800" b="1" i="1" dirty="0" smtClean="0">
                <a:solidFill>
                  <a:srgbClr val="C00000"/>
                </a:solidFill>
              </a:rPr>
              <a:t>	</a:t>
            </a:r>
            <a:r>
              <a:rPr lang="en-US" sz="4800" b="1" i="1" dirty="0">
                <a:solidFill>
                  <a:srgbClr val="C00000"/>
                </a:solidFill>
              </a:rPr>
              <a:t>						Studies</a:t>
            </a:r>
          </a:p>
          <a:p>
            <a:pPr>
              <a:buNone/>
            </a:pPr>
            <a:r>
              <a:rPr lang="en-US" sz="2400" i="1" dirty="0">
                <a:solidFill>
                  <a:srgbClr val="C00000"/>
                </a:solidFill>
              </a:rPr>
              <a:t>			</a:t>
            </a:r>
          </a:p>
          <a:p>
            <a:pPr>
              <a:buNone/>
            </a:pPr>
            <a:endParaRPr lang="en-US" sz="2100" dirty="0"/>
          </a:p>
          <a:p>
            <a:pPr>
              <a:buNone/>
            </a:pPr>
            <a:endParaRPr lang="en-US" sz="2100" dirty="0"/>
          </a:p>
          <a:p>
            <a:pPr>
              <a:buNone/>
            </a:pPr>
            <a:endParaRPr lang="en-US" sz="2100" dirty="0"/>
          </a:p>
          <a:p>
            <a:endParaRPr lang="en-US" sz="2100" dirty="0"/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xmlns="" val="216027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52243" y="1066534"/>
            <a:ext cx="7578790" cy="524846"/>
          </a:xfrm>
          <a:prstGeom prst="rect">
            <a:avLst/>
          </a:prstGeom>
        </p:spPr>
        <p:txBody>
          <a:bodyPr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en-GB" sz="3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University Case Study # 1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3290" y="2042758"/>
            <a:ext cx="8314250" cy="28478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50" dirty="0"/>
              <a:t>Metrics / Outstanding Features</a:t>
            </a:r>
          </a:p>
          <a:p>
            <a:pPr lvl="1"/>
            <a:r>
              <a:rPr lang="en-US" sz="1800" dirty="0"/>
              <a:t>RES MTDC base = $40M in last F&amp;A Proposal</a:t>
            </a:r>
          </a:p>
          <a:p>
            <a:pPr lvl="1"/>
            <a:r>
              <a:rPr lang="en-US" sz="1800" dirty="0"/>
              <a:t>Primarily Med Sch and Eng Sch grants (e.g., at full F&amp;A rate)</a:t>
            </a:r>
          </a:p>
          <a:p>
            <a:pPr lvl="1"/>
            <a:r>
              <a:rPr lang="en-US" sz="1800" dirty="0"/>
              <a:t>RES grant volume = Decrease of 10% over past 4 years</a:t>
            </a:r>
          </a:p>
          <a:p>
            <a:pPr lvl="1"/>
            <a:r>
              <a:rPr lang="en-US" sz="1800" dirty="0"/>
              <a:t>Not previously eligible for UCA</a:t>
            </a:r>
          </a:p>
          <a:p>
            <a:pPr lvl="1"/>
            <a:r>
              <a:rPr lang="en-US" sz="1800" dirty="0"/>
              <a:t>Last Proposal had difference of 6 points between proposed/negotiated</a:t>
            </a:r>
          </a:p>
          <a:p>
            <a:pPr lvl="1"/>
            <a:r>
              <a:rPr lang="en-US" sz="1800" dirty="0"/>
              <a:t>“Sensitivity Analysis” = 1 point increase yields $300K / year</a:t>
            </a:r>
          </a:p>
          <a:p>
            <a:pPr lvl="1"/>
            <a:r>
              <a:rPr lang="en-US" sz="1800" dirty="0"/>
              <a:t>But, no new RES Bldgs projections</a:t>
            </a:r>
          </a:p>
          <a:p>
            <a:pPr lvl="1"/>
            <a:r>
              <a:rPr lang="en-US" sz="1800" dirty="0"/>
              <a:t>Strong possibility of negotiating 2 points Increase with CAS</a:t>
            </a:r>
          </a:p>
          <a:p>
            <a:pPr lvl="1"/>
            <a:endParaRPr lang="en-US" sz="1950" dirty="0"/>
          </a:p>
          <a:p>
            <a:endParaRPr lang="en-US" sz="2250" dirty="0"/>
          </a:p>
          <a:p>
            <a:endParaRPr lang="en-US" sz="1950" dirty="0"/>
          </a:p>
          <a:p>
            <a:pPr lvl="1"/>
            <a:endParaRPr lang="en-US" sz="1950" dirty="0"/>
          </a:p>
          <a:p>
            <a:endParaRPr lang="en-US" sz="2250" dirty="0"/>
          </a:p>
          <a:p>
            <a:endParaRPr lang="en-US" sz="2100" i="1" dirty="0"/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endParaRPr lang="en-US" sz="2400" dirty="0"/>
          </a:p>
          <a:p>
            <a:endParaRPr lang="en-US" sz="2100" dirty="0"/>
          </a:p>
          <a:p>
            <a:endParaRPr lang="en-US" sz="2100" dirty="0"/>
          </a:p>
        </p:txBody>
      </p:sp>
      <p:sp>
        <p:nvSpPr>
          <p:cNvPr id="2" name="TextBox 1"/>
          <p:cNvSpPr txBox="1"/>
          <p:nvPr/>
        </p:nvSpPr>
        <p:spPr>
          <a:xfrm>
            <a:off x="473290" y="4984398"/>
            <a:ext cx="8462075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50" dirty="0"/>
              <a:t>MAXIMUS EA Report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University should strongly consider F&amp;A Proposal submission to avoid loss of estimated $1.2M F&amp;A $ Recoveries over 4 years</a:t>
            </a:r>
          </a:p>
        </p:txBody>
      </p:sp>
    </p:spTree>
    <p:extLst>
      <p:ext uri="{BB962C8B-B14F-4D97-AF65-F5344CB8AC3E}">
        <p14:creationId xmlns:p14="http://schemas.microsoft.com/office/powerpoint/2010/main" xmlns="" val="216027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98418" y="1060101"/>
            <a:ext cx="7578790" cy="524846"/>
          </a:xfrm>
          <a:prstGeom prst="rect">
            <a:avLst/>
          </a:prstGeom>
        </p:spPr>
        <p:txBody>
          <a:bodyPr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en-GB" sz="3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University Case Study # 2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3290" y="2112612"/>
            <a:ext cx="8229046" cy="22201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50" dirty="0"/>
              <a:t>Metrics / Outstanding Features</a:t>
            </a:r>
          </a:p>
          <a:p>
            <a:pPr lvl="1"/>
            <a:r>
              <a:rPr lang="en-US" sz="1800" dirty="0"/>
              <a:t>RES MTDC base = $43M in last F&amp;A Proposal</a:t>
            </a:r>
          </a:p>
          <a:p>
            <a:pPr lvl="1"/>
            <a:r>
              <a:rPr lang="en-US" sz="1800" dirty="0"/>
              <a:t>Not previously eligible for UCA</a:t>
            </a:r>
          </a:p>
          <a:p>
            <a:pPr lvl="1"/>
            <a:r>
              <a:rPr lang="en-US" sz="1800" dirty="0"/>
              <a:t>Last Proposal had difference of 1.3 points between proposed/negotiated</a:t>
            </a:r>
          </a:p>
          <a:p>
            <a:pPr lvl="1"/>
            <a:r>
              <a:rPr lang="en-US" sz="1800" dirty="0"/>
              <a:t>“Sensitivity Analysis” = 1 point increase yields $300K / year</a:t>
            </a:r>
          </a:p>
          <a:p>
            <a:pPr lvl="1"/>
            <a:r>
              <a:rPr lang="en-US" sz="1800" dirty="0"/>
              <a:t>New leadership in Office of Research Administration and Controller</a:t>
            </a:r>
          </a:p>
          <a:p>
            <a:pPr lvl="1"/>
            <a:r>
              <a:rPr lang="en-US" sz="1800" dirty="0"/>
              <a:t>New space system</a:t>
            </a:r>
          </a:p>
          <a:p>
            <a:endParaRPr lang="en-US" sz="2100" dirty="0"/>
          </a:p>
        </p:txBody>
      </p:sp>
      <p:sp>
        <p:nvSpPr>
          <p:cNvPr id="2" name="TextBox 1"/>
          <p:cNvSpPr txBox="1"/>
          <p:nvPr/>
        </p:nvSpPr>
        <p:spPr>
          <a:xfrm>
            <a:off x="473290" y="4332745"/>
            <a:ext cx="82290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50" dirty="0"/>
              <a:t>MAXIMUS EA Report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University should strongly consider requesting one-year rate extension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 FY17 very likely higher proposed rate than FY16 base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Plus allow upheaval of changes to settle down</a:t>
            </a:r>
            <a:endParaRPr lang="en-US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xmlns="" val="216027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30040" y="1024591"/>
            <a:ext cx="7578790" cy="524846"/>
          </a:xfrm>
          <a:prstGeom prst="rect">
            <a:avLst/>
          </a:prstGeom>
        </p:spPr>
        <p:txBody>
          <a:bodyPr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en-GB" sz="3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University Case Study # 3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3290" y="2006102"/>
            <a:ext cx="8569971" cy="27315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Metrics / Outstanding Features</a:t>
            </a:r>
          </a:p>
          <a:p>
            <a:pPr lvl="1"/>
            <a:r>
              <a:rPr lang="en-US" sz="1800" dirty="0"/>
              <a:t>RES MTDC base = $155M in last F&amp;A Proposal</a:t>
            </a:r>
          </a:p>
          <a:p>
            <a:pPr lvl="1"/>
            <a:r>
              <a:rPr lang="en-US" sz="1800" dirty="0"/>
              <a:t>Not previously eligible for UCA</a:t>
            </a:r>
          </a:p>
          <a:p>
            <a:pPr lvl="1"/>
            <a:r>
              <a:rPr lang="en-US" sz="1800" dirty="0"/>
              <a:t>ONR cognizant</a:t>
            </a:r>
          </a:p>
          <a:p>
            <a:pPr lvl="1"/>
            <a:r>
              <a:rPr lang="en-US" sz="1800" dirty="0"/>
              <a:t>“Sensitivity Analysis” = 1 point increase yields $1M/ year</a:t>
            </a:r>
          </a:p>
          <a:p>
            <a:pPr lvl="1"/>
            <a:r>
              <a:rPr lang="en-US" sz="1800" dirty="0"/>
              <a:t>Leadership wants no rate increase but F&amp;A should reflect actual cost</a:t>
            </a:r>
          </a:p>
          <a:p>
            <a:pPr lvl="1"/>
            <a:r>
              <a:rPr lang="en-US" sz="1800" dirty="0"/>
              <a:t>New $98M 40% OR research building (impact = 0.4 to1 point increase)</a:t>
            </a:r>
          </a:p>
          <a:p>
            <a:pPr lvl="1"/>
            <a:r>
              <a:rPr lang="en-US" sz="1800" dirty="0"/>
              <a:t>Base decrease projected to be 6% (impact = 1 to 2 point increase)</a:t>
            </a:r>
          </a:p>
          <a:p>
            <a:pPr lvl="1"/>
            <a:r>
              <a:rPr lang="en-US" sz="1800" dirty="0"/>
              <a:t>Remove non-fed sponsor funded depreciation $1M (0.4 to 0.6 point decrease)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3290" y="4972831"/>
            <a:ext cx="807015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MAXIMUS EA Report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FY14 best base for rate increase, rate extension best if want to maintain rate. Depends on leadership goals.</a:t>
            </a:r>
            <a:endParaRPr lang="en-US" sz="2100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xmlns="" val="216027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456107" y="1068320"/>
            <a:ext cx="6229350" cy="486847"/>
          </a:xfrm>
          <a:prstGeom prst="rect">
            <a:avLst/>
          </a:prstGeom>
        </p:spPr>
        <p:txBody>
          <a:bodyPr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3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Topics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2335" y="2153916"/>
            <a:ext cx="8236895" cy="3359258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100" dirty="0"/>
              <a:t>  New Federal Guidance for Extensions (UG) </a:t>
            </a:r>
          </a:p>
          <a:p>
            <a:pPr>
              <a:buFont typeface="Wingdings" pitchFamily="2" charset="2"/>
              <a:buChar char="§"/>
            </a:pPr>
            <a:endParaRPr lang="en-US" sz="2100" dirty="0"/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2100" dirty="0"/>
              <a:t>Documentation Needed for Requests (CAS / ONR)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endParaRPr lang="en-US" sz="2100" dirty="0"/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2100" dirty="0"/>
              <a:t>Critical Factors for Extension Analyses (EA) 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endParaRPr lang="en-US" sz="2100" dirty="0"/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2100" dirty="0"/>
              <a:t>Results of MAXIMUS Recent Extension Analyses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endParaRPr lang="en-GB" sz="2100" kern="0" dirty="0"/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GB" sz="2100" kern="0" dirty="0"/>
              <a:t>Summary / Conclusions</a:t>
            </a:r>
          </a:p>
          <a:p>
            <a:pPr marL="557213" lvl="1" indent="-214313" defTabSz="685800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endParaRPr lang="en-GB" sz="1500" kern="0" dirty="0"/>
          </a:p>
          <a:p>
            <a:pPr marL="557213" lvl="1" indent="-214313" defTabSz="685800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endParaRPr lang="en-GB" sz="1500" kern="0" dirty="0">
              <a:solidFill>
                <a:schemeClr val="accent1"/>
              </a:solidFill>
            </a:endParaRPr>
          </a:p>
          <a:p>
            <a:pPr marL="557213" lvl="1" indent="-214313" defTabSz="685800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endParaRPr lang="en-GB" sz="1500" kern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184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240443" y="1610616"/>
            <a:ext cx="6836229" cy="486847"/>
          </a:xfrm>
          <a:prstGeom prst="rect">
            <a:avLst/>
          </a:prstGeom>
        </p:spPr>
        <p:txBody>
          <a:bodyPr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6292" y="1794977"/>
            <a:ext cx="8229046" cy="37447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sz="2100" dirty="0"/>
          </a:p>
          <a:p>
            <a:endParaRPr lang="en-US" sz="2100" dirty="0"/>
          </a:p>
          <a:p>
            <a:endParaRPr lang="en-US" sz="2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70" y="2097463"/>
            <a:ext cx="7011485" cy="411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91418" y="1071394"/>
            <a:ext cx="7578790" cy="447041"/>
          </a:xfrm>
          <a:prstGeom prst="rect">
            <a:avLst/>
          </a:prstGeom>
        </p:spPr>
        <p:txBody>
          <a:bodyPr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en-GB" sz="3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University Case Study # 3</a:t>
            </a:r>
          </a:p>
        </p:txBody>
      </p:sp>
    </p:spTree>
    <p:extLst>
      <p:ext uri="{BB962C8B-B14F-4D97-AF65-F5344CB8AC3E}">
        <p14:creationId xmlns:p14="http://schemas.microsoft.com/office/powerpoint/2010/main" xmlns="" val="216027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98418" y="1077856"/>
            <a:ext cx="7578790" cy="524846"/>
          </a:xfrm>
          <a:prstGeom prst="rect">
            <a:avLst/>
          </a:prstGeom>
        </p:spPr>
        <p:txBody>
          <a:bodyPr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en-GB" sz="3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Summary / Conclusions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3290" y="2124236"/>
            <a:ext cx="8229046" cy="33804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50" dirty="0"/>
              <a:t>The new UG offers more liberal F&amp;A Rate Extensions</a:t>
            </a:r>
          </a:p>
          <a:p>
            <a:pPr lvl="1">
              <a:spcAft>
                <a:spcPts val="1350"/>
              </a:spcAft>
            </a:pPr>
            <a:r>
              <a:rPr lang="en-US" sz="2100" dirty="0"/>
              <a:t>This may be viable for some Universities</a:t>
            </a:r>
          </a:p>
          <a:p>
            <a:r>
              <a:rPr lang="en-US" sz="2250" dirty="0"/>
              <a:t>However, institutions should consider myriad factors, such as:</a:t>
            </a:r>
          </a:p>
          <a:p>
            <a:pPr lvl="1"/>
            <a:r>
              <a:rPr lang="en-US" sz="2100" dirty="0"/>
              <a:t>Potential reduction of F&amp;A Revenue</a:t>
            </a:r>
          </a:p>
          <a:p>
            <a:pPr lvl="1"/>
            <a:r>
              <a:rPr lang="en-US" sz="2100" dirty="0"/>
              <a:t>Need to recover costs of new RES Bldgs</a:t>
            </a:r>
          </a:p>
          <a:p>
            <a:pPr lvl="1"/>
            <a:r>
              <a:rPr lang="en-US" sz="2100" dirty="0"/>
              <a:t>Various “tools” can assist Universities with these assessments</a:t>
            </a:r>
          </a:p>
          <a:p>
            <a:pPr lvl="2"/>
            <a:r>
              <a:rPr lang="en-US" sz="2100" dirty="0"/>
              <a:t>ROI studies</a:t>
            </a:r>
          </a:p>
          <a:p>
            <a:pPr lvl="2"/>
            <a:r>
              <a:rPr lang="en-US" sz="2100" dirty="0"/>
              <a:t>“Sensitivity analyses”</a:t>
            </a:r>
          </a:p>
          <a:p>
            <a:pPr lvl="2"/>
            <a:r>
              <a:rPr lang="en-US" sz="2100" dirty="0"/>
              <a:t>CRIS “Projection” modeling</a:t>
            </a:r>
          </a:p>
          <a:p>
            <a:endParaRPr lang="en-US" sz="1950" dirty="0">
              <a:solidFill>
                <a:srgbClr val="FF0000"/>
              </a:solidFill>
            </a:endParaRPr>
          </a:p>
          <a:p>
            <a:endParaRPr lang="en-US" sz="1950" dirty="0">
              <a:solidFill>
                <a:srgbClr val="FF0000"/>
              </a:solidFill>
            </a:endParaRPr>
          </a:p>
          <a:p>
            <a:pPr lvl="1"/>
            <a:endParaRPr lang="en-US" sz="1950" dirty="0"/>
          </a:p>
          <a:p>
            <a:endParaRPr lang="en-US" sz="2250" dirty="0"/>
          </a:p>
          <a:p>
            <a:endParaRPr lang="en-US" sz="1950" dirty="0"/>
          </a:p>
          <a:p>
            <a:pPr lvl="1"/>
            <a:endParaRPr lang="en-US" sz="1950" dirty="0"/>
          </a:p>
          <a:p>
            <a:endParaRPr lang="en-US" sz="2250" dirty="0"/>
          </a:p>
          <a:p>
            <a:endParaRPr lang="en-US" sz="2100" i="1" dirty="0"/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endParaRPr lang="en-US" sz="2400" dirty="0"/>
          </a:p>
          <a:p>
            <a:endParaRPr lang="en-US" sz="2100" dirty="0"/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xmlns="" val="216027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9359" y="2949521"/>
            <a:ext cx="407992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xmlns="" val="6394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73290" y="1230529"/>
            <a:ext cx="8229046" cy="486847"/>
          </a:xfrm>
          <a:prstGeom prst="rect">
            <a:avLst/>
          </a:prstGeom>
        </p:spPr>
        <p:txBody>
          <a:bodyPr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New Federal Guidance on Extensions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3290" y="2554165"/>
            <a:ext cx="8229046" cy="29505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350"/>
              </a:spcAft>
              <a:buFont typeface="Wingdings" panose="05000000000000000000" pitchFamily="2" charset="2"/>
              <a:buChar char="§"/>
            </a:pPr>
            <a:r>
              <a:rPr lang="en-US" sz="2100" dirty="0"/>
              <a:t>§200.414   Indirect (F&amp;A) costs, Section (g)</a:t>
            </a:r>
          </a:p>
          <a:p>
            <a:pPr lvl="1" algn="just">
              <a:spcAft>
                <a:spcPts val="1350"/>
              </a:spcAft>
              <a:buFont typeface="Wingdings" panose="05000000000000000000" pitchFamily="2" charset="2"/>
              <a:buChar char="§"/>
            </a:pPr>
            <a:r>
              <a:rPr lang="en-US" sz="2100" dirty="0"/>
              <a:t>This extension will be </a:t>
            </a:r>
            <a:r>
              <a:rPr lang="en-US" sz="2100" b="1" dirty="0">
                <a:solidFill>
                  <a:srgbClr val="FF0000"/>
                </a:solidFill>
              </a:rPr>
              <a:t>subject to the review and approval </a:t>
            </a:r>
            <a:r>
              <a:rPr lang="en-US" sz="2100" dirty="0"/>
              <a:t>of the cognizant agency for indirect costs. </a:t>
            </a:r>
          </a:p>
          <a:p>
            <a:pPr lvl="1" algn="just">
              <a:spcAft>
                <a:spcPts val="1350"/>
              </a:spcAft>
              <a:buFont typeface="Wingdings" panose="05000000000000000000" pitchFamily="2" charset="2"/>
              <a:buChar char="§"/>
            </a:pPr>
            <a:endParaRPr lang="en-US" sz="2100" dirty="0"/>
          </a:p>
          <a:p>
            <a:pPr lvl="1" algn="just">
              <a:spcAft>
                <a:spcPts val="1350"/>
              </a:spcAft>
              <a:buFont typeface="Wingdings" panose="05000000000000000000" pitchFamily="2" charset="2"/>
              <a:buChar char="§"/>
            </a:pPr>
            <a:r>
              <a:rPr lang="en-US" sz="2100" dirty="0"/>
              <a:t>If an extension is granted the non-Federal entity </a:t>
            </a:r>
            <a:r>
              <a:rPr lang="en-US" sz="2100" dirty="0">
                <a:solidFill>
                  <a:srgbClr val="FF0000"/>
                </a:solidFill>
              </a:rPr>
              <a:t>may </a:t>
            </a:r>
            <a:r>
              <a:rPr lang="en-US" sz="2100" b="1" dirty="0">
                <a:solidFill>
                  <a:srgbClr val="FF0000"/>
                </a:solidFill>
              </a:rPr>
              <a:t>not</a:t>
            </a:r>
            <a:r>
              <a:rPr lang="en-US" sz="2100" dirty="0">
                <a:solidFill>
                  <a:srgbClr val="FF0000"/>
                </a:solidFill>
              </a:rPr>
              <a:t> request a rate review until the extension period </a:t>
            </a:r>
            <a:r>
              <a:rPr lang="en-US" sz="2100" b="1" dirty="0">
                <a:solidFill>
                  <a:srgbClr val="FF0000"/>
                </a:solidFill>
              </a:rPr>
              <a:t>ends</a:t>
            </a:r>
            <a:r>
              <a:rPr lang="en-US" sz="2100" dirty="0"/>
              <a:t>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100" dirty="0"/>
          </a:p>
          <a:p>
            <a:endParaRPr lang="en-US" sz="2100" dirty="0"/>
          </a:p>
        </p:txBody>
      </p:sp>
      <p:sp>
        <p:nvSpPr>
          <p:cNvPr id="6" name="Rectangle 5"/>
          <p:cNvSpPr/>
          <p:nvPr/>
        </p:nvSpPr>
        <p:spPr>
          <a:xfrm>
            <a:off x="2872311" y="3740896"/>
            <a:ext cx="3399379" cy="577081"/>
          </a:xfrm>
          <a:prstGeom prst="rect">
            <a:avLst/>
          </a:prstGeom>
          <a:noFill/>
          <a:ln w="22225" cmpd="sng">
            <a:solidFill>
              <a:schemeClr val="accent2">
                <a:lumMod val="50000"/>
              </a:schemeClr>
            </a:solidFill>
          </a:ln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CAS   or   ONR</a:t>
            </a:r>
          </a:p>
        </p:txBody>
      </p:sp>
    </p:spTree>
    <p:extLst>
      <p:ext uri="{BB962C8B-B14F-4D97-AF65-F5344CB8AC3E}">
        <p14:creationId xmlns:p14="http://schemas.microsoft.com/office/powerpoint/2010/main" xmlns="" val="3570484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61490" y="4951518"/>
            <a:ext cx="4199928" cy="5770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2225" cmpd="sng">
            <a:solidFill>
              <a:schemeClr val="accent2">
                <a:lumMod val="50000"/>
              </a:schemeClr>
            </a:solidFill>
          </a:ln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3289" y="2309688"/>
            <a:ext cx="8229046" cy="24298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350"/>
              </a:spcAft>
              <a:buFont typeface="Wingdings" panose="05000000000000000000" pitchFamily="2" charset="2"/>
              <a:buChar char="§"/>
            </a:pPr>
            <a:r>
              <a:rPr lang="en-US" sz="2100" dirty="0"/>
              <a:t>§200.414   Indirect (F&amp;A) costs, Section (g)</a:t>
            </a:r>
          </a:p>
          <a:p>
            <a:pPr lvl="1" algn="just">
              <a:spcAft>
                <a:spcPts val="1350"/>
              </a:spcAft>
              <a:buFont typeface="Wingdings" panose="05000000000000000000" pitchFamily="2" charset="2"/>
              <a:buChar char="§"/>
            </a:pPr>
            <a:r>
              <a:rPr lang="en-US" sz="2100" dirty="0"/>
              <a:t>Any non-Federal entity that has a </a:t>
            </a:r>
            <a:r>
              <a:rPr lang="en-US" sz="2100" b="1" dirty="0">
                <a:solidFill>
                  <a:srgbClr val="FF0000"/>
                </a:solidFill>
              </a:rPr>
              <a:t>current</a:t>
            </a:r>
            <a:r>
              <a:rPr lang="en-US" sz="2100" dirty="0">
                <a:solidFill>
                  <a:srgbClr val="FF0000"/>
                </a:solidFill>
              </a:rPr>
              <a:t> federally negotiated indirect cost rate</a:t>
            </a:r>
            <a:r>
              <a:rPr lang="en-US" sz="2100" dirty="0"/>
              <a:t> </a:t>
            </a:r>
          </a:p>
          <a:p>
            <a:pPr lvl="1" algn="just">
              <a:spcAft>
                <a:spcPts val="1350"/>
              </a:spcAft>
              <a:buFont typeface="Wingdings" panose="05000000000000000000" pitchFamily="2" charset="2"/>
              <a:buChar char="§"/>
            </a:pPr>
            <a:r>
              <a:rPr lang="en-US" sz="2100" dirty="0"/>
              <a:t>may apply for </a:t>
            </a:r>
            <a:r>
              <a:rPr lang="en-US" sz="2100" dirty="0">
                <a:solidFill>
                  <a:srgbClr val="FF0000"/>
                </a:solidFill>
              </a:rPr>
              <a:t>a one-time extension </a:t>
            </a:r>
            <a:r>
              <a:rPr lang="en-US" sz="2100" dirty="0"/>
              <a:t>of the </a:t>
            </a:r>
            <a:r>
              <a:rPr lang="en-US" sz="2100" dirty="0">
                <a:solidFill>
                  <a:srgbClr val="FF0000"/>
                </a:solidFill>
              </a:rPr>
              <a:t>rates </a:t>
            </a:r>
            <a:r>
              <a:rPr lang="en-US" sz="2100" b="1" dirty="0">
                <a:solidFill>
                  <a:srgbClr val="FF0000"/>
                </a:solidFill>
              </a:rPr>
              <a:t>in that agreement </a:t>
            </a:r>
          </a:p>
          <a:p>
            <a:pPr lvl="1" algn="just">
              <a:spcAft>
                <a:spcPts val="1350"/>
              </a:spcAft>
              <a:buFont typeface="Wingdings" panose="05000000000000000000" pitchFamily="2" charset="2"/>
              <a:buChar char="§"/>
            </a:pPr>
            <a:r>
              <a:rPr lang="en-US" sz="2100" dirty="0"/>
              <a:t>for a period of </a:t>
            </a:r>
            <a:r>
              <a:rPr lang="en-US" sz="2100" dirty="0">
                <a:solidFill>
                  <a:srgbClr val="FF0000"/>
                </a:solidFill>
              </a:rPr>
              <a:t>up to four years</a:t>
            </a:r>
            <a:r>
              <a:rPr lang="en-US" sz="2100" dirty="0"/>
              <a:t>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100" dirty="0"/>
          </a:p>
        </p:txBody>
      </p:sp>
      <p:sp>
        <p:nvSpPr>
          <p:cNvPr id="6" name="Rectangle 5"/>
          <p:cNvSpPr/>
          <p:nvPr/>
        </p:nvSpPr>
        <p:spPr>
          <a:xfrm>
            <a:off x="2461490" y="4939132"/>
            <a:ext cx="4199928" cy="5770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2225" cmpd="sng">
            <a:solidFill>
              <a:schemeClr val="accent2">
                <a:lumMod val="50000"/>
              </a:schemeClr>
            </a:solidFill>
          </a:ln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  or   2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73289" y="1183820"/>
            <a:ext cx="8229046" cy="486847"/>
          </a:xfrm>
          <a:prstGeom prst="rect">
            <a:avLst/>
          </a:prstGeom>
        </p:spPr>
        <p:txBody>
          <a:bodyPr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3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Changes Due to Uniform Guidance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2461490" y="4939133"/>
            <a:ext cx="4199928" cy="5770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2225" cmpd="sng">
            <a:solidFill>
              <a:schemeClr val="accent2">
                <a:lumMod val="50000"/>
              </a:schemeClr>
            </a:solidFill>
          </a:ln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  or   2   or   3</a:t>
            </a:r>
          </a:p>
        </p:txBody>
      </p:sp>
      <p:sp>
        <p:nvSpPr>
          <p:cNvPr id="2" name="Rectangle 1"/>
          <p:cNvSpPr/>
          <p:nvPr/>
        </p:nvSpPr>
        <p:spPr>
          <a:xfrm>
            <a:off x="2461490" y="4945325"/>
            <a:ext cx="4199928" cy="5770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2225" cmpd="sng">
            <a:solidFill>
              <a:schemeClr val="accent2">
                <a:lumMod val="50000"/>
              </a:schemeClr>
            </a:solidFill>
          </a:ln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  or   2   or  3  or  4</a:t>
            </a:r>
          </a:p>
        </p:txBody>
      </p:sp>
    </p:spTree>
    <p:extLst>
      <p:ext uri="{BB962C8B-B14F-4D97-AF65-F5344CB8AC3E}">
        <p14:creationId xmlns:p14="http://schemas.microsoft.com/office/powerpoint/2010/main" xmlns="" val="634016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73289" y="1112799"/>
            <a:ext cx="8229046" cy="486847"/>
          </a:xfrm>
          <a:prstGeom prst="rect">
            <a:avLst/>
          </a:prstGeom>
        </p:spPr>
        <p:txBody>
          <a:bodyPr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3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Changes Due to Uniform Guidance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3289" y="2382849"/>
            <a:ext cx="8229046" cy="29417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2100" dirty="0"/>
              <a:t>§200.414   Indirect (F&amp;A) costs, Section (g)</a:t>
            </a:r>
          </a:p>
          <a:p>
            <a:pPr lvl="1" algn="just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2100" dirty="0"/>
              <a:t>At the end of the 4-year extension, the non-Federal entity </a:t>
            </a:r>
            <a:r>
              <a:rPr lang="en-US" sz="2100" b="1" dirty="0">
                <a:solidFill>
                  <a:srgbClr val="FF0000"/>
                </a:solidFill>
              </a:rPr>
              <a:t>must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/>
              <a:t>re-apply to </a:t>
            </a:r>
            <a:r>
              <a:rPr lang="en-US" sz="2100" b="1" dirty="0">
                <a:solidFill>
                  <a:srgbClr val="FF0000"/>
                </a:solidFill>
              </a:rPr>
              <a:t>negotiate a rate</a:t>
            </a:r>
            <a:r>
              <a:rPr lang="en-US" sz="2100" dirty="0"/>
              <a:t>. </a:t>
            </a:r>
          </a:p>
          <a:p>
            <a:pPr lvl="1" algn="just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2100" dirty="0"/>
              <a:t>Subsequent one-time extensions (up to four years) are permitted if a </a:t>
            </a:r>
            <a:r>
              <a:rPr lang="en-US" sz="2100" dirty="0">
                <a:solidFill>
                  <a:srgbClr val="FF0000"/>
                </a:solidFill>
              </a:rPr>
              <a:t>renegotiation is completed between each extension </a:t>
            </a:r>
            <a:r>
              <a:rPr lang="en-US" sz="2100" dirty="0"/>
              <a:t>request.</a:t>
            </a:r>
          </a:p>
          <a:p>
            <a:endParaRPr lang="en-US" sz="2100" dirty="0"/>
          </a:p>
          <a:p>
            <a:pPr marL="0" indent="0">
              <a:buNone/>
            </a:pP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 %  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     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 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    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 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027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13035" y="1197828"/>
            <a:ext cx="8322368" cy="633805"/>
          </a:xfrm>
          <a:prstGeom prst="rect">
            <a:avLst/>
          </a:prstGeom>
        </p:spPr>
        <p:txBody>
          <a:bodyPr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Documentation Requirements (as far as we know!)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93517" y="2581941"/>
            <a:ext cx="8229046" cy="27230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sz="2100" dirty="0"/>
          </a:p>
          <a:p>
            <a:endParaRPr lang="en-US" sz="2100" dirty="0"/>
          </a:p>
          <a:p>
            <a:endParaRPr lang="en-US" sz="21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540559833"/>
              </p:ext>
            </p:extLst>
          </p:nvPr>
        </p:nvGraphicFramePr>
        <p:xfrm>
          <a:off x="1198485" y="2421160"/>
          <a:ext cx="6751468" cy="3044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390501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7452" y="1697005"/>
            <a:ext cx="8717872" cy="43037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350"/>
              </a:spcAft>
              <a:buNone/>
            </a:pPr>
            <a:r>
              <a:rPr lang="en-US" sz="3300" b="1" i="1" dirty="0">
                <a:solidFill>
                  <a:srgbClr val="C00000"/>
                </a:solidFill>
              </a:rPr>
              <a:t>Critical </a:t>
            </a:r>
          </a:p>
          <a:p>
            <a:pPr>
              <a:spcAft>
                <a:spcPts val="1350"/>
              </a:spcAft>
              <a:buNone/>
            </a:pPr>
            <a:r>
              <a:rPr lang="en-US" sz="3300" b="1" i="1" dirty="0">
                <a:solidFill>
                  <a:srgbClr val="C00000"/>
                </a:solidFill>
              </a:rPr>
              <a:t>			Factors</a:t>
            </a:r>
          </a:p>
          <a:p>
            <a:pPr>
              <a:spcAft>
                <a:spcPts val="1350"/>
              </a:spcAft>
              <a:buNone/>
            </a:pPr>
            <a:r>
              <a:rPr lang="en-US" sz="3300" b="1" i="1" dirty="0">
                <a:solidFill>
                  <a:srgbClr val="C00000"/>
                </a:solidFill>
              </a:rPr>
              <a:t>					For </a:t>
            </a:r>
          </a:p>
          <a:p>
            <a:pPr>
              <a:spcAft>
                <a:spcPts val="1350"/>
              </a:spcAft>
              <a:buNone/>
            </a:pPr>
            <a:r>
              <a:rPr lang="en-US" sz="3300" b="1" i="1" dirty="0">
                <a:solidFill>
                  <a:srgbClr val="C00000"/>
                </a:solidFill>
              </a:rPr>
              <a:t>						</a:t>
            </a:r>
            <a:r>
              <a:rPr lang="en-US" sz="3300" b="1" i="1" dirty="0" smtClean="0">
                <a:solidFill>
                  <a:srgbClr val="C00000"/>
                </a:solidFill>
              </a:rPr>
              <a:t>Extension</a:t>
            </a:r>
          </a:p>
          <a:p>
            <a:pPr>
              <a:spcAft>
                <a:spcPts val="1350"/>
              </a:spcAft>
              <a:buNone/>
            </a:pPr>
            <a:r>
              <a:rPr lang="en-US" sz="3300" b="1" i="1" dirty="0">
                <a:solidFill>
                  <a:srgbClr val="C00000"/>
                </a:solidFill>
              </a:rPr>
              <a:t>	</a:t>
            </a:r>
            <a:r>
              <a:rPr lang="en-US" sz="3300" b="1" i="1" dirty="0" smtClean="0">
                <a:solidFill>
                  <a:srgbClr val="C00000"/>
                </a:solidFill>
              </a:rPr>
              <a:t>			</a:t>
            </a:r>
            <a:r>
              <a:rPr lang="en-US" sz="3300" b="1" i="1" dirty="0">
                <a:solidFill>
                  <a:srgbClr val="C00000"/>
                </a:solidFill>
              </a:rPr>
              <a:t>				</a:t>
            </a:r>
            <a:r>
              <a:rPr lang="en-US" sz="3300" b="1" i="1" dirty="0" smtClean="0">
                <a:solidFill>
                  <a:srgbClr val="C00000"/>
                </a:solidFill>
              </a:rPr>
              <a:t>Analyses</a:t>
            </a:r>
            <a:endParaRPr lang="en-US" sz="3300" b="1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16027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73290" y="1104479"/>
            <a:ext cx="8229046" cy="486847"/>
          </a:xfrm>
          <a:prstGeom prst="rect">
            <a:avLst/>
          </a:prstGeom>
        </p:spPr>
        <p:txBody>
          <a:bodyPr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3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Expectations of Senior Leadership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3290" y="2562958"/>
            <a:ext cx="8229046" cy="29417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2100" dirty="0"/>
              <a:t>If Leadership Guidance is to </a:t>
            </a:r>
            <a:r>
              <a:rPr lang="en-US" sz="2100" i="1" u="sng" dirty="0"/>
              <a:t>Decrease</a:t>
            </a:r>
            <a:r>
              <a:rPr lang="en-US" sz="2100" dirty="0"/>
              <a:t> or only </a:t>
            </a:r>
            <a:r>
              <a:rPr lang="en-US" sz="2100" i="1" u="sng" dirty="0"/>
              <a:t>Maintain</a:t>
            </a:r>
            <a:r>
              <a:rPr lang="en-US" sz="2100" dirty="0"/>
              <a:t> current F&amp;A rates</a:t>
            </a:r>
          </a:p>
          <a:p>
            <a:pPr lvl="2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3000" dirty="0"/>
              <a:t> GAME OVER! 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endParaRPr lang="en-US" sz="2100" dirty="0"/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2100" dirty="0"/>
              <a:t>If Leadership Guidance is to </a:t>
            </a:r>
            <a:r>
              <a:rPr lang="en-US" sz="2100" i="1" u="sng" dirty="0"/>
              <a:t>Increase</a:t>
            </a:r>
            <a:r>
              <a:rPr lang="en-US" sz="2100" dirty="0"/>
              <a:t> F&amp;A Rates (&amp; Revenues)</a:t>
            </a:r>
          </a:p>
          <a:p>
            <a:pPr lvl="2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3000" dirty="0"/>
              <a:t> </a:t>
            </a:r>
            <a:r>
              <a:rPr lang="en-US" sz="3000" i="1" dirty="0">
                <a:solidFill>
                  <a:srgbClr val="FF0000"/>
                </a:solidFill>
              </a:rPr>
              <a:t>LET’S ROCK!  </a:t>
            </a:r>
          </a:p>
          <a:p>
            <a:endParaRPr lang="en-US" sz="2100" dirty="0"/>
          </a:p>
          <a:p>
            <a:endParaRPr lang="en-US" sz="2100" dirty="0"/>
          </a:p>
        </p:txBody>
      </p:sp>
      <p:pic>
        <p:nvPicPr>
          <p:cNvPr id="9" name="Picture 8" descr="Related image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1711" y="4926635"/>
            <a:ext cx="1336379" cy="115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027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73290" y="1095044"/>
            <a:ext cx="8229046" cy="486847"/>
          </a:xfrm>
          <a:prstGeom prst="rect">
            <a:avLst/>
          </a:prstGeom>
        </p:spPr>
        <p:txBody>
          <a:bodyPr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3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	New Staff / Other Transitions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3290" y="2490107"/>
            <a:ext cx="8229046" cy="30146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University has no, or, very new, F&amp;A staff</a:t>
            </a:r>
          </a:p>
          <a:p>
            <a:pPr lvl="1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2100" dirty="0"/>
              <a:t>Could consider external assistance to prepare F&amp;A Proposal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endParaRPr lang="en-US" sz="1050" dirty="0"/>
          </a:p>
          <a:p>
            <a:pPr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University very recently changed to, or will implement, a new Financial / Space / other IT systems during the F&amp;A “base” year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endParaRPr lang="en-US" sz="2400" dirty="0"/>
          </a:p>
          <a:p>
            <a:endParaRPr lang="en-US" sz="2100" dirty="0"/>
          </a:p>
          <a:p>
            <a:endParaRPr lang="en-US" sz="2100" dirty="0"/>
          </a:p>
        </p:txBody>
      </p:sp>
      <p:pic>
        <p:nvPicPr>
          <p:cNvPr id="1026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7638" y="4663919"/>
            <a:ext cx="1368171" cy="84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5040631" y="4627732"/>
            <a:ext cx="1289978" cy="86446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3" name="Right Arrow 2"/>
          <p:cNvSpPr/>
          <p:nvPr/>
        </p:nvSpPr>
        <p:spPr>
          <a:xfrm>
            <a:off x="4200281" y="4948987"/>
            <a:ext cx="628650" cy="270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5266519" y="4836028"/>
            <a:ext cx="838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The cloud</a:t>
            </a:r>
          </a:p>
        </p:txBody>
      </p:sp>
    </p:spTree>
    <p:extLst>
      <p:ext uri="{BB962C8B-B14F-4D97-AF65-F5344CB8AC3E}">
        <p14:creationId xmlns:p14="http://schemas.microsoft.com/office/powerpoint/2010/main" xmlns="" val="216027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Theme3">
  <a:themeElements>
    <a:clrScheme name="MAXIMUS Bold Template">
      <a:dk1>
        <a:srgbClr val="595478"/>
      </a:dk1>
      <a:lt1>
        <a:sysClr val="window" lastClr="FFFFFF"/>
      </a:lt1>
      <a:dk2>
        <a:srgbClr val="595478"/>
      </a:dk2>
      <a:lt2>
        <a:srgbClr val="D5D3F0"/>
      </a:lt2>
      <a:accent1>
        <a:srgbClr val="5A597D"/>
      </a:accent1>
      <a:accent2>
        <a:srgbClr val="B25C28"/>
      </a:accent2>
      <a:accent3>
        <a:srgbClr val="435932"/>
      </a:accent3>
      <a:accent4>
        <a:srgbClr val="395791"/>
      </a:accent4>
      <a:accent5>
        <a:srgbClr val="6A2F53"/>
      </a:accent5>
      <a:accent6>
        <a:srgbClr val="948038"/>
      </a:accent6>
      <a:hlink>
        <a:srgbClr val="6F69B3"/>
      </a:hlink>
      <a:folHlink>
        <a:srgbClr val="4F4C6D"/>
      </a:folHlink>
    </a:clrScheme>
    <a:fontScheme name="MAXI - Annu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3" id="{B214B56D-212C-41A7-88B5-BB2DAFE8FB9E}" vid="{EAB65535-D862-4F50-AB79-C90A7C44F9AA}"/>
    </a:ext>
  </a:extLst>
</a:theme>
</file>

<file path=ppt/theme/theme2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eme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hemeBlue" id="{DF4D12B5-5E3E-46A9-BA96-1100DF8F0263}" vid="{E07422E9-1F79-4A36-9171-8ED7F3F8495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7425</TotalTime>
  <Words>1067</Words>
  <Application>Microsoft Office PowerPoint</Application>
  <PresentationFormat>On-screen Show (4:3)</PresentationFormat>
  <Paragraphs>221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Theme3</vt:lpstr>
      <vt:lpstr>Theme2</vt:lpstr>
      <vt:lpstr>ThemeBlue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MAXIMUS,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K. Kosycarz</dc:creator>
  <cp:lastModifiedBy>Steve Bradley</cp:lastModifiedBy>
  <cp:revision>122</cp:revision>
  <dcterms:created xsi:type="dcterms:W3CDTF">2015-04-10T19:18:10Z</dcterms:created>
  <dcterms:modified xsi:type="dcterms:W3CDTF">2015-09-25T16:03:37Z</dcterms:modified>
</cp:coreProperties>
</file>