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0"/>
  </p:notesMasterIdLst>
  <p:handoutMasterIdLst>
    <p:handoutMasterId r:id="rId21"/>
  </p:handoutMasterIdLst>
  <p:sldIdLst>
    <p:sldId id="362" r:id="rId2"/>
    <p:sldId id="351" r:id="rId3"/>
    <p:sldId id="373" r:id="rId4"/>
    <p:sldId id="369" r:id="rId5"/>
    <p:sldId id="367" r:id="rId6"/>
    <p:sldId id="374" r:id="rId7"/>
    <p:sldId id="368" r:id="rId8"/>
    <p:sldId id="370" r:id="rId9"/>
    <p:sldId id="355" r:id="rId10"/>
    <p:sldId id="356" r:id="rId11"/>
    <p:sldId id="371" r:id="rId12"/>
    <p:sldId id="372" r:id="rId13"/>
    <p:sldId id="375" r:id="rId14"/>
    <p:sldId id="366" r:id="rId15"/>
    <p:sldId id="360" r:id="rId16"/>
    <p:sldId id="361" r:id="rId17"/>
    <p:sldId id="349" r:id="rId18"/>
    <p:sldId id="345" r:id="rId19"/>
  </p:sldIdLst>
  <p:sldSz cx="9144000" cy="6858000" type="screen4x3"/>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21D38"/>
    <a:srgbClr val="E31837"/>
    <a:srgbClr val="6C73A6"/>
    <a:srgbClr val="343855"/>
    <a:srgbClr val="DDD9C3"/>
    <a:srgbClr val="EEECE1"/>
    <a:srgbClr val="95A0A9"/>
    <a:srgbClr val="DAD3CC"/>
    <a:srgbClr val="000000"/>
    <a:srgbClr val="C3092B"/>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54" autoAdjust="0"/>
    <p:restoredTop sz="94660"/>
  </p:normalViewPr>
  <p:slideViewPr>
    <p:cSldViewPr snapToGrid="0" snapToObjects="1">
      <p:cViewPr varScale="1">
        <p:scale>
          <a:sx n="110" d="100"/>
          <a:sy n="110" d="100"/>
        </p:scale>
        <p:origin x="1572"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9" tIns="47114" rIns="94229" bIns="47114" rtlCol="0"/>
          <a:lstStyle>
            <a:lvl1pPr algn="l">
              <a:defRPr sz="1200"/>
            </a:lvl1pPr>
          </a:lstStyle>
          <a:p>
            <a:endParaRPr lang="en-US" dirty="0"/>
          </a:p>
        </p:txBody>
      </p:sp>
      <p:sp>
        <p:nvSpPr>
          <p:cNvPr id="3" name="Date Placeholder 2"/>
          <p:cNvSpPr>
            <a:spLocks noGrp="1"/>
          </p:cNvSpPr>
          <p:nvPr>
            <p:ph type="dt" sz="quarter" idx="1"/>
          </p:nvPr>
        </p:nvSpPr>
        <p:spPr>
          <a:xfrm>
            <a:off x="4023092" y="0"/>
            <a:ext cx="3077739" cy="469424"/>
          </a:xfrm>
          <a:prstGeom prst="rect">
            <a:avLst/>
          </a:prstGeom>
        </p:spPr>
        <p:txBody>
          <a:bodyPr vert="horz" lIns="94229" tIns="47114" rIns="94229" bIns="47114" rtlCol="0"/>
          <a:lstStyle>
            <a:lvl1pPr algn="r">
              <a:defRPr sz="1200"/>
            </a:lvl1pPr>
          </a:lstStyle>
          <a:p>
            <a:fld id="{F6834D6F-2B7F-8E49-9DDD-F1F5DFC85BBF}" type="datetimeFigureOut">
              <a:rPr lang="en-US"/>
              <a:pPr/>
              <a:t>9/28/2015</a:t>
            </a:fld>
            <a:endParaRPr lang="en-US" dirty="0"/>
          </a:p>
        </p:txBody>
      </p:sp>
      <p:sp>
        <p:nvSpPr>
          <p:cNvPr id="4" name="Footer Placeholder 3"/>
          <p:cNvSpPr>
            <a:spLocks noGrp="1"/>
          </p:cNvSpPr>
          <p:nvPr>
            <p:ph type="ftr" sz="quarter" idx="2"/>
          </p:nvPr>
        </p:nvSpPr>
        <p:spPr>
          <a:xfrm>
            <a:off x="0" y="8917422"/>
            <a:ext cx="3077739" cy="469424"/>
          </a:xfrm>
          <a:prstGeom prst="rect">
            <a:avLst/>
          </a:prstGeom>
        </p:spPr>
        <p:txBody>
          <a:bodyPr vert="horz" lIns="94229" tIns="47114" rIns="94229" bIns="47114" rtlCol="0" anchor="b"/>
          <a:lstStyle>
            <a:lvl1pPr algn="l">
              <a:defRPr sz="1200"/>
            </a:lvl1pPr>
          </a:lstStyle>
          <a:p>
            <a:endParaRPr lang="en-US" dirty="0"/>
          </a:p>
        </p:txBody>
      </p:sp>
      <p:sp>
        <p:nvSpPr>
          <p:cNvPr id="5" name="Slide Number Placeholder 4"/>
          <p:cNvSpPr>
            <a:spLocks noGrp="1"/>
          </p:cNvSpPr>
          <p:nvPr>
            <p:ph type="sldNum" sz="quarter" idx="3"/>
          </p:nvPr>
        </p:nvSpPr>
        <p:spPr>
          <a:xfrm>
            <a:off x="4023092" y="8917422"/>
            <a:ext cx="3077739" cy="469424"/>
          </a:xfrm>
          <a:prstGeom prst="rect">
            <a:avLst/>
          </a:prstGeom>
        </p:spPr>
        <p:txBody>
          <a:bodyPr vert="horz" lIns="94229" tIns="47114" rIns="94229" bIns="47114" rtlCol="0" anchor="b"/>
          <a:lstStyle>
            <a:lvl1pPr algn="r">
              <a:defRPr sz="1200"/>
            </a:lvl1pPr>
          </a:lstStyle>
          <a:p>
            <a:fld id="{6D0CC61B-704D-624C-B566-5D59D2D41538}" type="slidenum">
              <a:rPr/>
              <a:pPr/>
              <a:t>‹#›</a:t>
            </a:fld>
            <a:endParaRPr lang="en-US" dirty="0"/>
          </a:p>
        </p:txBody>
      </p:sp>
    </p:spTree>
    <p:extLst>
      <p:ext uri="{BB962C8B-B14F-4D97-AF65-F5344CB8AC3E}">
        <p14:creationId xmlns:p14="http://schemas.microsoft.com/office/powerpoint/2010/main" val="113064490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9" tIns="47114" rIns="94229" bIns="47114" rtlCol="0"/>
          <a:lstStyle>
            <a:lvl1pPr algn="l">
              <a:defRPr sz="1200"/>
            </a:lvl1pPr>
          </a:lstStyle>
          <a:p>
            <a:endParaRPr lang="en-US" dirty="0"/>
          </a:p>
        </p:txBody>
      </p:sp>
      <p:sp>
        <p:nvSpPr>
          <p:cNvPr id="3" name="Date Placeholder 2"/>
          <p:cNvSpPr>
            <a:spLocks noGrp="1"/>
          </p:cNvSpPr>
          <p:nvPr>
            <p:ph type="dt" idx="1"/>
          </p:nvPr>
        </p:nvSpPr>
        <p:spPr>
          <a:xfrm>
            <a:off x="4023092" y="0"/>
            <a:ext cx="3077739" cy="469424"/>
          </a:xfrm>
          <a:prstGeom prst="rect">
            <a:avLst/>
          </a:prstGeom>
        </p:spPr>
        <p:txBody>
          <a:bodyPr vert="horz" lIns="94229" tIns="47114" rIns="94229" bIns="47114" rtlCol="0"/>
          <a:lstStyle>
            <a:lvl1pPr algn="r">
              <a:defRPr sz="1200"/>
            </a:lvl1pPr>
          </a:lstStyle>
          <a:p>
            <a:fld id="{D86CCD4C-4562-6E4E-A2EB-925191BB812F}" type="datetimeFigureOut">
              <a:rPr lang="en-US"/>
              <a:pPr/>
              <a:t>9/28/2015</a:t>
            </a:fld>
            <a:endParaRPr lang="en-US" dirty="0"/>
          </a:p>
        </p:txBody>
      </p:sp>
      <p:sp>
        <p:nvSpPr>
          <p:cNvPr id="4" name="Slide Image Placeholder 3"/>
          <p:cNvSpPr>
            <a:spLocks noGrp="1" noRot="1" noChangeAspect="1"/>
          </p:cNvSpPr>
          <p:nvPr>
            <p:ph type="sldImg" idx="2"/>
          </p:nvPr>
        </p:nvSpPr>
        <p:spPr>
          <a:xfrm>
            <a:off x="1204913" y="704850"/>
            <a:ext cx="4692650" cy="3519488"/>
          </a:xfrm>
          <a:prstGeom prst="rect">
            <a:avLst/>
          </a:prstGeom>
          <a:noFill/>
          <a:ln w="12700">
            <a:solidFill>
              <a:prstClr val="black"/>
            </a:solidFill>
          </a:ln>
        </p:spPr>
        <p:txBody>
          <a:bodyPr vert="horz" lIns="94229" tIns="47114" rIns="94229" bIns="47114" rtlCol="0" anchor="ctr"/>
          <a:lstStyle/>
          <a:p>
            <a:endParaRPr lang="en-US" dirty="0"/>
          </a:p>
        </p:txBody>
      </p:sp>
      <p:sp>
        <p:nvSpPr>
          <p:cNvPr id="5" name="Notes Placeholder 4"/>
          <p:cNvSpPr>
            <a:spLocks noGrp="1"/>
          </p:cNvSpPr>
          <p:nvPr>
            <p:ph type="body" sz="quarter" idx="3"/>
          </p:nvPr>
        </p:nvSpPr>
        <p:spPr>
          <a:xfrm>
            <a:off x="710248" y="4459526"/>
            <a:ext cx="5681980" cy="4224814"/>
          </a:xfrm>
          <a:prstGeom prst="rect">
            <a:avLst/>
          </a:prstGeom>
        </p:spPr>
        <p:txBody>
          <a:bodyPr vert="horz" lIns="94229" tIns="47114" rIns="94229" bIns="4711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2"/>
            <a:ext cx="3077739" cy="469424"/>
          </a:xfrm>
          <a:prstGeom prst="rect">
            <a:avLst/>
          </a:prstGeom>
        </p:spPr>
        <p:txBody>
          <a:bodyPr vert="horz" lIns="94229" tIns="47114" rIns="94229" bIns="47114"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3092" y="8917422"/>
            <a:ext cx="3077739" cy="469424"/>
          </a:xfrm>
          <a:prstGeom prst="rect">
            <a:avLst/>
          </a:prstGeom>
        </p:spPr>
        <p:txBody>
          <a:bodyPr vert="horz" lIns="94229" tIns="47114" rIns="94229" bIns="47114" rtlCol="0" anchor="b"/>
          <a:lstStyle>
            <a:lvl1pPr algn="r">
              <a:defRPr sz="1200"/>
            </a:lvl1pPr>
          </a:lstStyle>
          <a:p>
            <a:fld id="{BE1F798D-8244-9A4C-8958-1C79B2893E15}" type="slidenum">
              <a:rPr/>
              <a:pPr/>
              <a:t>‹#›</a:t>
            </a:fld>
            <a:endParaRPr lang="en-US" dirty="0"/>
          </a:p>
        </p:txBody>
      </p:sp>
    </p:spTree>
    <p:extLst>
      <p:ext uri="{BB962C8B-B14F-4D97-AF65-F5344CB8AC3E}">
        <p14:creationId xmlns:p14="http://schemas.microsoft.com/office/powerpoint/2010/main" val="3060508707"/>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Slide Image Placeholder 1"/>
          <p:cNvSpPr>
            <a:spLocks noGrp="1" noRot="1" noChangeAspect="1" noTextEdit="1"/>
          </p:cNvSpPr>
          <p:nvPr>
            <p:ph type="sldImg"/>
          </p:nvPr>
        </p:nvSpPr>
        <p:spPr bwMode="auto">
          <a:noFill/>
          <a:ln>
            <a:solidFill>
              <a:srgbClr val="000000"/>
            </a:solidFill>
            <a:miter lim="800000"/>
            <a:headEnd/>
            <a:tailEnd/>
          </a:ln>
        </p:spPr>
      </p:sp>
      <p:sp>
        <p:nvSpPr>
          <p:cNvPr id="14338"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4" name="Slide Number Placeholder 3"/>
          <p:cNvSpPr>
            <a:spLocks noGrp="1"/>
          </p:cNvSpPr>
          <p:nvPr>
            <p:ph type="sldNum" sz="quarter" idx="5"/>
          </p:nvPr>
        </p:nvSpPr>
        <p:spPr/>
        <p:txBody>
          <a:bodyPr/>
          <a:lstStyle/>
          <a:p>
            <a:pPr>
              <a:defRPr/>
            </a:pPr>
            <a:fld id="{05DE4F88-D5A6-4C89-8865-5379F7F343B8}" type="slidenum">
              <a:rPr lang="en-US" smtClean="0"/>
              <a:pPr>
                <a:defRPr/>
              </a:pPr>
              <a:t>1</a:t>
            </a:fld>
            <a:endParaRPr lang="en-US" dirty="0"/>
          </a:p>
        </p:txBody>
      </p:sp>
    </p:spTree>
    <p:extLst>
      <p:ext uri="{BB962C8B-B14F-4D97-AF65-F5344CB8AC3E}">
        <p14:creationId xmlns:p14="http://schemas.microsoft.com/office/powerpoint/2010/main" val="28211636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3C3A8C41-9EC6-4D06-9E47-99758FD8F4D3}" type="slidenum">
              <a:rPr lang="en-US" smtClean="0"/>
              <a:pPr>
                <a:defRPr/>
              </a:pPr>
              <a:t>10</a:t>
            </a:fld>
            <a:endParaRPr lang="en-US" dirty="0"/>
          </a:p>
        </p:txBody>
      </p:sp>
    </p:spTree>
    <p:extLst>
      <p:ext uri="{BB962C8B-B14F-4D97-AF65-F5344CB8AC3E}">
        <p14:creationId xmlns:p14="http://schemas.microsoft.com/office/powerpoint/2010/main" val="34783018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3C3A8C41-9EC6-4D06-9E47-99758FD8F4D3}" type="slidenum">
              <a:rPr lang="en-US" smtClean="0"/>
              <a:pPr>
                <a:defRPr/>
              </a:pPr>
              <a:t>11</a:t>
            </a:fld>
            <a:endParaRPr lang="en-US" dirty="0"/>
          </a:p>
        </p:txBody>
      </p:sp>
    </p:spTree>
    <p:extLst>
      <p:ext uri="{BB962C8B-B14F-4D97-AF65-F5344CB8AC3E}">
        <p14:creationId xmlns:p14="http://schemas.microsoft.com/office/powerpoint/2010/main" val="25452527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3C3A8C41-9EC6-4D06-9E47-99758FD8F4D3}" type="slidenum">
              <a:rPr lang="en-US" smtClean="0"/>
              <a:pPr>
                <a:defRPr/>
              </a:pPr>
              <a:t>12</a:t>
            </a:fld>
            <a:endParaRPr lang="en-US" dirty="0"/>
          </a:p>
        </p:txBody>
      </p:sp>
    </p:spTree>
    <p:extLst>
      <p:ext uri="{BB962C8B-B14F-4D97-AF65-F5344CB8AC3E}">
        <p14:creationId xmlns:p14="http://schemas.microsoft.com/office/powerpoint/2010/main" val="28529030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3C3A8C41-9EC6-4D06-9E47-99758FD8F4D3}" type="slidenum">
              <a:rPr lang="en-US" smtClean="0"/>
              <a:pPr>
                <a:defRPr/>
              </a:pPr>
              <a:t>13</a:t>
            </a:fld>
            <a:endParaRPr lang="en-US" dirty="0"/>
          </a:p>
        </p:txBody>
      </p:sp>
    </p:spTree>
    <p:extLst>
      <p:ext uri="{BB962C8B-B14F-4D97-AF65-F5344CB8AC3E}">
        <p14:creationId xmlns:p14="http://schemas.microsoft.com/office/powerpoint/2010/main" val="36703343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3C3A8C41-9EC6-4D06-9E47-99758FD8F4D3}" type="slidenum">
              <a:rPr lang="en-US" smtClean="0"/>
              <a:pPr>
                <a:defRPr/>
              </a:pPr>
              <a:t>15</a:t>
            </a:fld>
            <a:endParaRPr lang="en-US" dirty="0"/>
          </a:p>
        </p:txBody>
      </p:sp>
    </p:spTree>
    <p:extLst>
      <p:ext uri="{BB962C8B-B14F-4D97-AF65-F5344CB8AC3E}">
        <p14:creationId xmlns:p14="http://schemas.microsoft.com/office/powerpoint/2010/main" val="35987634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3C3A8C41-9EC6-4D06-9E47-99758FD8F4D3}" type="slidenum">
              <a:rPr lang="en-US" smtClean="0"/>
              <a:pPr>
                <a:defRPr/>
              </a:pPr>
              <a:t>16</a:t>
            </a:fld>
            <a:endParaRPr lang="en-US" dirty="0"/>
          </a:p>
        </p:txBody>
      </p:sp>
    </p:spTree>
    <p:extLst>
      <p:ext uri="{BB962C8B-B14F-4D97-AF65-F5344CB8AC3E}">
        <p14:creationId xmlns:p14="http://schemas.microsoft.com/office/powerpoint/2010/main" val="279144575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E1F798D-8244-9A4C-8958-1C79B2893E15}" type="slidenum">
              <a:rPr lang="en-US" smtClean="0"/>
              <a:pPr/>
              <a:t>17</a:t>
            </a:fld>
            <a:endParaRPr lang="en-US" dirty="0"/>
          </a:p>
        </p:txBody>
      </p:sp>
    </p:spTree>
    <p:extLst>
      <p:ext uri="{BB962C8B-B14F-4D97-AF65-F5344CB8AC3E}">
        <p14:creationId xmlns:p14="http://schemas.microsoft.com/office/powerpoint/2010/main" val="17667594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E1F798D-8244-9A4C-8958-1C79B2893E15}" type="slidenum">
              <a:rPr lang="en-US" smtClean="0"/>
              <a:pPr/>
              <a:t>18</a:t>
            </a:fld>
            <a:endParaRPr lang="en-US" dirty="0"/>
          </a:p>
        </p:txBody>
      </p:sp>
    </p:spTree>
    <p:extLst>
      <p:ext uri="{BB962C8B-B14F-4D97-AF65-F5344CB8AC3E}">
        <p14:creationId xmlns:p14="http://schemas.microsoft.com/office/powerpoint/2010/main" val="37859166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3C3A8C41-9EC6-4D06-9E47-99758FD8F4D3}" type="slidenum">
              <a:rPr lang="en-US" smtClean="0"/>
              <a:pPr>
                <a:defRPr/>
              </a:pPr>
              <a:t>2</a:t>
            </a:fld>
            <a:endParaRPr lang="en-US" dirty="0"/>
          </a:p>
        </p:txBody>
      </p:sp>
    </p:spTree>
    <p:extLst>
      <p:ext uri="{BB962C8B-B14F-4D97-AF65-F5344CB8AC3E}">
        <p14:creationId xmlns:p14="http://schemas.microsoft.com/office/powerpoint/2010/main" val="7945838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3C3A8C41-9EC6-4D06-9E47-99758FD8F4D3}" type="slidenum">
              <a:rPr lang="en-US" smtClean="0"/>
              <a:pPr>
                <a:defRPr/>
              </a:pPr>
              <a:t>3</a:t>
            </a:fld>
            <a:endParaRPr lang="en-US" dirty="0"/>
          </a:p>
        </p:txBody>
      </p:sp>
    </p:spTree>
    <p:extLst>
      <p:ext uri="{BB962C8B-B14F-4D97-AF65-F5344CB8AC3E}">
        <p14:creationId xmlns:p14="http://schemas.microsoft.com/office/powerpoint/2010/main" val="35529531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3C3A8C41-9EC6-4D06-9E47-99758FD8F4D3}" type="slidenum">
              <a:rPr lang="en-US" smtClean="0"/>
              <a:pPr>
                <a:defRPr/>
              </a:pPr>
              <a:t>4</a:t>
            </a:fld>
            <a:endParaRPr lang="en-US" dirty="0"/>
          </a:p>
        </p:txBody>
      </p:sp>
    </p:spTree>
    <p:extLst>
      <p:ext uri="{BB962C8B-B14F-4D97-AF65-F5344CB8AC3E}">
        <p14:creationId xmlns:p14="http://schemas.microsoft.com/office/powerpoint/2010/main" val="12787168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3C3A8C41-9EC6-4D06-9E47-99758FD8F4D3}" type="slidenum">
              <a:rPr lang="en-US" smtClean="0"/>
              <a:pPr>
                <a:defRPr/>
              </a:pPr>
              <a:t>5</a:t>
            </a:fld>
            <a:endParaRPr lang="en-US" dirty="0"/>
          </a:p>
        </p:txBody>
      </p:sp>
    </p:spTree>
    <p:extLst>
      <p:ext uri="{BB962C8B-B14F-4D97-AF65-F5344CB8AC3E}">
        <p14:creationId xmlns:p14="http://schemas.microsoft.com/office/powerpoint/2010/main" val="5013873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3C3A8C41-9EC6-4D06-9E47-99758FD8F4D3}" type="slidenum">
              <a:rPr lang="en-US" smtClean="0"/>
              <a:pPr>
                <a:defRPr/>
              </a:pPr>
              <a:t>6</a:t>
            </a:fld>
            <a:endParaRPr lang="en-US" dirty="0"/>
          </a:p>
        </p:txBody>
      </p:sp>
    </p:spTree>
    <p:extLst>
      <p:ext uri="{BB962C8B-B14F-4D97-AF65-F5344CB8AC3E}">
        <p14:creationId xmlns:p14="http://schemas.microsoft.com/office/powerpoint/2010/main" val="20723299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3C3A8C41-9EC6-4D06-9E47-99758FD8F4D3}" type="slidenum">
              <a:rPr lang="en-US" smtClean="0"/>
              <a:pPr>
                <a:defRPr/>
              </a:pPr>
              <a:t>7</a:t>
            </a:fld>
            <a:endParaRPr lang="en-US" dirty="0"/>
          </a:p>
        </p:txBody>
      </p:sp>
    </p:spTree>
    <p:extLst>
      <p:ext uri="{BB962C8B-B14F-4D97-AF65-F5344CB8AC3E}">
        <p14:creationId xmlns:p14="http://schemas.microsoft.com/office/powerpoint/2010/main" val="38418719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3C3A8C41-9EC6-4D06-9E47-99758FD8F4D3}" type="slidenum">
              <a:rPr lang="en-US" smtClean="0"/>
              <a:pPr>
                <a:defRPr/>
              </a:pPr>
              <a:t>8</a:t>
            </a:fld>
            <a:endParaRPr lang="en-US" dirty="0"/>
          </a:p>
        </p:txBody>
      </p:sp>
    </p:spTree>
    <p:extLst>
      <p:ext uri="{BB962C8B-B14F-4D97-AF65-F5344CB8AC3E}">
        <p14:creationId xmlns:p14="http://schemas.microsoft.com/office/powerpoint/2010/main" val="32403794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3C3A8C41-9EC6-4D06-9E47-99758FD8F4D3}" type="slidenum">
              <a:rPr lang="en-US" smtClean="0"/>
              <a:pPr>
                <a:defRPr/>
              </a:pPr>
              <a:t>9</a:t>
            </a:fld>
            <a:endParaRPr lang="en-US" dirty="0"/>
          </a:p>
        </p:txBody>
      </p:sp>
    </p:spTree>
    <p:extLst>
      <p:ext uri="{BB962C8B-B14F-4D97-AF65-F5344CB8AC3E}">
        <p14:creationId xmlns:p14="http://schemas.microsoft.com/office/powerpoint/2010/main" val="338603618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Cover Slide for Colleges and Universities">
    <p:spTree>
      <p:nvGrpSpPr>
        <p:cNvPr id="1" name=""/>
        <p:cNvGrpSpPr/>
        <p:nvPr/>
      </p:nvGrpSpPr>
      <p:grpSpPr>
        <a:xfrm>
          <a:off x="0" y="0"/>
          <a:ext cx="0" cy="0"/>
          <a:chOff x="0" y="0"/>
          <a:chExt cx="0" cy="0"/>
        </a:xfrm>
      </p:grpSpPr>
      <p:sp>
        <p:nvSpPr>
          <p:cNvPr id="11" name="Rectangle 10"/>
          <p:cNvSpPr/>
          <p:nvPr userDrawn="1"/>
        </p:nvSpPr>
        <p:spPr>
          <a:xfrm>
            <a:off x="1" y="3952112"/>
            <a:ext cx="9144000" cy="2905888"/>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Open Sans"/>
            </a:endParaRPr>
          </a:p>
        </p:txBody>
      </p:sp>
      <p:sp>
        <p:nvSpPr>
          <p:cNvPr id="13" name="Subtitle 2"/>
          <p:cNvSpPr>
            <a:spLocks noGrp="1"/>
          </p:cNvSpPr>
          <p:nvPr>
            <p:ph type="subTitle" idx="1"/>
          </p:nvPr>
        </p:nvSpPr>
        <p:spPr>
          <a:xfrm>
            <a:off x="962189" y="4928616"/>
            <a:ext cx="6400800" cy="507236"/>
          </a:xfrm>
        </p:spPr>
        <p:txBody>
          <a:bodyPr>
            <a:noAutofit/>
          </a:bodyPr>
          <a:lstStyle>
            <a:lvl1pPr marL="0" indent="0" algn="l">
              <a:buNone/>
              <a:defRPr sz="1600">
                <a:solidFill>
                  <a:schemeClr val="tx1"/>
                </a:solidFill>
                <a:latin typeface="Franklin Gothic Book" panose="020B0503020102020204" pitchFamily="34" charset="0"/>
                <a:ea typeface="Open Sans Light" panose="020B0306030504020204" pitchFamily="34" charset="0"/>
                <a:cs typeface="Open Sans Light" panose="020B0306030504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9686" y="2672"/>
            <a:ext cx="8747760" cy="3950208"/>
          </a:xfrm>
          <a:prstGeom prst="rect">
            <a:avLst/>
          </a:prstGeom>
        </p:spPr>
      </p:pic>
      <p:pic>
        <p:nvPicPr>
          <p:cNvPr id="14" name="Picture 1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530854" y="6087831"/>
            <a:ext cx="2413549" cy="540862"/>
          </a:xfrm>
          <a:prstGeom prst="rect">
            <a:avLst/>
          </a:prstGeom>
        </p:spPr>
      </p:pic>
      <p:sp>
        <p:nvSpPr>
          <p:cNvPr id="15" name="Rectangle 14"/>
          <p:cNvSpPr/>
          <p:nvPr userDrawn="1"/>
        </p:nvSpPr>
        <p:spPr>
          <a:xfrm>
            <a:off x="13445" y="2869328"/>
            <a:ext cx="9144001" cy="1082784"/>
          </a:xfrm>
          <a:prstGeom prst="rect">
            <a:avLst/>
          </a:prstGeom>
          <a:solidFill>
            <a:srgbClr val="343855">
              <a:alpha val="74902"/>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Open Sans"/>
            </a:endParaRPr>
          </a:p>
        </p:txBody>
      </p:sp>
      <p:sp>
        <p:nvSpPr>
          <p:cNvPr id="16" name="Title 1"/>
          <p:cNvSpPr>
            <a:spLocks noGrp="1"/>
          </p:cNvSpPr>
          <p:nvPr>
            <p:ph type="ctrTitle"/>
          </p:nvPr>
        </p:nvSpPr>
        <p:spPr>
          <a:xfrm>
            <a:off x="962189" y="2979687"/>
            <a:ext cx="7601320" cy="862665"/>
          </a:xfrm>
        </p:spPr>
        <p:txBody>
          <a:bodyPr anchor="ctr" anchorCtr="0">
            <a:noAutofit/>
          </a:bodyPr>
          <a:lstStyle>
            <a:lvl1pPr>
              <a:defRPr sz="2800" b="0">
                <a:solidFill>
                  <a:schemeClr val="bg1"/>
                </a:solidFill>
                <a:latin typeface="Rockwell"/>
                <a:cs typeface="Rockwell"/>
              </a:defRPr>
            </a:lvl1pPr>
          </a:lstStyle>
          <a:p>
            <a:r>
              <a:rPr lang="en-US" dirty="0"/>
              <a:t>Click to edit Master title </a:t>
            </a:r>
            <a:r>
              <a:rPr lang="en-US" dirty="0" smtClean="0"/>
              <a:t>style</a:t>
            </a:r>
            <a:endParaRPr lang="en-US" dirty="0"/>
          </a:p>
        </p:txBody>
      </p:sp>
      <p:sp>
        <p:nvSpPr>
          <p:cNvPr id="5" name="Text Placeholder 4"/>
          <p:cNvSpPr>
            <a:spLocks noGrp="1"/>
          </p:cNvSpPr>
          <p:nvPr>
            <p:ph type="body" sz="quarter" idx="10"/>
          </p:nvPr>
        </p:nvSpPr>
        <p:spPr>
          <a:xfrm>
            <a:off x="962025" y="4117975"/>
            <a:ext cx="7600950" cy="641350"/>
          </a:xfrm>
        </p:spPr>
        <p:txBody>
          <a:bodyPr anchor="ctr"/>
          <a:lstStyle>
            <a:lvl1pPr marL="0" indent="0">
              <a:buFont typeface="Arial"/>
              <a:buNone/>
              <a:defRPr>
                <a:solidFill>
                  <a:schemeClr val="accent4"/>
                </a:solidFill>
                <a:latin typeface="Franklin Gothic Medium" panose="020B0603020102020204" pitchFamily="34" charset="0"/>
                <a:ea typeface="Open Sans Semibold" panose="020B0706030804020204" pitchFamily="34" charset="0"/>
                <a:cs typeface="Open Sans Semibold" panose="020B0706030804020204" pitchFamily="34" charset="0"/>
              </a:defRPr>
            </a:lvl1pPr>
          </a:lstStyle>
          <a:p>
            <a:pPr lvl="0"/>
            <a:r>
              <a:rPr lang="en-US" dirty="0"/>
              <a:t>Click to edit Master text styles</a:t>
            </a:r>
          </a:p>
        </p:txBody>
      </p:sp>
      <p:grpSp>
        <p:nvGrpSpPr>
          <p:cNvPr id="10" name="Group 9"/>
          <p:cNvGrpSpPr/>
          <p:nvPr userDrawn="1"/>
        </p:nvGrpSpPr>
        <p:grpSpPr>
          <a:xfrm>
            <a:off x="-13648" y="0"/>
            <a:ext cx="757603" cy="6858000"/>
            <a:chOff x="-1801505" y="-18281"/>
            <a:chExt cx="757603" cy="6858000"/>
          </a:xfrm>
        </p:grpSpPr>
        <p:sp>
          <p:nvSpPr>
            <p:cNvPr id="12" name="Isosceles Triangle 11"/>
            <p:cNvSpPr/>
            <p:nvPr userDrawn="1"/>
          </p:nvSpPr>
          <p:spPr>
            <a:xfrm rot="5400000">
              <a:off x="-1742244" y="3253769"/>
              <a:ext cx="1082783" cy="313901"/>
            </a:xfrm>
            <a:prstGeom prst="triangle">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7" name="Rectangle 16"/>
            <p:cNvSpPr/>
            <p:nvPr userDrawn="1"/>
          </p:nvSpPr>
          <p:spPr>
            <a:xfrm>
              <a:off x="-1801505" y="-18281"/>
              <a:ext cx="559559" cy="6858000"/>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84777038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3_Cover Slide for Colleges and Universities">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30054" y="0"/>
            <a:ext cx="8711184" cy="3950208"/>
          </a:xfrm>
          <a:prstGeom prst="rect">
            <a:avLst/>
          </a:prstGeom>
        </p:spPr>
      </p:pic>
      <p:sp>
        <p:nvSpPr>
          <p:cNvPr id="11" name="Rectangle 10"/>
          <p:cNvSpPr/>
          <p:nvPr userDrawn="1"/>
        </p:nvSpPr>
        <p:spPr>
          <a:xfrm>
            <a:off x="1" y="3952112"/>
            <a:ext cx="9144000" cy="2905888"/>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Open Sans"/>
            </a:endParaRPr>
          </a:p>
        </p:txBody>
      </p:sp>
      <p:sp>
        <p:nvSpPr>
          <p:cNvPr id="13" name="Subtitle 2"/>
          <p:cNvSpPr>
            <a:spLocks noGrp="1"/>
          </p:cNvSpPr>
          <p:nvPr>
            <p:ph type="subTitle" idx="1"/>
          </p:nvPr>
        </p:nvSpPr>
        <p:spPr>
          <a:xfrm>
            <a:off x="962189" y="4928616"/>
            <a:ext cx="6400800" cy="507236"/>
          </a:xfrm>
        </p:spPr>
        <p:txBody>
          <a:bodyPr>
            <a:noAutofit/>
          </a:bodyPr>
          <a:lstStyle>
            <a:lvl1pPr marL="0" indent="0" algn="l">
              <a:buNone/>
              <a:defRPr sz="1600">
                <a:solidFill>
                  <a:schemeClr val="tx1"/>
                </a:solidFill>
                <a:latin typeface="Franklin Gothic Book" panose="020B0503020102020204" pitchFamily="34" charset="0"/>
                <a:ea typeface="Open Sans Light" panose="020B0306030504020204" pitchFamily="34" charset="0"/>
                <a:cs typeface="Open Sans Light" panose="020B0306030504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pic>
        <p:nvPicPr>
          <p:cNvPr id="14" name="Picture 1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530854" y="6087831"/>
            <a:ext cx="2413549" cy="540862"/>
          </a:xfrm>
          <a:prstGeom prst="rect">
            <a:avLst/>
          </a:prstGeom>
        </p:spPr>
      </p:pic>
      <p:sp>
        <p:nvSpPr>
          <p:cNvPr id="15" name="Rectangle 14"/>
          <p:cNvSpPr/>
          <p:nvPr userDrawn="1"/>
        </p:nvSpPr>
        <p:spPr>
          <a:xfrm>
            <a:off x="13445" y="2869328"/>
            <a:ext cx="9144001" cy="1082784"/>
          </a:xfrm>
          <a:prstGeom prst="rect">
            <a:avLst/>
          </a:prstGeom>
          <a:solidFill>
            <a:srgbClr val="343855">
              <a:alpha val="74902"/>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Open Sans"/>
            </a:endParaRPr>
          </a:p>
        </p:txBody>
      </p:sp>
      <p:sp>
        <p:nvSpPr>
          <p:cNvPr id="16" name="Title 1"/>
          <p:cNvSpPr>
            <a:spLocks noGrp="1"/>
          </p:cNvSpPr>
          <p:nvPr>
            <p:ph type="ctrTitle"/>
          </p:nvPr>
        </p:nvSpPr>
        <p:spPr>
          <a:xfrm>
            <a:off x="962189" y="2979687"/>
            <a:ext cx="7601320" cy="862665"/>
          </a:xfrm>
        </p:spPr>
        <p:txBody>
          <a:bodyPr anchor="ctr" anchorCtr="0">
            <a:noAutofit/>
          </a:bodyPr>
          <a:lstStyle>
            <a:lvl1pPr>
              <a:defRPr sz="2800" b="0" baseline="0">
                <a:solidFill>
                  <a:schemeClr val="bg1"/>
                </a:solidFill>
                <a:latin typeface="Rockwell"/>
                <a:cs typeface="Rockwell"/>
              </a:defRPr>
            </a:lvl1pPr>
          </a:lstStyle>
          <a:p>
            <a:r>
              <a:rPr lang="en-US" dirty="0" smtClean="0"/>
              <a:t>Click to edit Master title style</a:t>
            </a:r>
            <a:endParaRPr lang="en-US" dirty="0"/>
          </a:p>
        </p:txBody>
      </p:sp>
      <p:sp>
        <p:nvSpPr>
          <p:cNvPr id="5" name="Text Placeholder 4"/>
          <p:cNvSpPr>
            <a:spLocks noGrp="1"/>
          </p:cNvSpPr>
          <p:nvPr>
            <p:ph type="body" sz="quarter" idx="10"/>
          </p:nvPr>
        </p:nvSpPr>
        <p:spPr>
          <a:xfrm>
            <a:off x="962025" y="4117975"/>
            <a:ext cx="7600950" cy="641350"/>
          </a:xfrm>
        </p:spPr>
        <p:txBody>
          <a:bodyPr anchor="ctr"/>
          <a:lstStyle>
            <a:lvl1pPr marL="0" indent="0">
              <a:buFont typeface="Arial"/>
              <a:buNone/>
              <a:defRPr>
                <a:solidFill>
                  <a:schemeClr val="accent4"/>
                </a:solidFill>
                <a:latin typeface="Franklin Gothic Medium" panose="020B0603020102020204" pitchFamily="34" charset="0"/>
                <a:ea typeface="Open Sans Semibold" panose="020B0706030804020204" pitchFamily="34" charset="0"/>
                <a:cs typeface="Open Sans Semibold" panose="020B0706030804020204" pitchFamily="34" charset="0"/>
              </a:defRPr>
            </a:lvl1pPr>
          </a:lstStyle>
          <a:p>
            <a:pPr lvl="0"/>
            <a:r>
              <a:rPr lang="en-US"/>
              <a:t>Click to edit Master text styles</a:t>
            </a:r>
          </a:p>
        </p:txBody>
      </p:sp>
      <p:grpSp>
        <p:nvGrpSpPr>
          <p:cNvPr id="10" name="Group 9"/>
          <p:cNvGrpSpPr/>
          <p:nvPr userDrawn="1"/>
        </p:nvGrpSpPr>
        <p:grpSpPr>
          <a:xfrm>
            <a:off x="-13648" y="0"/>
            <a:ext cx="757603" cy="6858000"/>
            <a:chOff x="-1801505" y="-18281"/>
            <a:chExt cx="757603" cy="6858000"/>
          </a:xfrm>
        </p:grpSpPr>
        <p:sp>
          <p:nvSpPr>
            <p:cNvPr id="12" name="Isosceles Triangle 11"/>
            <p:cNvSpPr/>
            <p:nvPr userDrawn="1"/>
          </p:nvSpPr>
          <p:spPr>
            <a:xfrm rot="5400000">
              <a:off x="-1742244" y="3253769"/>
              <a:ext cx="1082783" cy="313901"/>
            </a:xfrm>
            <a:prstGeom prst="triangle">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7" name="Rectangle 16"/>
            <p:cNvSpPr/>
            <p:nvPr userDrawn="1"/>
          </p:nvSpPr>
          <p:spPr>
            <a:xfrm>
              <a:off x="-1801505" y="-18281"/>
              <a:ext cx="559559" cy="6858000"/>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65161029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11" name="Rectangle 10"/>
          <p:cNvSpPr/>
          <p:nvPr userDrawn="1"/>
        </p:nvSpPr>
        <p:spPr>
          <a:xfrm>
            <a:off x="0" y="-11883"/>
            <a:ext cx="9144000" cy="1187532"/>
          </a:xfrm>
          <a:prstGeom prst="rect">
            <a:avLst/>
          </a:prstGeom>
          <a:solidFill>
            <a:srgbClr val="6C73A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 name="Rectangle 6"/>
          <p:cNvSpPr/>
          <p:nvPr userDrawn="1"/>
        </p:nvSpPr>
        <p:spPr>
          <a:xfrm>
            <a:off x="0" y="0"/>
            <a:ext cx="9144000" cy="1187532"/>
          </a:xfrm>
          <a:prstGeom prst="rect">
            <a:avLst/>
          </a:prstGeom>
          <a:solidFill>
            <a:srgbClr val="343855">
              <a:alpha val="74902"/>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870886" y="1371600"/>
            <a:ext cx="7941337" cy="4787152"/>
          </a:xfrm>
        </p:spPr>
        <p:txBody>
          <a:bodyPr>
            <a:noAutofit/>
          </a:bodyPr>
          <a:lstStyle>
            <a:lvl1pPr>
              <a:defRPr>
                <a:latin typeface="Franklin Gothic Book" panose="020B0503020102020204" pitchFamily="34" charset="0"/>
                <a:cs typeface="Open Sans"/>
              </a:defRPr>
            </a:lvl1pPr>
            <a:lvl2pPr marL="685800" indent="-231775">
              <a:buFont typeface="Franklin Gothic Book" panose="020B0503020102020204" pitchFamily="34" charset="0"/>
              <a:buChar char="•"/>
              <a:defRPr>
                <a:latin typeface="Franklin Gothic Book" panose="020B0503020102020204" pitchFamily="34" charset="0"/>
                <a:cs typeface="Open Sans"/>
              </a:defRPr>
            </a:lvl2pPr>
            <a:lvl3pPr marL="1035050" indent="-228600">
              <a:buFont typeface="Franklin Gothic Book" panose="020B0503020102020204" pitchFamily="34" charset="0"/>
              <a:buChar char="—"/>
              <a:defRPr>
                <a:latin typeface="Franklin Gothic Book" panose="020B0503020102020204" pitchFamily="34" charset="0"/>
                <a:cs typeface="Open Sans"/>
              </a:defRPr>
            </a:lvl3pPr>
            <a:lvl4pPr>
              <a:defRPr>
                <a:latin typeface="Open Sans"/>
                <a:cs typeface="Open Sans"/>
              </a:defRPr>
            </a:lvl4pPr>
            <a:lvl5pPr>
              <a:defRPr>
                <a:latin typeface="Open Sans"/>
                <a:cs typeface="Open Sans"/>
              </a:defRPr>
            </a:lvl5pPr>
          </a:lstStyle>
          <a:p>
            <a:pPr lvl="0"/>
            <a:r>
              <a:rPr lang="en-US" dirty="0"/>
              <a:t>Click to edit Master text styles</a:t>
            </a:r>
          </a:p>
          <a:p>
            <a:pPr lvl="1"/>
            <a:r>
              <a:rPr lang="en-US" dirty="0"/>
              <a:t>Second level</a:t>
            </a:r>
          </a:p>
          <a:p>
            <a:pPr lvl="2"/>
            <a:r>
              <a:rPr lang="en-US" dirty="0"/>
              <a:t>Third level</a:t>
            </a:r>
          </a:p>
        </p:txBody>
      </p:sp>
      <p:sp>
        <p:nvSpPr>
          <p:cNvPr id="2" name="Title 1"/>
          <p:cNvSpPr>
            <a:spLocks noGrp="1"/>
          </p:cNvSpPr>
          <p:nvPr>
            <p:ph type="title"/>
          </p:nvPr>
        </p:nvSpPr>
        <p:spPr>
          <a:xfrm>
            <a:off x="870886" y="119991"/>
            <a:ext cx="7941337" cy="981684"/>
          </a:xfrm>
        </p:spPr>
        <p:txBody>
          <a:bodyPr>
            <a:noAutofit/>
          </a:bodyPr>
          <a:lstStyle>
            <a:lvl1pPr algn="l">
              <a:defRPr sz="2800">
                <a:solidFill>
                  <a:srgbClr val="FFFFFF"/>
                </a:solidFill>
                <a:latin typeface="Franklin Gothic Medium" panose="020B0603020102020204" pitchFamily="34" charset="0"/>
                <a:cs typeface="Open Sans"/>
              </a:defRPr>
            </a:lvl1pPr>
          </a:lstStyle>
          <a:p>
            <a:r>
              <a:rPr lang="en-US" dirty="0"/>
              <a:t>Click to edit Master title style</a:t>
            </a:r>
          </a:p>
        </p:txBody>
      </p:sp>
      <p:sp>
        <p:nvSpPr>
          <p:cNvPr id="8" name="Slide Number Placeholder 5"/>
          <p:cNvSpPr>
            <a:spLocks noGrp="1"/>
          </p:cNvSpPr>
          <p:nvPr>
            <p:ph type="sldNum" sz="quarter" idx="12"/>
          </p:nvPr>
        </p:nvSpPr>
        <p:spPr>
          <a:xfrm>
            <a:off x="-31354" y="6467311"/>
            <a:ext cx="549202" cy="365125"/>
          </a:xfrm>
          <a:prstGeom prst="rect">
            <a:avLst/>
          </a:prstGeom>
        </p:spPr>
        <p:txBody>
          <a:bodyPr/>
          <a:lstStyle>
            <a:lvl1pPr algn="ctr">
              <a:defRPr sz="1000">
                <a:solidFill>
                  <a:srgbClr val="FFFFFF"/>
                </a:solidFill>
              </a:defRPr>
            </a:lvl1pPr>
          </a:lstStyle>
          <a:p>
            <a:fld id="{267AD223-47A6-DE44-961B-16919FB079C2}" type="slidenum">
              <a:rPr lang="en-US"/>
              <a:pPr/>
              <a:t>‹#›</a:t>
            </a:fld>
            <a:endParaRPr lang="en-US" dirty="0"/>
          </a:p>
        </p:txBody>
      </p:sp>
      <p:grpSp>
        <p:nvGrpSpPr>
          <p:cNvPr id="9" name="Group 8"/>
          <p:cNvGrpSpPr/>
          <p:nvPr userDrawn="1"/>
        </p:nvGrpSpPr>
        <p:grpSpPr>
          <a:xfrm>
            <a:off x="-13648" y="0"/>
            <a:ext cx="757603" cy="6858000"/>
            <a:chOff x="-1801505" y="-18281"/>
            <a:chExt cx="757603" cy="6858000"/>
          </a:xfrm>
        </p:grpSpPr>
        <p:sp>
          <p:nvSpPr>
            <p:cNvPr id="10" name="Isosceles Triangle 9"/>
            <p:cNvSpPr/>
            <p:nvPr userDrawn="1"/>
          </p:nvSpPr>
          <p:spPr>
            <a:xfrm rot="5400000">
              <a:off x="-1742244" y="418534"/>
              <a:ext cx="1082783" cy="313901"/>
            </a:xfrm>
            <a:prstGeom prst="triangle">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2" name="Rectangle 11"/>
            <p:cNvSpPr/>
            <p:nvPr userDrawn="1"/>
          </p:nvSpPr>
          <p:spPr>
            <a:xfrm>
              <a:off x="-1801505" y="-18281"/>
              <a:ext cx="559559" cy="6858000"/>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38377236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le and Content with Subhead">
    <p:spTree>
      <p:nvGrpSpPr>
        <p:cNvPr id="1" name=""/>
        <p:cNvGrpSpPr/>
        <p:nvPr/>
      </p:nvGrpSpPr>
      <p:grpSpPr>
        <a:xfrm>
          <a:off x="0" y="0"/>
          <a:ext cx="0" cy="0"/>
          <a:chOff x="0" y="0"/>
          <a:chExt cx="0" cy="0"/>
        </a:xfrm>
      </p:grpSpPr>
      <p:sp>
        <p:nvSpPr>
          <p:cNvPr id="11" name="Rectangle 10"/>
          <p:cNvSpPr/>
          <p:nvPr userDrawn="1"/>
        </p:nvSpPr>
        <p:spPr>
          <a:xfrm>
            <a:off x="0" y="-11883"/>
            <a:ext cx="9144000" cy="1187532"/>
          </a:xfrm>
          <a:prstGeom prst="rect">
            <a:avLst/>
          </a:prstGeom>
          <a:solidFill>
            <a:srgbClr val="6C73A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9" name="Rectangle 8"/>
          <p:cNvSpPr/>
          <p:nvPr userDrawn="1"/>
        </p:nvSpPr>
        <p:spPr>
          <a:xfrm>
            <a:off x="0" y="0"/>
            <a:ext cx="9144000" cy="1187532"/>
          </a:xfrm>
          <a:prstGeom prst="rect">
            <a:avLst/>
          </a:prstGeom>
          <a:solidFill>
            <a:srgbClr val="343855">
              <a:alpha val="74902"/>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 name="Rectangle 6"/>
          <p:cNvSpPr/>
          <p:nvPr userDrawn="1"/>
        </p:nvSpPr>
        <p:spPr>
          <a:xfrm>
            <a:off x="308242" y="1175649"/>
            <a:ext cx="8835758" cy="550409"/>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870886" y="1886335"/>
            <a:ext cx="7941337" cy="4239828"/>
          </a:xfrm>
        </p:spPr>
        <p:txBody>
          <a:bodyPr>
            <a:noAutofit/>
          </a:bodyPr>
          <a:lstStyle>
            <a:lvl1pPr marL="342900" marR="0" indent="-342900" algn="l" defTabSz="457200" rtl="0" eaLnBrk="1" fontAlgn="auto" latinLnBrk="0" hangingPunct="1">
              <a:lnSpc>
                <a:spcPct val="100000"/>
              </a:lnSpc>
              <a:spcBef>
                <a:spcPts val="0"/>
              </a:spcBef>
              <a:spcAft>
                <a:spcPts val="600"/>
              </a:spcAft>
              <a:buClrTx/>
              <a:buSzPct val="125000"/>
              <a:buFontTx/>
              <a:buBlip>
                <a:blip r:embed="rId2"/>
              </a:buBlip>
              <a:tabLst/>
              <a:defRPr>
                <a:latin typeface="Franklin Gothic Book" panose="020B0503020102020204" pitchFamily="34" charset="0"/>
                <a:cs typeface="Open Sans"/>
              </a:defRPr>
            </a:lvl1pPr>
            <a:lvl2pPr marL="685800" indent="-228600">
              <a:buFont typeface="Franklin Gothic Book" panose="020B0503020102020204" pitchFamily="34" charset="0"/>
              <a:buChar char="•"/>
              <a:defRPr>
                <a:latin typeface="Franklin Gothic Book" panose="020B0503020102020204" pitchFamily="34" charset="0"/>
                <a:cs typeface="Open Sans"/>
              </a:defRPr>
            </a:lvl2pPr>
            <a:lvl3pPr marL="1035050" indent="-228600">
              <a:buFont typeface="Franklin Gothic Book" panose="020B0503020102020204" pitchFamily="34" charset="0"/>
              <a:buChar char="—"/>
              <a:defRPr>
                <a:latin typeface="Franklin Gothic Book" panose="020B0503020102020204" pitchFamily="34" charset="0"/>
                <a:cs typeface="Open Sans"/>
              </a:defRPr>
            </a:lvl3pPr>
            <a:lvl4pPr>
              <a:defRPr>
                <a:latin typeface="Open Sans"/>
                <a:cs typeface="Open Sans"/>
              </a:defRPr>
            </a:lvl4pPr>
            <a:lvl5pPr>
              <a:defRPr>
                <a:latin typeface="Open Sans"/>
                <a:cs typeface="Open Sans"/>
              </a:defRPr>
            </a:lvl5pPr>
          </a:lstStyle>
          <a:p>
            <a:pPr lvl="0"/>
            <a:r>
              <a:rPr lang="en-US" dirty="0" smtClean="0"/>
              <a:t>Click </a:t>
            </a:r>
            <a:r>
              <a:rPr lang="en-US" dirty="0"/>
              <a:t>to edit Master text styles</a:t>
            </a:r>
          </a:p>
          <a:p>
            <a:pPr lvl="1"/>
            <a:r>
              <a:rPr lang="en-US" dirty="0"/>
              <a:t>Second level</a:t>
            </a:r>
          </a:p>
          <a:p>
            <a:pPr lvl="2"/>
            <a:r>
              <a:rPr lang="en-US" dirty="0"/>
              <a:t>Third level</a:t>
            </a:r>
          </a:p>
        </p:txBody>
      </p:sp>
      <p:sp>
        <p:nvSpPr>
          <p:cNvPr id="8" name="Slide Number Placeholder 5"/>
          <p:cNvSpPr>
            <a:spLocks noGrp="1"/>
          </p:cNvSpPr>
          <p:nvPr>
            <p:ph type="sldNum" sz="quarter" idx="12"/>
          </p:nvPr>
        </p:nvSpPr>
        <p:spPr>
          <a:xfrm>
            <a:off x="-31354" y="6467311"/>
            <a:ext cx="549202" cy="365125"/>
          </a:xfrm>
          <a:prstGeom prst="rect">
            <a:avLst/>
          </a:prstGeom>
        </p:spPr>
        <p:txBody>
          <a:bodyPr/>
          <a:lstStyle>
            <a:lvl1pPr algn="ctr">
              <a:defRPr sz="1000">
                <a:solidFill>
                  <a:srgbClr val="FFFFFF"/>
                </a:solidFill>
              </a:defRPr>
            </a:lvl1pPr>
          </a:lstStyle>
          <a:p>
            <a:fld id="{267AD223-47A6-DE44-961B-16919FB079C2}" type="slidenum">
              <a:rPr lang="en-US"/>
              <a:pPr/>
              <a:t>‹#›</a:t>
            </a:fld>
            <a:endParaRPr lang="en-US" dirty="0"/>
          </a:p>
        </p:txBody>
      </p:sp>
      <p:sp>
        <p:nvSpPr>
          <p:cNvPr id="6" name="Text Placeholder 5"/>
          <p:cNvSpPr>
            <a:spLocks noGrp="1"/>
          </p:cNvSpPr>
          <p:nvPr>
            <p:ph type="body" sz="quarter" idx="13"/>
          </p:nvPr>
        </p:nvSpPr>
        <p:spPr>
          <a:xfrm>
            <a:off x="870886" y="1237983"/>
            <a:ext cx="7941337" cy="423862"/>
          </a:xfrm>
        </p:spPr>
        <p:txBody>
          <a:bodyPr anchor="ctr" anchorCtr="0">
            <a:noAutofit/>
          </a:bodyPr>
          <a:lstStyle>
            <a:lvl1pPr marL="0" indent="0">
              <a:buFont typeface="Arial"/>
              <a:buNone/>
              <a:defRPr>
                <a:solidFill>
                  <a:schemeClr val="accent4"/>
                </a:solidFill>
              </a:defRPr>
            </a:lvl1pPr>
          </a:lstStyle>
          <a:p>
            <a:pPr lvl="0"/>
            <a:r>
              <a:rPr lang="en-US" dirty="0"/>
              <a:t>Click to edit Master text styles</a:t>
            </a:r>
          </a:p>
        </p:txBody>
      </p:sp>
      <p:sp>
        <p:nvSpPr>
          <p:cNvPr id="2" name="Title 1"/>
          <p:cNvSpPr>
            <a:spLocks noGrp="1"/>
          </p:cNvSpPr>
          <p:nvPr>
            <p:ph type="title"/>
          </p:nvPr>
        </p:nvSpPr>
        <p:spPr>
          <a:xfrm>
            <a:off x="870886" y="119991"/>
            <a:ext cx="7941337" cy="981684"/>
          </a:xfrm>
        </p:spPr>
        <p:txBody>
          <a:bodyPr>
            <a:noAutofit/>
          </a:bodyPr>
          <a:lstStyle>
            <a:lvl1pPr algn="l">
              <a:defRPr sz="2800">
                <a:solidFill>
                  <a:srgbClr val="FFFFFF"/>
                </a:solidFill>
                <a:latin typeface="Franklin Gothic Medium" panose="020B0603020102020204" pitchFamily="34" charset="0"/>
                <a:cs typeface="Open Sans"/>
              </a:defRPr>
            </a:lvl1pPr>
          </a:lstStyle>
          <a:p>
            <a:r>
              <a:rPr lang="en-US" dirty="0"/>
              <a:t>Click to edit Master title style</a:t>
            </a:r>
          </a:p>
        </p:txBody>
      </p:sp>
      <p:grpSp>
        <p:nvGrpSpPr>
          <p:cNvPr id="10" name="Group 9"/>
          <p:cNvGrpSpPr/>
          <p:nvPr userDrawn="1"/>
        </p:nvGrpSpPr>
        <p:grpSpPr>
          <a:xfrm>
            <a:off x="-13648" y="0"/>
            <a:ext cx="757603" cy="6858000"/>
            <a:chOff x="-1801505" y="-18281"/>
            <a:chExt cx="757603" cy="6858000"/>
          </a:xfrm>
        </p:grpSpPr>
        <p:sp>
          <p:nvSpPr>
            <p:cNvPr id="12" name="Isosceles Triangle 11"/>
            <p:cNvSpPr/>
            <p:nvPr userDrawn="1"/>
          </p:nvSpPr>
          <p:spPr>
            <a:xfrm rot="5400000">
              <a:off x="-1742244" y="418534"/>
              <a:ext cx="1082783" cy="313901"/>
            </a:xfrm>
            <a:prstGeom prst="triangle">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3" name="Rectangle 12"/>
            <p:cNvSpPr/>
            <p:nvPr userDrawn="1"/>
          </p:nvSpPr>
          <p:spPr>
            <a:xfrm>
              <a:off x="-1801505" y="-18281"/>
              <a:ext cx="559559" cy="6858000"/>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7874881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Divider Slide">
    <p:spTree>
      <p:nvGrpSpPr>
        <p:cNvPr id="1" name=""/>
        <p:cNvGrpSpPr/>
        <p:nvPr/>
      </p:nvGrpSpPr>
      <p:grpSpPr>
        <a:xfrm>
          <a:off x="0" y="0"/>
          <a:ext cx="0" cy="0"/>
          <a:chOff x="0" y="0"/>
          <a:chExt cx="0" cy="0"/>
        </a:xfrm>
      </p:grpSpPr>
      <p:sp>
        <p:nvSpPr>
          <p:cNvPr id="11" name="Rectangle 10"/>
          <p:cNvSpPr/>
          <p:nvPr userDrawn="1"/>
        </p:nvSpPr>
        <p:spPr>
          <a:xfrm>
            <a:off x="1" y="-1"/>
            <a:ext cx="9144000" cy="6858001"/>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Open Sans"/>
            </a:endParaRPr>
          </a:p>
        </p:txBody>
      </p:sp>
      <p:pic>
        <p:nvPicPr>
          <p:cNvPr id="6" name="Picture 5" descr="Logomark Warm Gray.png"/>
          <p:cNvPicPr>
            <a:picLocks noChangeAspect="1"/>
          </p:cNvPicPr>
          <p:nvPr userDrawn="1"/>
        </p:nvPicPr>
        <p:blipFill>
          <a:blip r:embed="rId2">
            <a:alphaModFix amt="45000"/>
            <a:extLst>
              <a:ext uri="{28A0092B-C50C-407E-A947-70E740481C1C}">
                <a14:useLocalDpi xmlns:a14="http://schemas.microsoft.com/office/drawing/2010/main" val="0"/>
              </a:ext>
            </a:extLst>
          </a:blip>
          <a:stretch>
            <a:fillRect/>
          </a:stretch>
        </p:blipFill>
        <p:spPr>
          <a:xfrm>
            <a:off x="548640" y="-804672"/>
            <a:ext cx="8851392" cy="8122455"/>
          </a:xfrm>
          <a:prstGeom prst="rect">
            <a:avLst/>
          </a:prstGeom>
        </p:spPr>
      </p:pic>
      <p:sp>
        <p:nvSpPr>
          <p:cNvPr id="3" name="TextBox 2"/>
          <p:cNvSpPr txBox="1"/>
          <p:nvPr userDrawn="1"/>
        </p:nvSpPr>
        <p:spPr>
          <a:xfrm>
            <a:off x="360586" y="7698835"/>
            <a:ext cx="184666" cy="369332"/>
          </a:xfrm>
          <a:prstGeom prst="rect">
            <a:avLst/>
          </a:prstGeom>
          <a:noFill/>
        </p:spPr>
        <p:txBody>
          <a:bodyPr wrap="none" rtlCol="0">
            <a:spAutoFit/>
          </a:bodyPr>
          <a:lstStyle/>
          <a:p>
            <a:endParaRPr lang="en-US" dirty="0"/>
          </a:p>
        </p:txBody>
      </p:sp>
      <p:pic>
        <p:nvPicPr>
          <p:cNvPr id="8" name="Picture 7"/>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922408" y="2770632"/>
            <a:ext cx="7810171" cy="1752001"/>
          </a:xfrm>
          <a:prstGeom prst="rect">
            <a:avLst/>
          </a:prstGeom>
        </p:spPr>
      </p:pic>
      <p:grpSp>
        <p:nvGrpSpPr>
          <p:cNvPr id="9" name="Group 8"/>
          <p:cNvGrpSpPr/>
          <p:nvPr userDrawn="1"/>
        </p:nvGrpSpPr>
        <p:grpSpPr>
          <a:xfrm>
            <a:off x="-13648" y="0"/>
            <a:ext cx="757603" cy="6858000"/>
            <a:chOff x="-1801505" y="-18281"/>
            <a:chExt cx="757603" cy="6858000"/>
          </a:xfrm>
        </p:grpSpPr>
        <p:sp>
          <p:nvSpPr>
            <p:cNvPr id="10" name="Isosceles Triangle 9"/>
            <p:cNvSpPr/>
            <p:nvPr userDrawn="1"/>
          </p:nvSpPr>
          <p:spPr>
            <a:xfrm rot="5400000">
              <a:off x="-1742244" y="3253769"/>
              <a:ext cx="1082783" cy="313901"/>
            </a:xfrm>
            <a:prstGeom prst="triangle">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2" name="Rectangle 11"/>
            <p:cNvSpPr/>
            <p:nvPr userDrawn="1"/>
          </p:nvSpPr>
          <p:spPr>
            <a:xfrm>
              <a:off x="-1801505" y="-18281"/>
              <a:ext cx="559559" cy="6858000"/>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454812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5463" y="274638"/>
            <a:ext cx="7941337" cy="981684"/>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745462" y="1600200"/>
            <a:ext cx="7941337"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p:txBody>
      </p:sp>
      <p:pic>
        <p:nvPicPr>
          <p:cNvPr id="5" name="Picture 4"/>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7352573" y="6391000"/>
            <a:ext cx="1637054" cy="367229"/>
          </a:xfrm>
          <a:prstGeom prst="rect">
            <a:avLst/>
          </a:prstGeom>
        </p:spPr>
      </p:pic>
      <p:sp>
        <p:nvSpPr>
          <p:cNvPr id="7" name="Slide Number Placeholder 5"/>
          <p:cNvSpPr>
            <a:spLocks noGrp="1"/>
          </p:cNvSpPr>
          <p:nvPr>
            <p:ph type="sldNum" sz="quarter" idx="4"/>
          </p:nvPr>
        </p:nvSpPr>
        <p:spPr>
          <a:xfrm>
            <a:off x="-12883" y="6356350"/>
            <a:ext cx="643185" cy="365125"/>
          </a:xfrm>
          <a:prstGeom prst="rect">
            <a:avLst/>
          </a:prstGeom>
        </p:spPr>
        <p:txBody>
          <a:bodyPr/>
          <a:lstStyle>
            <a:lvl1pPr algn="ctr">
              <a:defRPr sz="1000">
                <a:solidFill>
                  <a:srgbClr val="FFFFFF"/>
                </a:solidFill>
                <a:latin typeface="Franklin Gothic Medium" panose="020B0603020102020204" pitchFamily="34" charset="0"/>
              </a:defRPr>
            </a:lvl1pPr>
          </a:lstStyle>
          <a:p>
            <a:fld id="{267AD223-47A6-DE44-961B-16919FB079C2}" type="slidenum">
              <a:rPr lang="en-US" smtClean="0"/>
              <a:pPr/>
              <a:t>‹#›</a:t>
            </a:fld>
            <a:endParaRPr lang="en-US" dirty="0"/>
          </a:p>
        </p:txBody>
      </p:sp>
      <p:sp>
        <p:nvSpPr>
          <p:cNvPr id="4" name="TextBox 3"/>
          <p:cNvSpPr txBox="1"/>
          <p:nvPr userDrawn="1"/>
        </p:nvSpPr>
        <p:spPr>
          <a:xfrm>
            <a:off x="3641138" y="6451144"/>
            <a:ext cx="1861724" cy="246221"/>
          </a:xfrm>
          <a:prstGeom prst="rect">
            <a:avLst/>
          </a:prstGeom>
          <a:noFill/>
        </p:spPr>
        <p:txBody>
          <a:bodyPr wrap="square" rtlCol="0">
            <a:spAutoFit/>
          </a:bodyPr>
          <a:lstStyle/>
          <a:p>
            <a:pPr algn="ctr"/>
            <a:r>
              <a:rPr lang="en-US" sz="1000" dirty="0">
                <a:solidFill>
                  <a:schemeClr val="bg1">
                    <a:lumMod val="65000"/>
                  </a:schemeClr>
                </a:solidFill>
                <a:latin typeface="Franklin Gothic Book" panose="020B0503020102020204" pitchFamily="34" charset="0"/>
                <a:cs typeface="Open Sans"/>
              </a:rPr>
              <a:t>©</a:t>
            </a:r>
            <a:r>
              <a:rPr lang="en-US" sz="1000" dirty="0" smtClean="0">
                <a:solidFill>
                  <a:schemeClr val="bg1">
                    <a:lumMod val="65000"/>
                  </a:schemeClr>
                </a:solidFill>
                <a:latin typeface="Franklin Gothic Book" panose="020B0503020102020204" pitchFamily="34" charset="0"/>
                <a:cs typeface="Open Sans"/>
              </a:rPr>
              <a:t>2014 </a:t>
            </a:r>
            <a:r>
              <a:rPr lang="en-US" sz="1000" dirty="0">
                <a:solidFill>
                  <a:schemeClr val="bg1">
                    <a:lumMod val="65000"/>
                  </a:schemeClr>
                </a:solidFill>
                <a:latin typeface="Franklin Gothic Book" panose="020B0503020102020204" pitchFamily="34" charset="0"/>
                <a:cs typeface="Open Sans"/>
              </a:rPr>
              <a:t>Attain,</a:t>
            </a:r>
            <a:r>
              <a:rPr lang="en-US" sz="1000" baseline="0" dirty="0">
                <a:solidFill>
                  <a:schemeClr val="bg1">
                    <a:lumMod val="65000"/>
                  </a:schemeClr>
                </a:solidFill>
                <a:latin typeface="Franklin Gothic Book" panose="020B0503020102020204" pitchFamily="34" charset="0"/>
                <a:cs typeface="Open Sans"/>
              </a:rPr>
              <a:t> LLC</a:t>
            </a:r>
            <a:endParaRPr lang="en-US" sz="1000" dirty="0">
              <a:solidFill>
                <a:schemeClr val="bg1">
                  <a:lumMod val="65000"/>
                </a:schemeClr>
              </a:solidFill>
              <a:latin typeface="Franklin Gothic Book" panose="020B0503020102020204" pitchFamily="34" charset="0"/>
              <a:cs typeface="Open Sans"/>
            </a:endParaRPr>
          </a:p>
        </p:txBody>
      </p:sp>
    </p:spTree>
    <p:extLst>
      <p:ext uri="{BB962C8B-B14F-4D97-AF65-F5344CB8AC3E}">
        <p14:creationId xmlns:p14="http://schemas.microsoft.com/office/powerpoint/2010/main" val="1022776538"/>
      </p:ext>
    </p:extLst>
  </p:cSld>
  <p:clrMap bg1="lt1" tx1="dk1" bg2="lt2" tx2="dk2" accent1="accent1" accent2="accent2" accent3="accent3" accent4="accent4" accent5="accent5" accent6="accent6" hlink="hlink" folHlink="folHlink"/>
  <p:sldLayoutIdLst>
    <p:sldLayoutId id="2147483678" r:id="rId1"/>
    <p:sldLayoutId id="2147483686" r:id="rId2"/>
    <p:sldLayoutId id="2147483663" r:id="rId3"/>
    <p:sldLayoutId id="2147483684" r:id="rId4"/>
    <p:sldLayoutId id="2147483689" r:id="rId5"/>
  </p:sldLayoutIdLst>
  <p:timing>
    <p:tnLst>
      <p:par>
        <p:cTn id="1" dur="indefinite" restart="never" nodeType="tmRoot"/>
      </p:par>
    </p:tnLst>
  </p:timing>
  <p:hf hdr="0" ftr="0" dt="0"/>
  <p:txStyles>
    <p:titleStyle>
      <a:lvl1pPr algn="l" defTabSz="457200" rtl="0" eaLnBrk="1" latinLnBrk="0" hangingPunct="1">
        <a:spcBef>
          <a:spcPct val="0"/>
        </a:spcBef>
        <a:buNone/>
        <a:defRPr sz="2800" kern="1200">
          <a:solidFill>
            <a:schemeClr val="tx1"/>
          </a:solidFill>
          <a:latin typeface="Franklin Gothic Book" panose="020B0503020102020204" pitchFamily="34" charset="0"/>
          <a:ea typeface="+mj-ea"/>
          <a:cs typeface="Open Sans"/>
        </a:defRPr>
      </a:lvl1pPr>
    </p:titleStyle>
    <p:bodyStyle>
      <a:lvl1pPr marL="342900" indent="-342900" algn="l" defTabSz="457200" rtl="0" eaLnBrk="1" latinLnBrk="0" hangingPunct="1">
        <a:spcBef>
          <a:spcPts val="0"/>
        </a:spcBef>
        <a:spcAft>
          <a:spcPts val="600"/>
        </a:spcAft>
        <a:buSzPct val="125000"/>
        <a:buFontTx/>
        <a:buBlip>
          <a:blip r:embed="rId8"/>
        </a:buBlip>
        <a:defRPr sz="2000" kern="1200">
          <a:solidFill>
            <a:schemeClr val="tx1"/>
          </a:solidFill>
          <a:latin typeface="Franklin Gothic Book" panose="020B0503020102020204" pitchFamily="34" charset="0"/>
          <a:ea typeface="+mn-ea"/>
          <a:cs typeface="Open Sans"/>
        </a:defRPr>
      </a:lvl1pPr>
      <a:lvl2pPr marL="631825" indent="-285750" algn="l" defTabSz="457200" rtl="0" eaLnBrk="1" latinLnBrk="0" hangingPunct="1">
        <a:spcBef>
          <a:spcPts val="0"/>
        </a:spcBef>
        <a:spcAft>
          <a:spcPts val="600"/>
        </a:spcAft>
        <a:buClr>
          <a:srgbClr val="E31837"/>
        </a:buClr>
        <a:buFont typeface="Arial"/>
        <a:buChar char="•"/>
        <a:defRPr sz="1800" kern="1200">
          <a:solidFill>
            <a:schemeClr val="tx1"/>
          </a:solidFill>
          <a:latin typeface="Franklin Gothic Book" panose="020B0503020102020204" pitchFamily="34" charset="0"/>
          <a:ea typeface="+mn-ea"/>
          <a:cs typeface="Open Sans"/>
        </a:defRPr>
      </a:lvl2pPr>
      <a:lvl3pPr marL="974725" indent="-342900" algn="l" defTabSz="457200" rtl="0" eaLnBrk="1" latinLnBrk="0" hangingPunct="1">
        <a:spcBef>
          <a:spcPts val="0"/>
        </a:spcBef>
        <a:spcAft>
          <a:spcPts val="600"/>
        </a:spcAft>
        <a:buClr>
          <a:srgbClr val="E31837"/>
        </a:buClr>
        <a:buFont typeface="Lucida Grande"/>
        <a:buChar char="—"/>
        <a:defRPr sz="1600" kern="1200">
          <a:solidFill>
            <a:schemeClr val="tx1"/>
          </a:solidFill>
          <a:latin typeface="Franklin Gothic Book" panose="020B0503020102020204" pitchFamily="34" charset="0"/>
          <a:ea typeface="+mn-ea"/>
          <a:cs typeface="Open Sans"/>
        </a:defRPr>
      </a:lvl3pPr>
      <a:lvl4pPr marL="1600200" indent="-228600" algn="l" defTabSz="457200" rtl="0" eaLnBrk="1" latinLnBrk="0" hangingPunct="1">
        <a:spcBef>
          <a:spcPts val="0"/>
        </a:spcBef>
        <a:spcAft>
          <a:spcPts val="600"/>
        </a:spcAft>
        <a:buFont typeface="Arial"/>
        <a:buChar char="–"/>
        <a:defRPr sz="2000" kern="1200">
          <a:solidFill>
            <a:schemeClr val="tx1"/>
          </a:solidFill>
          <a:latin typeface="Arial"/>
          <a:ea typeface="+mn-ea"/>
          <a:cs typeface="Arial"/>
        </a:defRPr>
      </a:lvl4pPr>
      <a:lvl5pPr marL="2057400" indent="-228600" algn="l" defTabSz="457200" rtl="0" eaLnBrk="1" latinLnBrk="0" hangingPunct="1">
        <a:spcBef>
          <a:spcPts val="0"/>
        </a:spcBef>
        <a:spcAft>
          <a:spcPts val="600"/>
        </a:spcAft>
        <a:buFont typeface="Arial"/>
        <a:buChar char="»"/>
        <a:defRPr sz="20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6.xml"/><Relationship Id="rId1" Type="http://schemas.openxmlformats.org/officeDocument/2006/relationships/slideLayout" Target="../slideLayouts/slideLayout3.xml"/><Relationship Id="rId4" Type="http://schemas.openxmlformats.org/officeDocument/2006/relationships/image" Target="../media/image8.jpe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ubtitle 2"/>
          <p:cNvSpPr>
            <a:spLocks noGrp="1"/>
          </p:cNvSpPr>
          <p:nvPr>
            <p:ph type="subTitle" idx="1"/>
          </p:nvPr>
        </p:nvSpPr>
        <p:spPr>
          <a:xfrm>
            <a:off x="962189" y="4759325"/>
            <a:ext cx="6400800" cy="1723362"/>
          </a:xfrm>
        </p:spPr>
        <p:txBody>
          <a:bodyPr/>
          <a:lstStyle/>
          <a:p>
            <a:pPr algn="just"/>
            <a:r>
              <a:rPr lang="en-US" sz="1800" b="1" dirty="0" smtClean="0"/>
              <a:t>The NECA Conference</a:t>
            </a:r>
          </a:p>
          <a:p>
            <a:pPr algn="just"/>
            <a:r>
              <a:rPr lang="en-US" dirty="0" smtClean="0"/>
              <a:t>September </a:t>
            </a:r>
            <a:r>
              <a:rPr lang="en-US" dirty="0" smtClean="0"/>
              <a:t>30</a:t>
            </a:r>
            <a:r>
              <a:rPr lang="en-US" dirty="0" smtClean="0"/>
              <a:t>, 2015</a:t>
            </a:r>
          </a:p>
          <a:p>
            <a:pPr algn="just"/>
            <a:r>
              <a:rPr lang="en-US" dirty="0" smtClean="0"/>
              <a:t>Mark Davis, Partner, Attain LLC</a:t>
            </a:r>
          </a:p>
          <a:p>
            <a:pPr algn="just"/>
            <a:r>
              <a:rPr lang="en-US" dirty="0" smtClean="0"/>
              <a:t>Anthony Benigno, Manager, Attain LLC</a:t>
            </a:r>
          </a:p>
          <a:p>
            <a:pPr algn="just"/>
            <a:r>
              <a:rPr lang="en-US" dirty="0" smtClean="0"/>
              <a:t>John McGuire, Senior Consultant, Attain LLC</a:t>
            </a:r>
          </a:p>
        </p:txBody>
      </p:sp>
      <p:sp>
        <p:nvSpPr>
          <p:cNvPr id="13313" name="Title 5"/>
          <p:cNvSpPr>
            <a:spLocks noGrp="1"/>
          </p:cNvSpPr>
          <p:nvPr>
            <p:ph type="ctrTitle"/>
          </p:nvPr>
        </p:nvSpPr>
        <p:spPr>
          <a:xfrm>
            <a:off x="961655" y="2979687"/>
            <a:ext cx="7601320" cy="862665"/>
          </a:xfrm>
        </p:spPr>
        <p:txBody>
          <a:bodyPr/>
          <a:lstStyle/>
          <a:p>
            <a:r>
              <a:rPr lang="en-US" sz="2200" dirty="0"/>
              <a:t>Final OMB </a:t>
            </a:r>
            <a:r>
              <a:rPr lang="en-US" sz="2200" dirty="0" smtClean="0"/>
              <a:t>Guidance – Uniform Administrative </a:t>
            </a:r>
            <a:r>
              <a:rPr lang="en-US" sz="2200" dirty="0"/>
              <a:t>Requirements, Cost </a:t>
            </a:r>
            <a:r>
              <a:rPr lang="en-US" sz="2200" dirty="0" smtClean="0"/>
              <a:t>Principles, </a:t>
            </a:r>
            <a:r>
              <a:rPr lang="en-US" sz="2200" dirty="0"/>
              <a:t>and Audit Requirements for Federal Awards</a:t>
            </a:r>
          </a:p>
        </p:txBody>
      </p:sp>
      <p:sp>
        <p:nvSpPr>
          <p:cNvPr id="2" name="Text Placeholder 1"/>
          <p:cNvSpPr>
            <a:spLocks noGrp="1"/>
          </p:cNvSpPr>
          <p:nvPr>
            <p:ph type="body" sz="quarter" idx="10"/>
          </p:nvPr>
        </p:nvSpPr>
        <p:spPr/>
        <p:txBody>
          <a:bodyPr>
            <a:noAutofit/>
          </a:bodyPr>
          <a:lstStyle/>
          <a:p>
            <a:r>
              <a:rPr lang="en-US" dirty="0"/>
              <a:t>The Treatment of Utility Costs </a:t>
            </a:r>
            <a:r>
              <a:rPr lang="en-US" dirty="0" smtClean="0"/>
              <a:t> at </a:t>
            </a:r>
            <a:r>
              <a:rPr lang="en-US" dirty="0"/>
              <a:t>Institutions of Higher </a:t>
            </a:r>
            <a:r>
              <a:rPr lang="en-US" dirty="0" smtClean="0"/>
              <a:t>Education</a:t>
            </a:r>
            <a:endParaRPr lang="en-US" dirty="0"/>
          </a:p>
        </p:txBody>
      </p:sp>
    </p:spTree>
    <p:extLst>
      <p:ext uri="{BB962C8B-B14F-4D97-AF65-F5344CB8AC3E}">
        <p14:creationId xmlns:p14="http://schemas.microsoft.com/office/powerpoint/2010/main" val="12577088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idx="1"/>
          </p:nvPr>
        </p:nvSpPr>
        <p:spPr>
          <a:xfrm>
            <a:off x="870886" y="1323833"/>
            <a:ext cx="7941337" cy="4564994"/>
          </a:xfrm>
        </p:spPr>
        <p:txBody>
          <a:bodyPr/>
          <a:lstStyle/>
          <a:p>
            <a:pPr>
              <a:spcAft>
                <a:spcPts val="1200"/>
              </a:spcAft>
            </a:pPr>
            <a:r>
              <a:rPr lang="en-US" b="1" dirty="0" smtClean="0"/>
              <a:t>REUI = Relative Energy Use Index.</a:t>
            </a:r>
          </a:p>
          <a:p>
            <a:pPr>
              <a:spcAft>
                <a:spcPts val="1200"/>
              </a:spcAft>
            </a:pPr>
            <a:r>
              <a:rPr lang="en-US" b="1" dirty="0" smtClean="0"/>
              <a:t>REUI is applied to space; not to dollars.</a:t>
            </a:r>
          </a:p>
          <a:p>
            <a:pPr>
              <a:spcAft>
                <a:spcPts val="1200"/>
              </a:spcAft>
            </a:pPr>
            <a:r>
              <a:rPr lang="en-US" b="1" dirty="0" smtClean="0"/>
              <a:t>REUI is a ratio of the energy density of Research Lab Space (BTU/SF/YR) to the “College” energy density.</a:t>
            </a:r>
          </a:p>
          <a:p>
            <a:pPr>
              <a:spcAft>
                <a:spcPts val="1200"/>
              </a:spcAft>
            </a:pPr>
            <a:r>
              <a:rPr lang="en-US" b="1" dirty="0" smtClean="0"/>
              <a:t>The Index is based on data published by Lawrence Berkeley Laboratory (numerator) and the US Department of Energy “Buildings Energy Data Book” (denominator). In the UG:</a:t>
            </a:r>
          </a:p>
          <a:p>
            <a:pPr>
              <a:spcAft>
                <a:spcPts val="1200"/>
              </a:spcAft>
              <a:buNone/>
            </a:pPr>
            <a:r>
              <a:rPr lang="en-US" b="1" dirty="0" smtClean="0"/>
              <a:t>	The Lab Energy Density (numerator) =           310 kBTU/SF/YR</a:t>
            </a:r>
          </a:p>
          <a:p>
            <a:pPr>
              <a:spcAft>
                <a:spcPts val="1200"/>
              </a:spcAft>
              <a:buNone/>
            </a:pPr>
            <a:r>
              <a:rPr lang="en-US" b="1" dirty="0" smtClean="0"/>
              <a:t>	The College Energy Density (denominator) = 155 k BTU/SF/YR</a:t>
            </a:r>
          </a:p>
          <a:p>
            <a:pPr>
              <a:spcAft>
                <a:spcPts val="1200"/>
              </a:spcAft>
              <a:buNone/>
            </a:pPr>
            <a:r>
              <a:rPr lang="en-US" b="1" dirty="0" smtClean="0"/>
              <a:t>	The REUI = 310/155= 2.0</a:t>
            </a:r>
          </a:p>
          <a:p>
            <a:pPr>
              <a:spcAft>
                <a:spcPts val="1200"/>
              </a:spcAft>
            </a:pPr>
            <a:r>
              <a:rPr lang="en-US" b="1" dirty="0" smtClean="0"/>
              <a:t>According to the UG, the REUI can be readjusted periodically: no more often than annually nor less often than every five years.</a:t>
            </a:r>
            <a:endParaRPr lang="en-US" sz="2000" b="1" dirty="0" smtClean="0"/>
          </a:p>
          <a:p>
            <a:pPr lvl="1">
              <a:spcAft>
                <a:spcPts val="1200"/>
              </a:spcAft>
              <a:buNone/>
            </a:pPr>
            <a:endParaRPr lang="en-US" sz="2000" dirty="0" smtClean="0"/>
          </a:p>
          <a:p>
            <a:pPr lvl="1">
              <a:spcAft>
                <a:spcPts val="1200"/>
              </a:spcAft>
              <a:buNone/>
            </a:pPr>
            <a:endParaRPr lang="en-US" sz="2000" dirty="0" smtClean="0"/>
          </a:p>
          <a:p>
            <a:pPr>
              <a:spcAft>
                <a:spcPts val="1200"/>
              </a:spcAft>
            </a:pPr>
            <a:endParaRPr lang="en-US" dirty="0" smtClean="0"/>
          </a:p>
          <a:p>
            <a:pPr>
              <a:spcAft>
                <a:spcPts val="1200"/>
              </a:spcAft>
            </a:pPr>
            <a:endParaRPr lang="en-US" dirty="0"/>
          </a:p>
        </p:txBody>
      </p:sp>
      <p:sp>
        <p:nvSpPr>
          <p:cNvPr id="5" name="Title 4"/>
          <p:cNvSpPr>
            <a:spLocks noGrp="1"/>
          </p:cNvSpPr>
          <p:nvPr>
            <p:ph type="title"/>
          </p:nvPr>
        </p:nvSpPr>
        <p:spPr/>
        <p:txBody>
          <a:bodyPr/>
          <a:lstStyle/>
          <a:p>
            <a:r>
              <a:rPr lang="en-US" dirty="0" smtClean="0"/>
              <a:t>What is </a:t>
            </a:r>
            <a:r>
              <a:rPr lang="en-US" dirty="0"/>
              <a:t>t</a:t>
            </a:r>
            <a:r>
              <a:rPr lang="en-US" dirty="0" smtClean="0"/>
              <a:t>his REUI thing?</a:t>
            </a:r>
            <a:endParaRPr lang="en-US" dirty="0"/>
          </a:p>
        </p:txBody>
      </p:sp>
      <p:sp>
        <p:nvSpPr>
          <p:cNvPr id="4" name="Slide Number Placeholder 3"/>
          <p:cNvSpPr>
            <a:spLocks noGrp="1"/>
          </p:cNvSpPr>
          <p:nvPr>
            <p:ph type="sldNum" sz="quarter" idx="12"/>
          </p:nvPr>
        </p:nvSpPr>
        <p:spPr/>
        <p:txBody>
          <a:bodyPr/>
          <a:lstStyle/>
          <a:p>
            <a:pPr>
              <a:defRPr/>
            </a:pPr>
            <a:fld id="{32789372-3AF6-439E-84A0-4B0872669EFE}" type="slidenum">
              <a:rPr lang="en-US" smtClean="0"/>
              <a:pPr>
                <a:defRPr/>
              </a:pPr>
              <a:t>10</a:t>
            </a:fld>
            <a:endParaRPr lang="en-US" dirty="0"/>
          </a:p>
        </p:txBody>
      </p:sp>
    </p:spTree>
    <p:extLst>
      <p:ext uri="{BB962C8B-B14F-4D97-AF65-F5344CB8AC3E}">
        <p14:creationId xmlns:p14="http://schemas.microsoft.com/office/powerpoint/2010/main" val="36703301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idx="1"/>
          </p:nvPr>
        </p:nvSpPr>
        <p:spPr/>
        <p:txBody>
          <a:bodyPr/>
          <a:lstStyle/>
          <a:p>
            <a:pPr>
              <a:spcAft>
                <a:spcPts val="1200"/>
              </a:spcAft>
            </a:pPr>
            <a:r>
              <a:rPr lang="en-US" b="1" dirty="0" smtClean="0"/>
              <a:t>Using the data base for the numerator cited in the UG, the  energy density of research laboratory space has been updated. It is now 323 kBTU/SF/YR (not 310)</a:t>
            </a:r>
          </a:p>
          <a:p>
            <a:pPr>
              <a:spcAft>
                <a:spcPts val="1200"/>
              </a:spcAft>
            </a:pPr>
            <a:r>
              <a:rPr lang="en-US" b="1" dirty="0" smtClean="0"/>
              <a:t>The data base for the denominator cited in UG was last updated in 2003. The buildings selected for the denominator included only “classroom” space.  According to the Department of Energy, it is reasonable to include office space and other non classroom space that is normally found on a college campus.  Using the data base of the denominator cited in the UG, including office space, yields a denominator of 101 kBTU/SF/YR (not 155)</a:t>
            </a:r>
          </a:p>
          <a:p>
            <a:pPr>
              <a:spcAft>
                <a:spcPts val="1200"/>
              </a:spcAft>
            </a:pPr>
            <a:r>
              <a:rPr lang="en-US" b="1" dirty="0" smtClean="0"/>
              <a:t>Therefore, using the data bases cited in the UG, the REUI would be:</a:t>
            </a:r>
          </a:p>
          <a:p>
            <a:pPr>
              <a:spcAft>
                <a:spcPts val="1200"/>
              </a:spcAft>
              <a:buNone/>
            </a:pPr>
            <a:r>
              <a:rPr lang="en-US" b="1" dirty="0" smtClean="0"/>
              <a:t>	The Lab Energy Density (numerator) =          329 kBTU/SF/YR</a:t>
            </a:r>
          </a:p>
          <a:p>
            <a:pPr>
              <a:spcAft>
                <a:spcPts val="1200"/>
              </a:spcAft>
              <a:buNone/>
            </a:pPr>
            <a:r>
              <a:rPr lang="en-US" b="1" dirty="0" smtClean="0"/>
              <a:t>	The College Energy Density (denominator) =  99 kBTU/SF/YR</a:t>
            </a:r>
          </a:p>
          <a:p>
            <a:pPr>
              <a:spcAft>
                <a:spcPts val="1200"/>
              </a:spcAft>
              <a:buNone/>
            </a:pPr>
            <a:r>
              <a:rPr lang="en-US" b="1" dirty="0" smtClean="0"/>
              <a:t>	The REUI = 329/99= 3.32</a:t>
            </a:r>
            <a:endParaRPr lang="en-US" sz="2000" dirty="0" smtClean="0"/>
          </a:p>
          <a:p>
            <a:pPr lvl="1">
              <a:spcAft>
                <a:spcPts val="1200"/>
              </a:spcAft>
              <a:buNone/>
            </a:pPr>
            <a:endParaRPr lang="en-US" sz="2000" dirty="0" smtClean="0"/>
          </a:p>
          <a:p>
            <a:pPr>
              <a:spcAft>
                <a:spcPts val="1200"/>
              </a:spcAft>
            </a:pPr>
            <a:endParaRPr lang="en-US" dirty="0" smtClean="0"/>
          </a:p>
          <a:p>
            <a:pPr>
              <a:spcAft>
                <a:spcPts val="1200"/>
              </a:spcAft>
            </a:pPr>
            <a:endParaRPr lang="en-US" dirty="0"/>
          </a:p>
        </p:txBody>
      </p:sp>
      <p:sp>
        <p:nvSpPr>
          <p:cNvPr id="5" name="Title 4"/>
          <p:cNvSpPr>
            <a:spLocks noGrp="1"/>
          </p:cNvSpPr>
          <p:nvPr>
            <p:ph type="title"/>
          </p:nvPr>
        </p:nvSpPr>
        <p:spPr/>
        <p:txBody>
          <a:bodyPr/>
          <a:lstStyle/>
          <a:p>
            <a:r>
              <a:rPr lang="en-US" dirty="0" smtClean="0"/>
              <a:t>IS THE REUI REASONABLE?</a:t>
            </a:r>
            <a:endParaRPr lang="en-US" dirty="0"/>
          </a:p>
        </p:txBody>
      </p:sp>
      <p:sp>
        <p:nvSpPr>
          <p:cNvPr id="4" name="Slide Number Placeholder 3"/>
          <p:cNvSpPr>
            <a:spLocks noGrp="1"/>
          </p:cNvSpPr>
          <p:nvPr>
            <p:ph type="sldNum" sz="quarter" idx="12"/>
          </p:nvPr>
        </p:nvSpPr>
        <p:spPr/>
        <p:txBody>
          <a:bodyPr/>
          <a:lstStyle/>
          <a:p>
            <a:pPr>
              <a:defRPr/>
            </a:pPr>
            <a:fld id="{32789372-3AF6-439E-84A0-4B0872669EFE}" type="slidenum">
              <a:rPr lang="en-US" smtClean="0"/>
              <a:pPr>
                <a:defRPr/>
              </a:pPr>
              <a:t>11</a:t>
            </a:fld>
            <a:endParaRPr lang="en-US" dirty="0"/>
          </a:p>
        </p:txBody>
      </p:sp>
    </p:spTree>
    <p:extLst>
      <p:ext uri="{BB962C8B-B14F-4D97-AF65-F5344CB8AC3E}">
        <p14:creationId xmlns:p14="http://schemas.microsoft.com/office/powerpoint/2010/main" val="36703301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idx="1"/>
          </p:nvPr>
        </p:nvSpPr>
        <p:spPr/>
        <p:txBody>
          <a:bodyPr/>
          <a:lstStyle/>
          <a:p>
            <a:pPr>
              <a:spcAft>
                <a:spcPts val="1200"/>
              </a:spcAft>
            </a:pPr>
            <a:r>
              <a:rPr lang="en-US" b="1" dirty="0" smtClean="0"/>
              <a:t>To test the reasonableness of the REUI, actual data from eight schools were used to calculate campus specific REUI.</a:t>
            </a:r>
          </a:p>
          <a:p>
            <a:pPr>
              <a:spcAft>
                <a:spcPts val="1200"/>
              </a:spcAft>
            </a:pPr>
            <a:r>
              <a:rPr lang="en-US" b="1" dirty="0" smtClean="0"/>
              <a:t>The campus specific REUIs ranged from 2.4 to 4.8 with a weighted average of 3.4. </a:t>
            </a:r>
          </a:p>
          <a:p>
            <a:pPr>
              <a:spcAft>
                <a:spcPts val="1200"/>
              </a:spcAft>
            </a:pPr>
            <a:r>
              <a:rPr lang="en-US" b="1" dirty="0" smtClean="0"/>
              <a:t>All of the eight schools were on OMB-A21, Exhibit B. </a:t>
            </a:r>
          </a:p>
          <a:p>
            <a:pPr>
              <a:spcAft>
                <a:spcPts val="1200"/>
              </a:spcAft>
            </a:pPr>
            <a:r>
              <a:rPr lang="en-US" b="1" dirty="0" smtClean="0"/>
              <a:t>None of the eight schools came near the 1.3 cap using an REUI of 2.0.</a:t>
            </a:r>
          </a:p>
          <a:p>
            <a:pPr>
              <a:spcAft>
                <a:spcPts val="1200"/>
              </a:spcAft>
            </a:pPr>
            <a:r>
              <a:rPr lang="en-US" b="1" dirty="0" smtClean="0"/>
              <a:t>None of the eight schools exceeded the 1.3 cap using an REUI of 3.4.</a:t>
            </a:r>
          </a:p>
          <a:p>
            <a:pPr>
              <a:spcAft>
                <a:spcPts val="1200"/>
              </a:spcAft>
            </a:pPr>
            <a:r>
              <a:rPr lang="en-US" b="1" dirty="0" smtClean="0"/>
              <a:t>An REUI of 3.4 is consistent with reasonable and appropriate  revisions using the data bases cited in the UG.</a:t>
            </a:r>
          </a:p>
          <a:p>
            <a:pPr>
              <a:spcAft>
                <a:spcPts val="1200"/>
              </a:spcAft>
            </a:pPr>
            <a:r>
              <a:rPr lang="en-US" b="1" dirty="0" smtClean="0"/>
              <a:t>Support COGR in their efforts to revise the REUI as allowed in the UG (after all, it has been three years since the REUI of 2.0 was first calculated. The data had changed since then).</a:t>
            </a:r>
          </a:p>
          <a:p>
            <a:pPr lvl="1">
              <a:spcAft>
                <a:spcPts val="1200"/>
              </a:spcAft>
              <a:buNone/>
            </a:pPr>
            <a:endParaRPr lang="en-US" sz="2000" dirty="0" smtClean="0"/>
          </a:p>
          <a:p>
            <a:pPr lvl="1">
              <a:spcAft>
                <a:spcPts val="1200"/>
              </a:spcAft>
              <a:buNone/>
            </a:pPr>
            <a:endParaRPr lang="en-US" sz="2000" dirty="0" smtClean="0"/>
          </a:p>
          <a:p>
            <a:pPr>
              <a:spcAft>
                <a:spcPts val="1200"/>
              </a:spcAft>
            </a:pPr>
            <a:endParaRPr lang="en-US" dirty="0" smtClean="0"/>
          </a:p>
          <a:p>
            <a:pPr>
              <a:spcAft>
                <a:spcPts val="1200"/>
              </a:spcAft>
            </a:pPr>
            <a:endParaRPr lang="en-US" dirty="0"/>
          </a:p>
        </p:txBody>
      </p:sp>
      <p:sp>
        <p:nvSpPr>
          <p:cNvPr id="5" name="Title 4"/>
          <p:cNvSpPr>
            <a:spLocks noGrp="1"/>
          </p:cNvSpPr>
          <p:nvPr>
            <p:ph type="title"/>
          </p:nvPr>
        </p:nvSpPr>
        <p:spPr/>
        <p:txBody>
          <a:bodyPr/>
          <a:lstStyle/>
          <a:p>
            <a:r>
              <a:rPr lang="en-US" dirty="0" smtClean="0"/>
              <a:t>IS THE REUI REASONABLE (REDUX)?</a:t>
            </a:r>
            <a:endParaRPr lang="en-US" dirty="0"/>
          </a:p>
        </p:txBody>
      </p:sp>
      <p:sp>
        <p:nvSpPr>
          <p:cNvPr id="4" name="Slide Number Placeholder 3"/>
          <p:cNvSpPr>
            <a:spLocks noGrp="1"/>
          </p:cNvSpPr>
          <p:nvPr>
            <p:ph type="sldNum" sz="quarter" idx="12"/>
          </p:nvPr>
        </p:nvSpPr>
        <p:spPr/>
        <p:txBody>
          <a:bodyPr/>
          <a:lstStyle/>
          <a:p>
            <a:pPr>
              <a:defRPr/>
            </a:pPr>
            <a:fld id="{32789372-3AF6-439E-84A0-4B0872669EFE}" type="slidenum">
              <a:rPr lang="en-US" smtClean="0"/>
              <a:pPr>
                <a:defRPr/>
              </a:pPr>
              <a:t>12</a:t>
            </a:fld>
            <a:endParaRPr lang="en-US" dirty="0"/>
          </a:p>
        </p:txBody>
      </p:sp>
    </p:spTree>
    <p:extLst>
      <p:ext uri="{BB962C8B-B14F-4D97-AF65-F5344CB8AC3E}">
        <p14:creationId xmlns:p14="http://schemas.microsoft.com/office/powerpoint/2010/main" val="36703301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idx="1"/>
          </p:nvPr>
        </p:nvSpPr>
        <p:spPr>
          <a:xfrm>
            <a:off x="870886" y="1680159"/>
            <a:ext cx="7941337" cy="4787152"/>
          </a:xfrm>
        </p:spPr>
        <p:txBody>
          <a:bodyPr/>
          <a:lstStyle/>
          <a:p>
            <a:pPr>
              <a:spcAft>
                <a:spcPts val="1200"/>
              </a:spcAft>
            </a:pPr>
            <a:r>
              <a:rPr lang="en-US" sz="2800" b="1" dirty="0" smtClean="0"/>
              <a:t>There is a large range of REUI from school to school – depending on its location in the country and the nature of the research that is conducted.</a:t>
            </a:r>
          </a:p>
          <a:p>
            <a:pPr>
              <a:spcAft>
                <a:spcPts val="1200"/>
              </a:spcAft>
            </a:pPr>
            <a:r>
              <a:rPr lang="en-US" sz="2800" b="1" dirty="0" smtClean="0"/>
              <a:t>Why not allow each institution to choose to use the updated average REUI in the UG…</a:t>
            </a:r>
          </a:p>
          <a:p>
            <a:pPr>
              <a:spcAft>
                <a:spcPts val="1200"/>
              </a:spcAft>
            </a:pPr>
            <a:r>
              <a:rPr lang="en-US" sz="2800" b="1" dirty="0" smtClean="0"/>
              <a:t>OR calculate the REUI specific to each institution’s campus?</a:t>
            </a:r>
          </a:p>
          <a:p>
            <a:pPr lvl="1">
              <a:spcAft>
                <a:spcPts val="1200"/>
              </a:spcAft>
              <a:buNone/>
            </a:pPr>
            <a:endParaRPr lang="en-US" sz="2000" dirty="0" smtClean="0"/>
          </a:p>
          <a:p>
            <a:pPr lvl="1">
              <a:spcAft>
                <a:spcPts val="1200"/>
              </a:spcAft>
              <a:buNone/>
            </a:pPr>
            <a:endParaRPr lang="en-US" sz="2000" dirty="0" smtClean="0"/>
          </a:p>
          <a:p>
            <a:pPr>
              <a:spcAft>
                <a:spcPts val="1200"/>
              </a:spcAft>
            </a:pPr>
            <a:endParaRPr lang="en-US" dirty="0" smtClean="0"/>
          </a:p>
          <a:p>
            <a:pPr>
              <a:spcAft>
                <a:spcPts val="1200"/>
              </a:spcAft>
            </a:pPr>
            <a:endParaRPr lang="en-US" dirty="0"/>
          </a:p>
        </p:txBody>
      </p:sp>
      <p:sp>
        <p:nvSpPr>
          <p:cNvPr id="5" name="Title 4"/>
          <p:cNvSpPr>
            <a:spLocks noGrp="1"/>
          </p:cNvSpPr>
          <p:nvPr>
            <p:ph type="title"/>
          </p:nvPr>
        </p:nvSpPr>
        <p:spPr/>
        <p:txBody>
          <a:bodyPr/>
          <a:lstStyle/>
          <a:p>
            <a:r>
              <a:rPr lang="en-US" dirty="0" smtClean="0"/>
              <a:t>HOW ABOUT ANOTHER ALTERNATIVE?</a:t>
            </a:r>
            <a:endParaRPr lang="en-US" dirty="0"/>
          </a:p>
        </p:txBody>
      </p:sp>
      <p:sp>
        <p:nvSpPr>
          <p:cNvPr id="4" name="Slide Number Placeholder 3"/>
          <p:cNvSpPr>
            <a:spLocks noGrp="1"/>
          </p:cNvSpPr>
          <p:nvPr>
            <p:ph type="sldNum" sz="quarter" idx="12"/>
          </p:nvPr>
        </p:nvSpPr>
        <p:spPr/>
        <p:txBody>
          <a:bodyPr/>
          <a:lstStyle/>
          <a:p>
            <a:pPr>
              <a:defRPr/>
            </a:pPr>
            <a:fld id="{32789372-3AF6-439E-84A0-4B0872669EFE}" type="slidenum">
              <a:rPr lang="en-US" smtClean="0"/>
              <a:pPr>
                <a:defRPr/>
              </a:pPr>
              <a:t>13</a:t>
            </a:fld>
            <a:endParaRPr lang="en-US" dirty="0"/>
          </a:p>
        </p:txBody>
      </p:sp>
    </p:spTree>
    <p:extLst>
      <p:ext uri="{BB962C8B-B14F-4D97-AF65-F5344CB8AC3E}">
        <p14:creationId xmlns:p14="http://schemas.microsoft.com/office/powerpoint/2010/main" val="36703301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202663" y="1351128"/>
            <a:ext cx="7941337" cy="4787152"/>
          </a:xfrm>
        </p:spPr>
        <p:txBody>
          <a:bodyPr/>
          <a:lstStyle/>
          <a:p>
            <a:pPr lvl="1">
              <a:spcAft>
                <a:spcPts val="1200"/>
              </a:spcAft>
              <a:buFont typeface="Wingdings" pitchFamily="2" charset="2"/>
              <a:buChar char="Ø"/>
            </a:pPr>
            <a:r>
              <a:rPr lang="en-US" sz="2400" b="1" dirty="0" smtClean="0"/>
              <a:t>Define "Research Laboratory Space?”</a:t>
            </a:r>
          </a:p>
          <a:p>
            <a:pPr lvl="1">
              <a:spcAft>
                <a:spcPts val="1200"/>
              </a:spcAft>
              <a:buNone/>
            </a:pPr>
            <a:r>
              <a:rPr lang="en-US" sz="2400" b="1" dirty="0" smtClean="0"/>
              <a:t>	Research Laboratory space includes wet and dry labs; lab support rooms such as cold rooms and dark rooms; some space in animal facilities; and other research laboratory categories. (Standard </a:t>
            </a:r>
            <a:r>
              <a:rPr lang="en-US" sz="2400" b="1" dirty="0" err="1" smtClean="0"/>
              <a:t>FICM</a:t>
            </a:r>
            <a:r>
              <a:rPr lang="en-US" sz="2400" b="1" dirty="0" smtClean="0"/>
              <a:t> Codes 250, 255, 570, 575, 580, 585)</a:t>
            </a:r>
          </a:p>
          <a:p>
            <a:pPr lvl="1">
              <a:spcAft>
                <a:spcPts val="1200"/>
              </a:spcAft>
              <a:buFont typeface="Wingdings" pitchFamily="2" charset="2"/>
              <a:buChar char="Ø"/>
            </a:pPr>
            <a:r>
              <a:rPr lang="en-US" sz="2400" b="1" dirty="0" smtClean="0"/>
              <a:t> Meters that are used to isolate sub buildings can only be used for UCA justification; not for cost allocation. (That  almost always makes sub building metering uneconomical for UCA justification).</a:t>
            </a:r>
          </a:p>
          <a:p>
            <a:pPr lvl="1">
              <a:spcAft>
                <a:spcPts val="1200"/>
              </a:spcAft>
              <a:buFont typeface="Wingdings" pitchFamily="2" charset="2"/>
              <a:buChar char="Ø"/>
            </a:pPr>
            <a:r>
              <a:rPr lang="en-US" sz="2400" b="1" dirty="0" smtClean="0"/>
              <a:t>All space that is classified as Research Laboratory Space (regardless of functional use and the funding source) should be weighted by the REUI.</a:t>
            </a:r>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p:txBody>
      </p:sp>
      <p:sp>
        <p:nvSpPr>
          <p:cNvPr id="3" name="Title 2"/>
          <p:cNvSpPr>
            <a:spLocks noGrp="1"/>
          </p:cNvSpPr>
          <p:nvPr>
            <p:ph type="title"/>
          </p:nvPr>
        </p:nvSpPr>
        <p:spPr/>
        <p:txBody>
          <a:bodyPr/>
          <a:lstStyle/>
          <a:p>
            <a:r>
              <a:rPr lang="en-US" dirty="0" smtClean="0"/>
              <a:t>Interpretations:</a:t>
            </a:r>
            <a:endParaRPr lang="en-US" dirty="0"/>
          </a:p>
        </p:txBody>
      </p:sp>
      <p:sp>
        <p:nvSpPr>
          <p:cNvPr id="4" name="Slide Number Placeholder 3"/>
          <p:cNvSpPr>
            <a:spLocks noGrp="1"/>
          </p:cNvSpPr>
          <p:nvPr>
            <p:ph type="sldNum" sz="quarter" idx="12"/>
          </p:nvPr>
        </p:nvSpPr>
        <p:spPr/>
        <p:txBody>
          <a:bodyPr/>
          <a:lstStyle/>
          <a:p>
            <a:fld id="{267AD223-47A6-DE44-961B-16919FB079C2}" type="slidenum">
              <a:rPr lang="en-US" smtClean="0"/>
              <a:pPr/>
              <a:t>14</a:t>
            </a:fld>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idx="1"/>
          </p:nvPr>
        </p:nvSpPr>
        <p:spPr>
          <a:xfrm>
            <a:off x="870886" y="1310185"/>
            <a:ext cx="7941337" cy="5157126"/>
          </a:xfrm>
        </p:spPr>
        <p:txBody>
          <a:bodyPr/>
          <a:lstStyle/>
          <a:p>
            <a:pPr>
              <a:spcAft>
                <a:spcPts val="1200"/>
              </a:spcAft>
            </a:pPr>
            <a:r>
              <a:rPr lang="en-US" b="1" dirty="0" smtClean="0"/>
              <a:t>Metering Utilities (at least at the building level for buildings with research laboratories) remains an important tool for utility cost recovery.</a:t>
            </a:r>
          </a:p>
          <a:p>
            <a:pPr>
              <a:spcAft>
                <a:spcPts val="1200"/>
              </a:spcAft>
            </a:pPr>
            <a:r>
              <a:rPr lang="en-US" b="1" dirty="0" smtClean="0"/>
              <a:t>Sub building metering is expensive to install and maintain. It should be considered if sub building metering results in additional cost recovery that is greater than the cost to install and maintain the meters unless there other reasons for sub metering that are unrelated to cost recovery.</a:t>
            </a:r>
          </a:p>
          <a:p>
            <a:pPr lvl="1">
              <a:spcAft>
                <a:spcPts val="1200"/>
              </a:spcAft>
            </a:pPr>
            <a:r>
              <a:rPr lang="en-US" b="1" dirty="0" smtClean="0"/>
              <a:t>Meters at the floor or room level may be economically beneficial in cases where there are large differences in  the energy consumed by non research space —such as clinical functions, parking facilities, libraries and auditoriums. </a:t>
            </a:r>
          </a:p>
          <a:p>
            <a:pPr lvl="1">
              <a:spcAft>
                <a:spcPts val="1200"/>
              </a:spcAft>
              <a:buFont typeface="Arial" pitchFamily="34" charset="0"/>
              <a:buChar char="•"/>
            </a:pPr>
            <a:r>
              <a:rPr lang="en-US" b="1" dirty="0" smtClean="0"/>
              <a:t>Each utility (electricity, steam, chilled water) should be considered separately.</a:t>
            </a:r>
          </a:p>
          <a:p>
            <a:pPr lvl="1">
              <a:spcAft>
                <a:spcPts val="1200"/>
              </a:spcAft>
              <a:buFont typeface="Arial" pitchFamily="34" charset="0"/>
              <a:buChar char="•"/>
            </a:pPr>
            <a:r>
              <a:rPr lang="en-US" b="1" dirty="0" smtClean="0"/>
              <a:t>Research density and energy density are an important considerations</a:t>
            </a:r>
          </a:p>
          <a:p>
            <a:pPr>
              <a:spcAft>
                <a:spcPts val="1200"/>
              </a:spcAft>
              <a:buNone/>
            </a:pPr>
            <a:endParaRPr lang="en-US" dirty="0" smtClean="0"/>
          </a:p>
          <a:p>
            <a:pPr>
              <a:spcAft>
                <a:spcPts val="1200"/>
              </a:spcAft>
              <a:buNone/>
            </a:pPr>
            <a:endParaRPr lang="en-US" dirty="0" smtClean="0"/>
          </a:p>
          <a:p>
            <a:pPr>
              <a:spcAft>
                <a:spcPts val="1200"/>
              </a:spcAft>
            </a:pPr>
            <a:endParaRPr lang="en-US" dirty="0" smtClean="0"/>
          </a:p>
          <a:p>
            <a:pPr>
              <a:spcAft>
                <a:spcPts val="1200"/>
              </a:spcAft>
            </a:pPr>
            <a:endParaRPr lang="en-US" dirty="0" smtClean="0"/>
          </a:p>
        </p:txBody>
      </p:sp>
      <p:sp>
        <p:nvSpPr>
          <p:cNvPr id="5" name="Title 4"/>
          <p:cNvSpPr>
            <a:spLocks noGrp="1"/>
          </p:cNvSpPr>
          <p:nvPr>
            <p:ph type="title"/>
          </p:nvPr>
        </p:nvSpPr>
        <p:spPr/>
        <p:txBody>
          <a:bodyPr/>
          <a:lstStyle/>
          <a:p>
            <a:r>
              <a:rPr lang="en-US" dirty="0" smtClean="0"/>
              <a:t>What to do to increase Utility Cost Recovery</a:t>
            </a:r>
            <a:endParaRPr lang="en-US" dirty="0"/>
          </a:p>
        </p:txBody>
      </p:sp>
      <p:sp>
        <p:nvSpPr>
          <p:cNvPr id="4" name="Slide Number Placeholder 3"/>
          <p:cNvSpPr>
            <a:spLocks noGrp="1"/>
          </p:cNvSpPr>
          <p:nvPr>
            <p:ph type="sldNum" sz="quarter" idx="12"/>
          </p:nvPr>
        </p:nvSpPr>
        <p:spPr/>
        <p:txBody>
          <a:bodyPr/>
          <a:lstStyle/>
          <a:p>
            <a:pPr>
              <a:defRPr/>
            </a:pPr>
            <a:fld id="{32789372-3AF6-439E-84A0-4B0872669EFE}" type="slidenum">
              <a:rPr lang="en-US" smtClean="0"/>
              <a:pPr>
                <a:defRPr/>
              </a:pPr>
              <a:t>15</a:t>
            </a:fld>
            <a:endParaRPr lang="en-US" dirty="0"/>
          </a:p>
        </p:txBody>
      </p:sp>
    </p:spTree>
    <p:extLst>
      <p:ext uri="{BB962C8B-B14F-4D97-AF65-F5344CB8AC3E}">
        <p14:creationId xmlns:p14="http://schemas.microsoft.com/office/powerpoint/2010/main" val="18182619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idx="1"/>
          </p:nvPr>
        </p:nvSpPr>
        <p:spPr/>
        <p:txBody>
          <a:bodyPr/>
          <a:lstStyle/>
          <a:p>
            <a:pPr>
              <a:spcAft>
                <a:spcPts val="1200"/>
              </a:spcAft>
            </a:pPr>
            <a:r>
              <a:rPr lang="en-US" sz="2200" b="1" dirty="0" smtClean="0"/>
              <a:t>Schools that were on OMB A-21 Exhibit B must justify the UCA that has been allowed without justification since 1998.</a:t>
            </a:r>
          </a:p>
          <a:p>
            <a:pPr>
              <a:spcAft>
                <a:spcPts val="1200"/>
              </a:spcAft>
            </a:pPr>
            <a:r>
              <a:rPr lang="en-US" sz="2200" b="1" dirty="0" smtClean="0"/>
              <a:t>It is not likely that an REUI = 2 will make it possible to justify a 1.3 UCA.</a:t>
            </a:r>
          </a:p>
          <a:p>
            <a:pPr>
              <a:spcAft>
                <a:spcPts val="1200"/>
              </a:spcAft>
            </a:pPr>
            <a:r>
              <a:rPr lang="en-US" sz="2200" b="1" dirty="0" smtClean="0"/>
              <a:t>Institutions that were not on OMB A-21 Exhibit B stand to gain by the appropriate use of metered data AND/OR the application of REUI to justify a UCA. </a:t>
            </a:r>
          </a:p>
          <a:p>
            <a:pPr>
              <a:spcAft>
                <a:spcPts val="1200"/>
              </a:spcAft>
            </a:pPr>
            <a:r>
              <a:rPr lang="en-US" sz="2200" b="1" dirty="0" smtClean="0"/>
              <a:t>It is important to note that the recovery of as much utility cost as possible is usually more important than justifying the UCA at the cap.</a:t>
            </a:r>
          </a:p>
          <a:p>
            <a:pPr>
              <a:spcAft>
                <a:spcPts val="1200"/>
              </a:spcAft>
            </a:pPr>
            <a:r>
              <a:rPr lang="en-US" sz="2200" b="1" dirty="0" smtClean="0"/>
              <a:t>An REUI of 3.32 is reasonable and defensible given the Provisions of the UG.</a:t>
            </a:r>
            <a:endParaRPr lang="en-US" sz="2200" b="1" dirty="0"/>
          </a:p>
        </p:txBody>
      </p:sp>
      <p:sp>
        <p:nvSpPr>
          <p:cNvPr id="5" name="Title 4"/>
          <p:cNvSpPr>
            <a:spLocks noGrp="1"/>
          </p:cNvSpPr>
          <p:nvPr>
            <p:ph type="title"/>
          </p:nvPr>
        </p:nvSpPr>
        <p:spPr/>
        <p:txBody>
          <a:bodyPr/>
          <a:lstStyle/>
          <a:p>
            <a:r>
              <a:rPr lang="en-US" dirty="0" smtClean="0"/>
              <a:t>The Impact On Research Universities</a:t>
            </a:r>
            <a:endParaRPr lang="en-US" dirty="0"/>
          </a:p>
        </p:txBody>
      </p:sp>
      <p:sp>
        <p:nvSpPr>
          <p:cNvPr id="4" name="Slide Number Placeholder 3"/>
          <p:cNvSpPr>
            <a:spLocks noGrp="1"/>
          </p:cNvSpPr>
          <p:nvPr>
            <p:ph type="sldNum" sz="quarter" idx="12"/>
          </p:nvPr>
        </p:nvSpPr>
        <p:spPr/>
        <p:txBody>
          <a:bodyPr/>
          <a:lstStyle/>
          <a:p>
            <a:pPr>
              <a:defRPr/>
            </a:pPr>
            <a:fld id="{32789372-3AF6-439E-84A0-4B0872669EFE}" type="slidenum">
              <a:rPr lang="en-US" smtClean="0"/>
              <a:pPr>
                <a:defRPr/>
              </a:pPr>
              <a:t>16</a:t>
            </a:fld>
            <a:endParaRPr lang="en-US" dirty="0"/>
          </a:p>
        </p:txBody>
      </p:sp>
    </p:spTree>
    <p:extLst>
      <p:ext uri="{BB962C8B-B14F-4D97-AF65-F5344CB8AC3E}">
        <p14:creationId xmlns:p14="http://schemas.microsoft.com/office/powerpoint/2010/main" val="14275861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To Continue the Discussion</a:t>
            </a:r>
            <a:endParaRPr lang="en-US" dirty="0"/>
          </a:p>
        </p:txBody>
      </p:sp>
      <p:sp>
        <p:nvSpPr>
          <p:cNvPr id="4" name="Slide Number Placeholder 3"/>
          <p:cNvSpPr>
            <a:spLocks noGrp="1"/>
          </p:cNvSpPr>
          <p:nvPr>
            <p:ph type="sldNum" sz="quarter" idx="12"/>
          </p:nvPr>
        </p:nvSpPr>
        <p:spPr/>
        <p:txBody>
          <a:bodyPr/>
          <a:lstStyle/>
          <a:p>
            <a:fld id="{926CE423-1865-4D85-A0C7-59834F95F791}" type="slidenum">
              <a:rPr lang="en-US" smtClean="0"/>
              <a:pPr/>
              <a:t>17</a:t>
            </a:fld>
            <a:endParaRPr lang="en-US" dirty="0"/>
          </a:p>
        </p:txBody>
      </p:sp>
      <p:sp>
        <p:nvSpPr>
          <p:cNvPr id="7" name="TextBox 6"/>
          <p:cNvSpPr txBox="1"/>
          <p:nvPr/>
        </p:nvSpPr>
        <p:spPr>
          <a:xfrm>
            <a:off x="4298351" y="1979235"/>
            <a:ext cx="4839222" cy="3077766"/>
          </a:xfrm>
          <a:prstGeom prst="rect">
            <a:avLst/>
          </a:prstGeom>
          <a:noFill/>
        </p:spPr>
        <p:txBody>
          <a:bodyPr wrap="square" rtlCol="0">
            <a:spAutoFit/>
          </a:bodyPr>
          <a:lstStyle/>
          <a:p>
            <a:r>
              <a:rPr lang="en-US" sz="2400" dirty="0" smtClean="0">
                <a:solidFill>
                  <a:srgbClr val="E21D38"/>
                </a:solidFill>
                <a:latin typeface="Open Sans Semibold" panose="020B0706030804020204" pitchFamily="34" charset="0"/>
                <a:ea typeface="Open Sans Semibold" panose="020B0706030804020204" pitchFamily="34" charset="0"/>
                <a:cs typeface="Open Sans Semibold" panose="020B0706030804020204" pitchFamily="34" charset="0"/>
              </a:rPr>
              <a:t>Want to learn more about how Attain is different?</a:t>
            </a:r>
          </a:p>
          <a:p>
            <a:endParaRPr lang="en-US" sz="1400" dirty="0" smtClean="0">
              <a:solidFill>
                <a:prstClr val="black"/>
              </a:solidFill>
              <a:latin typeface="Open Sans" panose="020B0606030504020204" pitchFamily="34" charset="0"/>
              <a:ea typeface="Open Sans" panose="020B0606030504020204" pitchFamily="34" charset="0"/>
              <a:cs typeface="Open Sans" panose="020B0606030504020204" pitchFamily="34" charset="0"/>
            </a:endParaRPr>
          </a:p>
          <a:p>
            <a:r>
              <a:rPr lang="en-US" sz="1600" b="1" dirty="0" smtClean="0">
                <a:solidFill>
                  <a:prstClr val="black"/>
                </a:solidFill>
                <a:latin typeface="Open Sans Semibold" panose="020B0706030804020204" pitchFamily="34" charset="0"/>
                <a:ea typeface="Open Sans Semibold" panose="020B0706030804020204" pitchFamily="34" charset="0"/>
                <a:cs typeface="Open Sans Semibold" panose="020B0706030804020204" pitchFamily="34" charset="0"/>
              </a:rPr>
              <a:t>Please contact us. </a:t>
            </a:r>
          </a:p>
          <a:p>
            <a:r>
              <a:rPr lang="en-US" sz="1600" b="1" dirty="0" smtClean="0">
                <a:solidFill>
                  <a:prstClr val="black"/>
                </a:solidFill>
                <a:latin typeface="Open Sans Semibold" panose="020B0706030804020204" pitchFamily="34" charset="0"/>
                <a:ea typeface="Open Sans Semibold" panose="020B0706030804020204" pitchFamily="34" charset="0"/>
                <a:cs typeface="Open Sans Semibold" panose="020B0706030804020204" pitchFamily="34" charset="0"/>
              </a:rPr>
              <a:t>We’re eager to work with you.</a:t>
            </a:r>
          </a:p>
          <a:p>
            <a:endParaRPr lang="en-US" sz="1600" dirty="0" smtClean="0">
              <a:solidFill>
                <a:prstClr val="black"/>
              </a:solidFill>
              <a:latin typeface="Open Sans" panose="020B0606030504020204" pitchFamily="34" charset="0"/>
              <a:ea typeface="Open Sans" panose="020B0606030504020204" pitchFamily="34" charset="0"/>
              <a:cs typeface="Open Sans" panose="020B0606030504020204" pitchFamily="34" charset="0"/>
            </a:endParaRPr>
          </a:p>
          <a:p>
            <a:r>
              <a:rPr lang="en-US" sz="1400" dirty="0" smtClean="0">
                <a:solidFill>
                  <a:prstClr val="black"/>
                </a:solidFill>
                <a:latin typeface="Open Sans" panose="020B0606030504020204" pitchFamily="34" charset="0"/>
                <a:ea typeface="Open Sans" panose="020B0606030504020204" pitchFamily="34" charset="0"/>
                <a:cs typeface="Open Sans" panose="020B0606030504020204" pitchFamily="34" charset="0"/>
              </a:rPr>
              <a:t>Mark Davis, Partner</a:t>
            </a:r>
          </a:p>
          <a:p>
            <a:r>
              <a:rPr lang="en-US" sz="1400" dirty="0" smtClean="0">
                <a:solidFill>
                  <a:prstClr val="black"/>
                </a:solidFill>
                <a:latin typeface="Open Sans" panose="020B0606030504020204" pitchFamily="34" charset="0"/>
                <a:ea typeface="Open Sans" panose="020B0606030504020204" pitchFamily="34" charset="0"/>
                <a:cs typeface="Open Sans" panose="020B0606030504020204" pitchFamily="34" charset="0"/>
              </a:rPr>
              <a:t>Attain LLC</a:t>
            </a:r>
          </a:p>
          <a:p>
            <a:r>
              <a:rPr lang="en-US" sz="1400" dirty="0" smtClean="0">
                <a:solidFill>
                  <a:prstClr val="black"/>
                </a:solidFill>
                <a:latin typeface="Open Sans" panose="020B0606030504020204" pitchFamily="34" charset="0"/>
                <a:ea typeface="Open Sans" panose="020B0606030504020204" pitchFamily="34" charset="0"/>
                <a:cs typeface="Open Sans" panose="020B0606030504020204" pitchFamily="34" charset="0"/>
              </a:rPr>
              <a:t>mcdavis@attain.com</a:t>
            </a:r>
          </a:p>
          <a:p>
            <a:endParaRPr lang="en-US" sz="1400" dirty="0" smtClean="0">
              <a:solidFill>
                <a:prstClr val="black"/>
              </a:solidFill>
              <a:latin typeface="Open Sans" panose="020B0606030504020204" pitchFamily="34" charset="0"/>
              <a:ea typeface="Open Sans" panose="020B0606030504020204" pitchFamily="34" charset="0"/>
              <a:cs typeface="Open Sans" panose="020B0606030504020204" pitchFamily="34" charset="0"/>
            </a:endParaRPr>
          </a:p>
          <a:p>
            <a:r>
              <a:rPr lang="en-US" sz="1400" dirty="0" smtClean="0">
                <a:solidFill>
                  <a:prstClr val="black"/>
                </a:solidFill>
                <a:latin typeface="Open Sans" panose="020B0606030504020204" pitchFamily="34" charset="0"/>
                <a:ea typeface="Open Sans" panose="020B0606030504020204" pitchFamily="34" charset="0"/>
                <a:cs typeface="Open Sans" panose="020B0606030504020204" pitchFamily="34" charset="0"/>
              </a:rPr>
              <a:t>info@attain.com</a:t>
            </a:r>
          </a:p>
          <a:p>
            <a:r>
              <a:rPr lang="en-US" sz="1400" dirty="0" smtClean="0">
                <a:solidFill>
                  <a:prstClr val="black"/>
                </a:solidFill>
                <a:latin typeface="Open Sans" panose="020B0606030504020204" pitchFamily="34" charset="0"/>
                <a:ea typeface="Open Sans" panose="020B0606030504020204" pitchFamily="34" charset="0"/>
                <a:cs typeface="Open Sans" panose="020B0606030504020204" pitchFamily="34" charset="0"/>
              </a:rPr>
              <a:t>www.attain.com</a:t>
            </a:r>
          </a:p>
        </p:txBody>
      </p:sp>
      <p:pic>
        <p:nvPicPr>
          <p:cNvPr id="14" name="Picture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81322" y="5214549"/>
            <a:ext cx="1335024" cy="310896"/>
          </a:xfrm>
          <a:prstGeom prst="rect">
            <a:avLst/>
          </a:prstGeom>
        </p:spPr>
      </p:pic>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52347" y="2079462"/>
            <a:ext cx="2657856" cy="1438656"/>
          </a:xfrm>
          <a:prstGeom prst="rect">
            <a:avLst/>
          </a:prstGeom>
        </p:spPr>
      </p:pic>
    </p:spTree>
    <p:extLst>
      <p:ext uri="{BB962C8B-B14F-4D97-AF65-F5344CB8AC3E}">
        <p14:creationId xmlns:p14="http://schemas.microsoft.com/office/powerpoint/2010/main" val="205821971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166033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idx="1"/>
          </p:nvPr>
        </p:nvSpPr>
        <p:spPr>
          <a:xfrm>
            <a:off x="870886" y="1680159"/>
            <a:ext cx="7941337" cy="4787152"/>
          </a:xfrm>
        </p:spPr>
        <p:txBody>
          <a:bodyPr>
            <a:normAutofit fontScale="92500"/>
          </a:bodyPr>
          <a:lstStyle/>
          <a:p>
            <a:r>
              <a:rPr lang="en-US" sz="2400" b="1" dirty="0" smtClean="0"/>
              <a:t>OMB A-21 allowed special studies for utility cost allocation (UCAS)  that were never popular with the Government.</a:t>
            </a:r>
          </a:p>
          <a:p>
            <a:r>
              <a:rPr lang="en-US" sz="2400" b="1" dirty="0" smtClean="0"/>
              <a:t>1996/1997 Farewell UCAS; hello Utility Cost Adjustment (UCA). Special studies to allocate utility costs were disallowed.</a:t>
            </a:r>
          </a:p>
          <a:p>
            <a:r>
              <a:rPr lang="en-US" sz="2400" b="1" dirty="0" smtClean="0"/>
              <a:t>Allocate Utility Costs in the same manner as Depreciation: cost at the building level then to function by assignable area.</a:t>
            </a:r>
          </a:p>
          <a:p>
            <a:r>
              <a:rPr lang="en-US" sz="2400" b="1" dirty="0" smtClean="0"/>
              <a:t>IHEs recognize that campus level metering does not provide equitable cost recovery.  Enter the age of building metering for cost allocation.</a:t>
            </a:r>
          </a:p>
          <a:p>
            <a:r>
              <a:rPr lang="en-US" sz="2400" b="1" dirty="0" smtClean="0"/>
              <a:t>IHEs who performed UCAS (65 on Exhibit B) could add a UCA of 1.3 points  onto their F&amp;A rate.</a:t>
            </a:r>
          </a:p>
          <a:p>
            <a:pPr>
              <a:spcAft>
                <a:spcPts val="1200"/>
              </a:spcAft>
            </a:pPr>
            <a:endParaRPr lang="en-US" sz="2200" dirty="0" smtClean="0"/>
          </a:p>
          <a:p>
            <a:pPr>
              <a:spcAft>
                <a:spcPts val="1200"/>
              </a:spcAft>
              <a:buNone/>
            </a:pPr>
            <a:endParaRPr lang="en-US" sz="1100" dirty="0" smtClean="0"/>
          </a:p>
          <a:p>
            <a:pPr>
              <a:spcAft>
                <a:spcPts val="1200"/>
              </a:spcAft>
              <a:buNone/>
            </a:pPr>
            <a:endParaRPr lang="en-US" sz="1100" dirty="0" smtClean="0"/>
          </a:p>
          <a:p>
            <a:pPr>
              <a:spcAft>
                <a:spcPts val="1200"/>
              </a:spcAft>
              <a:buNone/>
            </a:pPr>
            <a:endParaRPr lang="en-US" dirty="0" smtClean="0"/>
          </a:p>
          <a:p>
            <a:pPr>
              <a:spcAft>
                <a:spcPts val="1200"/>
              </a:spcAft>
              <a:buNone/>
            </a:pPr>
            <a:endParaRPr lang="en-US" sz="2200" dirty="0" smtClean="0"/>
          </a:p>
          <a:p>
            <a:pPr>
              <a:spcAft>
                <a:spcPts val="1200"/>
              </a:spcAft>
            </a:pPr>
            <a:endParaRPr lang="en-US" sz="2200" dirty="0" smtClean="0"/>
          </a:p>
          <a:p>
            <a:pPr>
              <a:spcAft>
                <a:spcPts val="1200"/>
              </a:spcAft>
            </a:pPr>
            <a:endParaRPr lang="en-US" sz="2200" dirty="0" smtClean="0"/>
          </a:p>
        </p:txBody>
      </p:sp>
      <p:sp>
        <p:nvSpPr>
          <p:cNvPr id="5" name="Title 4"/>
          <p:cNvSpPr>
            <a:spLocks noGrp="1"/>
          </p:cNvSpPr>
          <p:nvPr>
            <p:ph type="title"/>
          </p:nvPr>
        </p:nvSpPr>
        <p:spPr/>
        <p:txBody>
          <a:bodyPr/>
          <a:lstStyle/>
          <a:p>
            <a:r>
              <a:rPr lang="en-US" dirty="0" smtClean="0"/>
              <a:t>UTILITY COST RECOVERY BEFORE</a:t>
            </a:r>
            <a:br>
              <a:rPr lang="en-US" dirty="0" smtClean="0"/>
            </a:br>
            <a:r>
              <a:rPr lang="en-US" dirty="0" smtClean="0"/>
              <a:t> THE UNIFORM GUIDANCE</a:t>
            </a:r>
            <a:endParaRPr lang="en-US" dirty="0"/>
          </a:p>
        </p:txBody>
      </p:sp>
      <p:sp>
        <p:nvSpPr>
          <p:cNvPr id="4" name="Slide Number Placeholder 3"/>
          <p:cNvSpPr>
            <a:spLocks noGrp="1"/>
          </p:cNvSpPr>
          <p:nvPr>
            <p:ph type="sldNum" sz="quarter" idx="12"/>
          </p:nvPr>
        </p:nvSpPr>
        <p:spPr/>
        <p:txBody>
          <a:bodyPr/>
          <a:lstStyle/>
          <a:p>
            <a:pPr>
              <a:defRPr/>
            </a:pPr>
            <a:fld id="{32789372-3AF6-439E-84A0-4B0872669EFE}" type="slidenum">
              <a:rPr lang="en-US" smtClean="0"/>
              <a:pPr>
                <a:defRPr/>
              </a:pPr>
              <a:t>2</a:t>
            </a:fld>
            <a:endParaRPr lang="en-US" dirty="0"/>
          </a:p>
        </p:txBody>
      </p:sp>
    </p:spTree>
    <p:extLst>
      <p:ext uri="{BB962C8B-B14F-4D97-AF65-F5344CB8AC3E}">
        <p14:creationId xmlns:p14="http://schemas.microsoft.com/office/powerpoint/2010/main" val="9002568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idx="1"/>
          </p:nvPr>
        </p:nvSpPr>
        <p:spPr>
          <a:xfrm>
            <a:off x="870886" y="1680159"/>
            <a:ext cx="7941337" cy="4787152"/>
          </a:xfrm>
        </p:spPr>
        <p:txBody>
          <a:bodyPr>
            <a:normAutofit fontScale="92500"/>
          </a:bodyPr>
          <a:lstStyle/>
          <a:p>
            <a:pPr>
              <a:spcAft>
                <a:spcPts val="1200"/>
              </a:spcAft>
            </a:pPr>
            <a:r>
              <a:rPr lang="en-US" sz="2200" b="1" dirty="0" smtClean="0"/>
              <a:t>The UG did NOT change the way utility costs are allocated to Organized Research:</a:t>
            </a:r>
          </a:p>
          <a:p>
            <a:pPr lvl="1">
              <a:spcAft>
                <a:spcPts val="1200"/>
              </a:spcAft>
              <a:buFont typeface="Wingdings" pitchFamily="2" charset="2"/>
              <a:buChar char="§"/>
            </a:pPr>
            <a:r>
              <a:rPr lang="en-US" b="1" dirty="0" smtClean="0"/>
              <a:t>Determine the cost of utilities at the  building  level.</a:t>
            </a:r>
          </a:p>
          <a:p>
            <a:pPr lvl="1">
              <a:spcAft>
                <a:spcPts val="1200"/>
              </a:spcAft>
              <a:buFont typeface="Wingdings" pitchFamily="2" charset="2"/>
              <a:buChar char="§"/>
            </a:pPr>
            <a:r>
              <a:rPr lang="en-US" b="1" dirty="0" smtClean="0"/>
              <a:t>Allocate utility cost at the building level to functional activity based on percent of assignable area. </a:t>
            </a:r>
          </a:p>
          <a:p>
            <a:pPr>
              <a:spcAft>
                <a:spcPts val="1200"/>
              </a:spcAft>
            </a:pPr>
            <a:r>
              <a:rPr lang="en-US" sz="2200" b="1" dirty="0" smtClean="0"/>
              <a:t>All schools (not just the 65 schools on OMB –A21. Exhibit B) can add a UCA to the proposed F&amp;A Rate.</a:t>
            </a:r>
          </a:p>
          <a:p>
            <a:pPr>
              <a:spcAft>
                <a:spcPts val="1200"/>
              </a:spcAft>
            </a:pPr>
            <a:r>
              <a:rPr lang="en-US" sz="2200" b="1" dirty="0" smtClean="0"/>
              <a:t>The UCA must be justified  by all schools by  weighting Research Laboratory Space to calculate a UCA that is capped ay 1.3 points.</a:t>
            </a:r>
          </a:p>
          <a:p>
            <a:pPr>
              <a:spcAft>
                <a:spcPts val="1200"/>
              </a:spcAft>
            </a:pPr>
            <a:r>
              <a:rPr lang="en-US" sz="2200" b="1" dirty="0" smtClean="0"/>
              <a:t>Sub building metering is allowed ONLY for the justification of the UCA.</a:t>
            </a:r>
          </a:p>
          <a:p>
            <a:pPr>
              <a:spcAft>
                <a:spcPts val="1200"/>
              </a:spcAft>
            </a:pPr>
            <a:r>
              <a:rPr lang="en-US" sz="2200" b="1" dirty="0" smtClean="0"/>
              <a:t>Single function Research Lab Space that is separately metered cannot be weighted.</a:t>
            </a:r>
            <a:endParaRPr lang="en-US" sz="2200" dirty="0" smtClean="0"/>
          </a:p>
          <a:p>
            <a:pPr>
              <a:spcAft>
                <a:spcPts val="1200"/>
              </a:spcAft>
            </a:pPr>
            <a:endParaRPr lang="en-US" sz="2200" dirty="0" smtClean="0"/>
          </a:p>
          <a:p>
            <a:pPr>
              <a:spcAft>
                <a:spcPts val="1200"/>
              </a:spcAft>
              <a:buNone/>
            </a:pPr>
            <a:endParaRPr lang="en-US" sz="1100" dirty="0" smtClean="0"/>
          </a:p>
          <a:p>
            <a:pPr>
              <a:spcAft>
                <a:spcPts val="1200"/>
              </a:spcAft>
              <a:buNone/>
            </a:pPr>
            <a:endParaRPr lang="en-US" sz="1100" dirty="0" smtClean="0"/>
          </a:p>
          <a:p>
            <a:pPr>
              <a:spcAft>
                <a:spcPts val="1200"/>
              </a:spcAft>
              <a:buNone/>
            </a:pPr>
            <a:endParaRPr lang="en-US" dirty="0" smtClean="0"/>
          </a:p>
          <a:p>
            <a:pPr>
              <a:spcAft>
                <a:spcPts val="1200"/>
              </a:spcAft>
              <a:buNone/>
            </a:pPr>
            <a:endParaRPr lang="en-US" sz="2200" dirty="0" smtClean="0"/>
          </a:p>
          <a:p>
            <a:pPr>
              <a:spcAft>
                <a:spcPts val="1200"/>
              </a:spcAft>
            </a:pPr>
            <a:endParaRPr lang="en-US" sz="2200" dirty="0" smtClean="0"/>
          </a:p>
          <a:p>
            <a:pPr>
              <a:spcAft>
                <a:spcPts val="1200"/>
              </a:spcAft>
            </a:pPr>
            <a:endParaRPr lang="en-US" sz="2200" dirty="0" smtClean="0"/>
          </a:p>
        </p:txBody>
      </p:sp>
      <p:sp>
        <p:nvSpPr>
          <p:cNvPr id="5" name="Title 4"/>
          <p:cNvSpPr>
            <a:spLocks noGrp="1"/>
          </p:cNvSpPr>
          <p:nvPr>
            <p:ph type="title"/>
          </p:nvPr>
        </p:nvSpPr>
        <p:spPr/>
        <p:txBody>
          <a:bodyPr/>
          <a:lstStyle/>
          <a:p>
            <a:r>
              <a:rPr lang="en-US" dirty="0" smtClean="0"/>
              <a:t>UNIFORM GUIDANCE AND UTILITY COST ADJUSTMENT (UCA)</a:t>
            </a:r>
            <a:endParaRPr lang="en-US" dirty="0"/>
          </a:p>
        </p:txBody>
      </p:sp>
      <p:sp>
        <p:nvSpPr>
          <p:cNvPr id="4" name="Slide Number Placeholder 3"/>
          <p:cNvSpPr>
            <a:spLocks noGrp="1"/>
          </p:cNvSpPr>
          <p:nvPr>
            <p:ph type="sldNum" sz="quarter" idx="12"/>
          </p:nvPr>
        </p:nvSpPr>
        <p:spPr/>
        <p:txBody>
          <a:bodyPr/>
          <a:lstStyle/>
          <a:p>
            <a:pPr>
              <a:defRPr/>
            </a:pPr>
            <a:fld id="{32789372-3AF6-439E-84A0-4B0872669EFE}" type="slidenum">
              <a:rPr lang="en-US" smtClean="0"/>
              <a:pPr>
                <a:defRPr/>
              </a:pPr>
              <a:t>3</a:t>
            </a:fld>
            <a:endParaRPr lang="en-US" dirty="0"/>
          </a:p>
        </p:txBody>
      </p:sp>
    </p:spTree>
    <p:extLst>
      <p:ext uri="{BB962C8B-B14F-4D97-AF65-F5344CB8AC3E}">
        <p14:creationId xmlns:p14="http://schemas.microsoft.com/office/powerpoint/2010/main" val="9002568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idx="1"/>
          </p:nvPr>
        </p:nvSpPr>
        <p:spPr>
          <a:xfrm>
            <a:off x="870886" y="1680159"/>
            <a:ext cx="7941337" cy="4597811"/>
          </a:xfrm>
        </p:spPr>
        <p:txBody>
          <a:bodyPr>
            <a:normAutofit fontScale="85000" lnSpcReduction="20000"/>
          </a:bodyPr>
          <a:lstStyle/>
          <a:p>
            <a:pPr>
              <a:spcAft>
                <a:spcPts val="1200"/>
              </a:spcAft>
            </a:pPr>
            <a:r>
              <a:rPr lang="en-US" sz="2400" b="1" dirty="0" err="1" smtClean="0"/>
              <a:t>OGR</a:t>
            </a:r>
            <a:r>
              <a:rPr lang="en-US" sz="2400" b="1" dirty="0" smtClean="0"/>
              <a:t> Response to OMB-2015-001, Item 7 UCA: </a:t>
            </a:r>
            <a:r>
              <a:rPr lang="en-US" sz="2400" dirty="0" smtClean="0"/>
              <a:t>‘</a:t>
            </a:r>
            <a:r>
              <a:rPr lang="en-US" sz="2400" b="1" dirty="0" smtClean="0"/>
              <a:t>Appendix III, B.4.c </a:t>
            </a:r>
            <a:r>
              <a:rPr lang="en-US" sz="2400" b="1" dirty="0" smtClean="0">
                <a:solidFill>
                  <a:srgbClr val="FF0000"/>
                </a:solidFill>
              </a:rPr>
              <a:t>may be the single most confusing section of Uniform Guidance </a:t>
            </a:r>
            <a:r>
              <a:rPr lang="en-US" sz="2400" b="1" dirty="0" smtClean="0"/>
              <a:t>and will require close collaboration between our institutions and Federal officials to achieve a successful roll-out of this section’</a:t>
            </a:r>
          </a:p>
          <a:p>
            <a:pPr>
              <a:spcAft>
                <a:spcPts val="1200"/>
              </a:spcAft>
            </a:pPr>
            <a:r>
              <a:rPr lang="en-US" sz="2200" b="1" dirty="0" smtClean="0"/>
              <a:t>Most schools have not prepared an F&amp;A rate proposal that required justification of the UCA.</a:t>
            </a:r>
          </a:p>
          <a:p>
            <a:pPr>
              <a:spcAft>
                <a:spcPts val="1200"/>
              </a:spcAft>
            </a:pPr>
            <a:r>
              <a:rPr lang="en-US" sz="2200" b="1" dirty="0" smtClean="0"/>
              <a:t>Very few schools have been able to justify a UCA at 1.3 points (the cap) using an REUI of 2.0.</a:t>
            </a:r>
          </a:p>
          <a:p>
            <a:pPr>
              <a:spcAft>
                <a:spcPts val="1200"/>
              </a:spcAft>
            </a:pPr>
            <a:r>
              <a:rPr lang="en-US" sz="2200" b="1" dirty="0" smtClean="0"/>
              <a:t>Seldom do opportunities exist to use sub building metering to justify a greater UCA.</a:t>
            </a:r>
          </a:p>
          <a:p>
            <a:pPr>
              <a:spcAft>
                <a:spcPts val="1200"/>
              </a:spcAft>
            </a:pPr>
            <a:r>
              <a:rPr lang="en-US" sz="2200" b="1" dirty="0" smtClean="0"/>
              <a:t>Where sub building metering opportunities do exist, the cost to install additional meters is usually not economically justified. </a:t>
            </a:r>
          </a:p>
          <a:p>
            <a:pPr>
              <a:spcAft>
                <a:spcPts val="1200"/>
              </a:spcAft>
            </a:pPr>
            <a:r>
              <a:rPr lang="en-US" sz="2200" b="1" dirty="0" smtClean="0"/>
              <a:t>It has become clear that the REUI of 2.0 does not reasonably represent the relationship of utility cost differences between Research Lab Buildings and space in other academic buildings.</a:t>
            </a:r>
            <a:endParaRPr lang="en-US" sz="2200" dirty="0" smtClean="0"/>
          </a:p>
          <a:p>
            <a:pPr>
              <a:spcAft>
                <a:spcPts val="1200"/>
              </a:spcAft>
            </a:pPr>
            <a:endParaRPr lang="en-US" sz="2200" dirty="0" smtClean="0"/>
          </a:p>
          <a:p>
            <a:pPr>
              <a:spcAft>
                <a:spcPts val="1200"/>
              </a:spcAft>
              <a:buNone/>
            </a:pPr>
            <a:endParaRPr lang="en-US" sz="1100" dirty="0" smtClean="0"/>
          </a:p>
          <a:p>
            <a:pPr>
              <a:spcAft>
                <a:spcPts val="1200"/>
              </a:spcAft>
              <a:buNone/>
            </a:pPr>
            <a:endParaRPr lang="en-US" sz="1100" dirty="0" smtClean="0"/>
          </a:p>
          <a:p>
            <a:pPr>
              <a:spcAft>
                <a:spcPts val="1200"/>
              </a:spcAft>
              <a:buNone/>
            </a:pPr>
            <a:endParaRPr lang="en-US" dirty="0" smtClean="0"/>
          </a:p>
          <a:p>
            <a:pPr>
              <a:spcAft>
                <a:spcPts val="1200"/>
              </a:spcAft>
              <a:buNone/>
            </a:pPr>
            <a:endParaRPr lang="en-US" sz="2200" dirty="0" smtClean="0"/>
          </a:p>
          <a:p>
            <a:pPr>
              <a:spcAft>
                <a:spcPts val="1200"/>
              </a:spcAft>
            </a:pPr>
            <a:endParaRPr lang="en-US" sz="2200" dirty="0" smtClean="0"/>
          </a:p>
          <a:p>
            <a:pPr>
              <a:spcAft>
                <a:spcPts val="1200"/>
              </a:spcAft>
            </a:pPr>
            <a:endParaRPr lang="en-US" sz="2200" dirty="0" smtClean="0"/>
          </a:p>
        </p:txBody>
      </p:sp>
      <p:sp>
        <p:nvSpPr>
          <p:cNvPr id="5" name="Title 4"/>
          <p:cNvSpPr>
            <a:spLocks noGrp="1"/>
          </p:cNvSpPr>
          <p:nvPr>
            <p:ph type="title"/>
          </p:nvPr>
        </p:nvSpPr>
        <p:spPr/>
        <p:txBody>
          <a:bodyPr/>
          <a:lstStyle/>
          <a:p>
            <a:r>
              <a:rPr lang="en-US" dirty="0" smtClean="0"/>
              <a:t>A YEAR LATER</a:t>
            </a:r>
            <a:endParaRPr lang="en-US" dirty="0"/>
          </a:p>
        </p:txBody>
      </p:sp>
      <p:sp>
        <p:nvSpPr>
          <p:cNvPr id="4" name="Slide Number Placeholder 3"/>
          <p:cNvSpPr>
            <a:spLocks noGrp="1"/>
          </p:cNvSpPr>
          <p:nvPr>
            <p:ph type="sldNum" sz="quarter" idx="12"/>
          </p:nvPr>
        </p:nvSpPr>
        <p:spPr/>
        <p:txBody>
          <a:bodyPr/>
          <a:lstStyle/>
          <a:p>
            <a:pPr>
              <a:defRPr/>
            </a:pPr>
            <a:fld id="{32789372-3AF6-439E-84A0-4B0872669EFE}" type="slidenum">
              <a:rPr lang="en-US" smtClean="0"/>
              <a:pPr>
                <a:defRPr/>
              </a:pPr>
              <a:t>4</a:t>
            </a:fld>
            <a:endParaRPr lang="en-US" dirty="0"/>
          </a:p>
        </p:txBody>
      </p:sp>
    </p:spTree>
    <p:extLst>
      <p:ext uri="{BB962C8B-B14F-4D97-AF65-F5344CB8AC3E}">
        <p14:creationId xmlns:p14="http://schemas.microsoft.com/office/powerpoint/2010/main" val="9002568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idx="1"/>
          </p:nvPr>
        </p:nvSpPr>
        <p:spPr>
          <a:xfrm>
            <a:off x="870886" y="1869742"/>
            <a:ext cx="7941337" cy="4289009"/>
          </a:xfrm>
        </p:spPr>
        <p:txBody>
          <a:bodyPr>
            <a:normAutofit lnSpcReduction="10000"/>
          </a:bodyPr>
          <a:lstStyle/>
          <a:p>
            <a:pPr>
              <a:spcAft>
                <a:spcPts val="1200"/>
              </a:spcAft>
            </a:pPr>
            <a:r>
              <a:rPr lang="en-US" sz="2800" b="1" dirty="0" smtClean="0"/>
              <a:t>Special studies for utility cost allocation are not allowed.</a:t>
            </a:r>
          </a:p>
          <a:p>
            <a:pPr>
              <a:spcAft>
                <a:spcPts val="1200"/>
              </a:spcAft>
            </a:pPr>
            <a:r>
              <a:rPr lang="en-US" sz="2800" b="1" dirty="0" smtClean="0"/>
              <a:t>The allocation of Utility Cost is to be calculated using the same methodology as building depreciation.</a:t>
            </a:r>
          </a:p>
          <a:p>
            <a:pPr>
              <a:spcAft>
                <a:spcPts val="1200"/>
              </a:spcAft>
            </a:pPr>
            <a:r>
              <a:rPr lang="en-US" sz="2800" b="1" dirty="0" smtClean="0"/>
              <a:t>Utility related cost is allocated by metered usage by utility.</a:t>
            </a:r>
          </a:p>
          <a:p>
            <a:pPr>
              <a:spcAft>
                <a:spcPts val="1200"/>
              </a:spcAft>
            </a:pPr>
            <a:r>
              <a:rPr lang="en-US" sz="2800" b="1" dirty="0" smtClean="0"/>
              <a:t>The UCA is to be added to the calculated rate in the F&amp;A proposal.</a:t>
            </a:r>
          </a:p>
          <a:p>
            <a:pPr>
              <a:spcAft>
                <a:spcPts val="1200"/>
              </a:spcAft>
              <a:buNone/>
            </a:pPr>
            <a:endParaRPr lang="en-US" sz="2200" dirty="0" smtClean="0"/>
          </a:p>
          <a:p>
            <a:pPr>
              <a:spcAft>
                <a:spcPts val="1200"/>
              </a:spcAft>
            </a:pPr>
            <a:endParaRPr lang="en-US" sz="2200" dirty="0" smtClean="0"/>
          </a:p>
          <a:p>
            <a:pPr>
              <a:spcAft>
                <a:spcPts val="1200"/>
              </a:spcAft>
              <a:buNone/>
            </a:pPr>
            <a:endParaRPr lang="en-US" sz="1100" dirty="0" smtClean="0"/>
          </a:p>
          <a:p>
            <a:pPr>
              <a:spcAft>
                <a:spcPts val="1200"/>
              </a:spcAft>
              <a:buNone/>
            </a:pPr>
            <a:endParaRPr lang="en-US" sz="1100" dirty="0" smtClean="0"/>
          </a:p>
          <a:p>
            <a:pPr>
              <a:spcAft>
                <a:spcPts val="1200"/>
              </a:spcAft>
              <a:buNone/>
            </a:pPr>
            <a:endParaRPr lang="en-US" dirty="0" smtClean="0"/>
          </a:p>
          <a:p>
            <a:pPr>
              <a:spcAft>
                <a:spcPts val="1200"/>
              </a:spcAft>
              <a:buNone/>
            </a:pPr>
            <a:endParaRPr lang="en-US" sz="2200" dirty="0" smtClean="0"/>
          </a:p>
          <a:p>
            <a:pPr>
              <a:spcAft>
                <a:spcPts val="1200"/>
              </a:spcAft>
            </a:pPr>
            <a:endParaRPr lang="en-US" sz="2200" dirty="0" smtClean="0"/>
          </a:p>
          <a:p>
            <a:pPr>
              <a:spcAft>
                <a:spcPts val="1200"/>
              </a:spcAft>
            </a:pPr>
            <a:endParaRPr lang="en-US" sz="2200" dirty="0" smtClean="0"/>
          </a:p>
        </p:txBody>
      </p:sp>
      <p:sp>
        <p:nvSpPr>
          <p:cNvPr id="5" name="Title 4"/>
          <p:cNvSpPr>
            <a:spLocks noGrp="1"/>
          </p:cNvSpPr>
          <p:nvPr>
            <p:ph type="title"/>
          </p:nvPr>
        </p:nvSpPr>
        <p:spPr/>
        <p:txBody>
          <a:bodyPr/>
          <a:lstStyle/>
          <a:p>
            <a:r>
              <a:rPr lang="en-US" dirty="0" smtClean="0"/>
              <a:t>The Uniform Guidance re Utility Cost Allocation: </a:t>
            </a:r>
            <a:br>
              <a:rPr lang="en-US" dirty="0" smtClean="0"/>
            </a:br>
            <a:r>
              <a:rPr lang="en-US" dirty="0" smtClean="0"/>
              <a:t>What HAS NOT changed?</a:t>
            </a:r>
            <a:endParaRPr lang="en-US" dirty="0"/>
          </a:p>
        </p:txBody>
      </p:sp>
      <p:sp>
        <p:nvSpPr>
          <p:cNvPr id="4" name="Slide Number Placeholder 3"/>
          <p:cNvSpPr>
            <a:spLocks noGrp="1"/>
          </p:cNvSpPr>
          <p:nvPr>
            <p:ph type="sldNum" sz="quarter" idx="12"/>
          </p:nvPr>
        </p:nvSpPr>
        <p:spPr/>
        <p:txBody>
          <a:bodyPr/>
          <a:lstStyle/>
          <a:p>
            <a:pPr>
              <a:defRPr/>
            </a:pPr>
            <a:fld id="{32789372-3AF6-439E-84A0-4B0872669EFE}" type="slidenum">
              <a:rPr lang="en-US" smtClean="0"/>
              <a:pPr>
                <a:defRPr/>
              </a:pPr>
              <a:t>5</a:t>
            </a:fld>
            <a:endParaRPr lang="en-US" dirty="0"/>
          </a:p>
        </p:txBody>
      </p:sp>
    </p:spTree>
    <p:extLst>
      <p:ext uri="{BB962C8B-B14F-4D97-AF65-F5344CB8AC3E}">
        <p14:creationId xmlns:p14="http://schemas.microsoft.com/office/powerpoint/2010/main" val="9002568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idx="1"/>
          </p:nvPr>
        </p:nvSpPr>
        <p:spPr>
          <a:xfrm>
            <a:off x="870886" y="1869742"/>
            <a:ext cx="7941337" cy="4289009"/>
          </a:xfrm>
        </p:spPr>
        <p:txBody>
          <a:bodyPr>
            <a:normAutofit fontScale="92500"/>
          </a:bodyPr>
          <a:lstStyle/>
          <a:p>
            <a:pPr>
              <a:spcAft>
                <a:spcPts val="1200"/>
              </a:spcAft>
            </a:pPr>
            <a:r>
              <a:rPr lang="en-US" sz="2200" b="1" dirty="0" smtClean="0"/>
              <a:t>UCA can be used by all schools on the long form.</a:t>
            </a:r>
          </a:p>
          <a:p>
            <a:pPr>
              <a:spcAft>
                <a:spcPts val="1200"/>
              </a:spcAft>
            </a:pPr>
            <a:r>
              <a:rPr lang="en-US" sz="2200" b="1" dirty="0" smtClean="0"/>
              <a:t>UCA must be justified by calculations provided by the UG.</a:t>
            </a:r>
          </a:p>
          <a:p>
            <a:pPr>
              <a:spcAft>
                <a:spcPts val="1200"/>
              </a:spcAft>
            </a:pPr>
            <a:r>
              <a:rPr lang="en-US" sz="2200" b="1" dirty="0" smtClean="0"/>
              <a:t>UCA is CAPPED at 1.3 percentage points.</a:t>
            </a:r>
          </a:p>
          <a:p>
            <a:pPr>
              <a:spcAft>
                <a:spcPts val="1200"/>
              </a:spcAft>
            </a:pPr>
            <a:r>
              <a:rPr lang="en-US" sz="2200" b="1" dirty="0" smtClean="0"/>
              <a:t>An REUI (Research Energy Use Index) is used to weight Research Laboratory Space to calculate the UCA.</a:t>
            </a:r>
          </a:p>
          <a:p>
            <a:pPr>
              <a:spcAft>
                <a:spcPts val="1200"/>
              </a:spcAft>
            </a:pPr>
            <a:r>
              <a:rPr lang="en-US" sz="2200" b="1" dirty="0" smtClean="0"/>
              <a:t>The REUI is currently stipulated to be 2.0. It may be adjusted by OMB not more frequently that annually; not less frequently than every five years</a:t>
            </a:r>
          </a:p>
          <a:p>
            <a:pPr>
              <a:spcAft>
                <a:spcPts val="1200"/>
              </a:spcAft>
            </a:pPr>
            <a:r>
              <a:rPr lang="en-US" sz="2200" b="1" dirty="0" smtClean="0"/>
              <a:t>The utility related cost can be metered to space within buildings (site, floors or rooms) only for the calculation of the UCA.</a:t>
            </a:r>
          </a:p>
          <a:p>
            <a:pPr>
              <a:spcAft>
                <a:spcPts val="1200"/>
              </a:spcAft>
              <a:buNone/>
            </a:pPr>
            <a:endParaRPr lang="en-US" sz="2200" dirty="0" smtClean="0"/>
          </a:p>
          <a:p>
            <a:pPr>
              <a:spcAft>
                <a:spcPts val="1200"/>
              </a:spcAft>
            </a:pPr>
            <a:endParaRPr lang="en-US" sz="2200" dirty="0" smtClean="0"/>
          </a:p>
          <a:p>
            <a:pPr>
              <a:spcAft>
                <a:spcPts val="1200"/>
              </a:spcAft>
              <a:buNone/>
            </a:pPr>
            <a:endParaRPr lang="en-US" sz="1100" dirty="0" smtClean="0"/>
          </a:p>
          <a:p>
            <a:pPr>
              <a:spcAft>
                <a:spcPts val="1200"/>
              </a:spcAft>
              <a:buNone/>
            </a:pPr>
            <a:endParaRPr lang="en-US" sz="1100" dirty="0" smtClean="0"/>
          </a:p>
          <a:p>
            <a:pPr>
              <a:spcAft>
                <a:spcPts val="1200"/>
              </a:spcAft>
              <a:buNone/>
            </a:pPr>
            <a:endParaRPr lang="en-US" dirty="0" smtClean="0"/>
          </a:p>
          <a:p>
            <a:pPr>
              <a:spcAft>
                <a:spcPts val="1200"/>
              </a:spcAft>
              <a:buNone/>
            </a:pPr>
            <a:endParaRPr lang="en-US" sz="2200" dirty="0" smtClean="0"/>
          </a:p>
          <a:p>
            <a:pPr>
              <a:spcAft>
                <a:spcPts val="1200"/>
              </a:spcAft>
            </a:pPr>
            <a:endParaRPr lang="en-US" sz="2200" dirty="0" smtClean="0"/>
          </a:p>
          <a:p>
            <a:pPr>
              <a:spcAft>
                <a:spcPts val="1200"/>
              </a:spcAft>
            </a:pPr>
            <a:endParaRPr lang="en-US" sz="2200" dirty="0" smtClean="0"/>
          </a:p>
        </p:txBody>
      </p:sp>
      <p:sp>
        <p:nvSpPr>
          <p:cNvPr id="5" name="Title 4"/>
          <p:cNvSpPr>
            <a:spLocks noGrp="1"/>
          </p:cNvSpPr>
          <p:nvPr>
            <p:ph type="title"/>
          </p:nvPr>
        </p:nvSpPr>
        <p:spPr/>
        <p:txBody>
          <a:bodyPr/>
          <a:lstStyle/>
          <a:p>
            <a:r>
              <a:rPr lang="en-US" dirty="0" smtClean="0"/>
              <a:t>The Uniform Guidance re Utility Cost Allocation: </a:t>
            </a:r>
            <a:br>
              <a:rPr lang="en-US" dirty="0" smtClean="0"/>
            </a:br>
            <a:r>
              <a:rPr lang="en-US" dirty="0" smtClean="0"/>
              <a:t>What HAS changed?</a:t>
            </a:r>
            <a:endParaRPr lang="en-US" dirty="0"/>
          </a:p>
        </p:txBody>
      </p:sp>
      <p:sp>
        <p:nvSpPr>
          <p:cNvPr id="4" name="Slide Number Placeholder 3"/>
          <p:cNvSpPr>
            <a:spLocks noGrp="1"/>
          </p:cNvSpPr>
          <p:nvPr>
            <p:ph type="sldNum" sz="quarter" idx="12"/>
          </p:nvPr>
        </p:nvSpPr>
        <p:spPr/>
        <p:txBody>
          <a:bodyPr/>
          <a:lstStyle/>
          <a:p>
            <a:pPr>
              <a:defRPr/>
            </a:pPr>
            <a:fld id="{32789372-3AF6-439E-84A0-4B0872669EFE}" type="slidenum">
              <a:rPr lang="en-US" smtClean="0"/>
              <a:pPr>
                <a:defRPr/>
              </a:pPr>
              <a:t>6</a:t>
            </a:fld>
            <a:endParaRPr lang="en-US" dirty="0"/>
          </a:p>
        </p:txBody>
      </p:sp>
    </p:spTree>
    <p:extLst>
      <p:ext uri="{BB962C8B-B14F-4D97-AF65-F5344CB8AC3E}">
        <p14:creationId xmlns:p14="http://schemas.microsoft.com/office/powerpoint/2010/main" val="9002568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idx="1"/>
          </p:nvPr>
        </p:nvSpPr>
        <p:spPr>
          <a:xfrm>
            <a:off x="870886" y="1869742"/>
            <a:ext cx="7941337" cy="4289009"/>
          </a:xfrm>
        </p:spPr>
        <p:txBody>
          <a:bodyPr>
            <a:normAutofit fontScale="92500" lnSpcReduction="10000"/>
          </a:bodyPr>
          <a:lstStyle/>
          <a:p>
            <a:pPr marL="0" indent="0">
              <a:spcAft>
                <a:spcPts val="1200"/>
              </a:spcAft>
              <a:buNone/>
            </a:pPr>
            <a:endParaRPr lang="en-US" sz="2400" dirty="0" smtClean="0"/>
          </a:p>
          <a:p>
            <a:pPr>
              <a:spcAft>
                <a:spcPts val="1200"/>
              </a:spcAft>
            </a:pPr>
            <a:r>
              <a:rPr lang="en-US" sz="2400" b="1" dirty="0" smtClean="0"/>
              <a:t>The objective is to MAXIMIZE the recovery of utility cost from the cumulative results of the normal allocation of cost PLUS the UCA. </a:t>
            </a:r>
            <a:endParaRPr lang="en-US" sz="2200" b="1" dirty="0" smtClean="0"/>
          </a:p>
          <a:p>
            <a:pPr>
              <a:spcAft>
                <a:spcPts val="1200"/>
              </a:spcAft>
            </a:pPr>
            <a:r>
              <a:rPr lang="en-US" sz="2400" b="1" dirty="0" smtClean="0"/>
              <a:t>Building level meters may reduce the points calculated to justify the UCA.</a:t>
            </a:r>
            <a:endParaRPr lang="en-US" sz="2200" b="1" dirty="0" smtClean="0"/>
          </a:p>
          <a:p>
            <a:pPr>
              <a:spcAft>
                <a:spcPts val="1200"/>
              </a:spcAft>
            </a:pPr>
            <a:r>
              <a:rPr lang="en-US" sz="2200" b="1" dirty="0" smtClean="0"/>
              <a:t>The </a:t>
            </a:r>
            <a:r>
              <a:rPr lang="en-US" sz="2400" b="1" dirty="0" smtClean="0"/>
              <a:t>allocation at the building level meters plus the UCA will be greater than an allocation using campus wide assignable area plus the UCA. Utility related cost can be metered to space within buildings (site, floors or rooms) only for the calculation of the UCA.</a:t>
            </a:r>
          </a:p>
          <a:p>
            <a:pPr>
              <a:spcAft>
                <a:spcPts val="1200"/>
              </a:spcAft>
              <a:buNone/>
            </a:pPr>
            <a:endParaRPr lang="en-US" sz="2200" dirty="0" smtClean="0"/>
          </a:p>
          <a:p>
            <a:pPr>
              <a:spcAft>
                <a:spcPts val="1200"/>
              </a:spcAft>
            </a:pPr>
            <a:endParaRPr lang="en-US" sz="2200" dirty="0" smtClean="0"/>
          </a:p>
          <a:p>
            <a:pPr>
              <a:spcAft>
                <a:spcPts val="1200"/>
              </a:spcAft>
              <a:buNone/>
            </a:pPr>
            <a:endParaRPr lang="en-US" sz="1100" dirty="0" smtClean="0"/>
          </a:p>
          <a:p>
            <a:pPr>
              <a:spcAft>
                <a:spcPts val="1200"/>
              </a:spcAft>
              <a:buNone/>
            </a:pPr>
            <a:endParaRPr lang="en-US" sz="1100" dirty="0" smtClean="0"/>
          </a:p>
          <a:p>
            <a:pPr>
              <a:spcAft>
                <a:spcPts val="1200"/>
              </a:spcAft>
              <a:buNone/>
            </a:pPr>
            <a:endParaRPr lang="en-US" dirty="0" smtClean="0"/>
          </a:p>
          <a:p>
            <a:pPr>
              <a:spcAft>
                <a:spcPts val="1200"/>
              </a:spcAft>
              <a:buNone/>
            </a:pPr>
            <a:endParaRPr lang="en-US" sz="2200" dirty="0" smtClean="0"/>
          </a:p>
          <a:p>
            <a:pPr>
              <a:spcAft>
                <a:spcPts val="1200"/>
              </a:spcAft>
            </a:pPr>
            <a:endParaRPr lang="en-US" sz="2200" dirty="0" smtClean="0"/>
          </a:p>
          <a:p>
            <a:pPr>
              <a:spcAft>
                <a:spcPts val="1200"/>
              </a:spcAft>
            </a:pPr>
            <a:endParaRPr lang="en-US" sz="2200" dirty="0" smtClean="0"/>
          </a:p>
        </p:txBody>
      </p:sp>
      <p:sp>
        <p:nvSpPr>
          <p:cNvPr id="5" name="Title 4"/>
          <p:cNvSpPr>
            <a:spLocks noGrp="1"/>
          </p:cNvSpPr>
          <p:nvPr>
            <p:ph type="title"/>
          </p:nvPr>
        </p:nvSpPr>
        <p:spPr/>
        <p:txBody>
          <a:bodyPr/>
          <a:lstStyle/>
          <a:p>
            <a:r>
              <a:rPr lang="en-US" dirty="0" smtClean="0"/>
              <a:t>IMPORTANT THINGS TO REMEMBER!</a:t>
            </a:r>
            <a:endParaRPr lang="en-US" dirty="0"/>
          </a:p>
        </p:txBody>
      </p:sp>
      <p:sp>
        <p:nvSpPr>
          <p:cNvPr id="4" name="Slide Number Placeholder 3"/>
          <p:cNvSpPr>
            <a:spLocks noGrp="1"/>
          </p:cNvSpPr>
          <p:nvPr>
            <p:ph type="sldNum" sz="quarter" idx="12"/>
          </p:nvPr>
        </p:nvSpPr>
        <p:spPr/>
        <p:txBody>
          <a:bodyPr/>
          <a:lstStyle/>
          <a:p>
            <a:pPr>
              <a:defRPr/>
            </a:pPr>
            <a:fld id="{32789372-3AF6-439E-84A0-4B0872669EFE}" type="slidenum">
              <a:rPr lang="en-US" smtClean="0"/>
              <a:pPr>
                <a:defRPr/>
              </a:pPr>
              <a:t>7</a:t>
            </a:fld>
            <a:endParaRPr lang="en-US" dirty="0"/>
          </a:p>
        </p:txBody>
      </p:sp>
      <p:sp>
        <p:nvSpPr>
          <p:cNvPr id="8" name="Rectangle 7"/>
          <p:cNvSpPr/>
          <p:nvPr/>
        </p:nvSpPr>
        <p:spPr>
          <a:xfrm>
            <a:off x="2360079" y="1685076"/>
            <a:ext cx="4219810" cy="461665"/>
          </a:xfrm>
          <a:prstGeom prst="rect">
            <a:avLst/>
          </a:prstGeom>
        </p:spPr>
        <p:txBody>
          <a:bodyPr wrap="none">
            <a:spAutoFit/>
          </a:bodyPr>
          <a:lstStyle/>
          <a:p>
            <a:pPr marL="457200" indent="-457200" algn="ctr">
              <a:buNone/>
            </a:pPr>
            <a:r>
              <a:rPr lang="en-US" sz="2400" b="1" dirty="0" smtClean="0">
                <a:latin typeface="Franklin Gothic Demi Cond" pitchFamily="34" charset="0"/>
              </a:rPr>
              <a:t>UCA IS ONLY A PART OF THE STORY</a:t>
            </a:r>
          </a:p>
        </p:txBody>
      </p:sp>
    </p:spTree>
    <p:extLst>
      <p:ext uri="{BB962C8B-B14F-4D97-AF65-F5344CB8AC3E}">
        <p14:creationId xmlns:p14="http://schemas.microsoft.com/office/powerpoint/2010/main" val="9002568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870886" y="2265527"/>
            <a:ext cx="7941337" cy="3860635"/>
          </a:xfrm>
        </p:spPr>
        <p:txBody>
          <a:bodyPr/>
          <a:lstStyle/>
          <a:p>
            <a:pPr marL="457200" indent="-457200">
              <a:spcAft>
                <a:spcPts val="1200"/>
              </a:spcAft>
              <a:buSzPct val="100000"/>
              <a:buFont typeface="+mj-lt"/>
              <a:buAutoNum type="arabicPeriod"/>
            </a:pPr>
            <a:r>
              <a:rPr lang="en-US" sz="2200" b="1" dirty="0"/>
              <a:t>Where space is devoted to a single function and metering at either the building or sub building level allows unambiguous measurement of usage, costs shall be assigned to that function.</a:t>
            </a:r>
          </a:p>
          <a:p>
            <a:pPr marL="457200" indent="-457200">
              <a:spcAft>
                <a:spcPts val="1200"/>
              </a:spcAft>
              <a:buSzPct val="100000"/>
              <a:buFont typeface="+mj-lt"/>
              <a:buAutoNum type="arabicPeriod"/>
            </a:pPr>
            <a:r>
              <a:rPr lang="en-US" sz="2200" b="1" dirty="0" smtClean="0"/>
              <a:t>Where </a:t>
            </a:r>
            <a:r>
              <a:rPr lang="en-US" sz="2200" b="1" dirty="0"/>
              <a:t>metering does not allow unambiguous measurement of usage by function, utility cost will be allocated by effective square footage by site, building, floor or room.</a:t>
            </a:r>
          </a:p>
          <a:p>
            <a:pPr marL="0" indent="0">
              <a:spcAft>
                <a:spcPts val="1200"/>
              </a:spcAft>
              <a:buNone/>
            </a:pPr>
            <a:endParaRPr lang="en-US" sz="2200" dirty="0"/>
          </a:p>
        </p:txBody>
      </p:sp>
      <p:sp>
        <p:nvSpPr>
          <p:cNvPr id="4" name="Slide Number Placeholder 3"/>
          <p:cNvSpPr>
            <a:spLocks noGrp="1"/>
          </p:cNvSpPr>
          <p:nvPr>
            <p:ph type="sldNum" sz="quarter" idx="12"/>
          </p:nvPr>
        </p:nvSpPr>
        <p:spPr/>
        <p:txBody>
          <a:bodyPr/>
          <a:lstStyle/>
          <a:p>
            <a:pPr>
              <a:defRPr/>
            </a:pPr>
            <a:fld id="{32789372-3AF6-439E-84A0-4B0872669EFE}" type="slidenum">
              <a:rPr lang="en-US" smtClean="0"/>
              <a:pPr>
                <a:defRPr/>
              </a:pPr>
              <a:t>8</a:t>
            </a:fld>
            <a:endParaRPr lang="en-US" dirty="0"/>
          </a:p>
        </p:txBody>
      </p:sp>
      <p:sp>
        <p:nvSpPr>
          <p:cNvPr id="2" name="Text Placeholder 1"/>
          <p:cNvSpPr>
            <a:spLocks noGrp="1"/>
          </p:cNvSpPr>
          <p:nvPr>
            <p:ph type="body" sz="quarter" idx="13"/>
          </p:nvPr>
        </p:nvSpPr>
        <p:spPr/>
        <p:txBody>
          <a:bodyPr/>
          <a:lstStyle/>
          <a:p>
            <a:pPr marL="457200" indent="-457200">
              <a:buNone/>
            </a:pPr>
            <a:r>
              <a:rPr lang="en-US" sz="2400" dirty="0" smtClean="0"/>
              <a:t>Two Alternatives that Depend on the Nature of the Space</a:t>
            </a:r>
          </a:p>
        </p:txBody>
      </p:sp>
      <p:sp>
        <p:nvSpPr>
          <p:cNvPr id="5" name="Title 4"/>
          <p:cNvSpPr>
            <a:spLocks noGrp="1"/>
          </p:cNvSpPr>
          <p:nvPr>
            <p:ph type="title"/>
          </p:nvPr>
        </p:nvSpPr>
        <p:spPr/>
        <p:txBody>
          <a:bodyPr/>
          <a:lstStyle/>
          <a:p>
            <a:r>
              <a:rPr lang="en-US" dirty="0" smtClean="0"/>
              <a:t>How is the UCA calculated?</a:t>
            </a:r>
            <a:endParaRPr lang="en-US" dirty="0"/>
          </a:p>
        </p:txBody>
      </p:sp>
    </p:spTree>
    <p:extLst>
      <p:ext uri="{BB962C8B-B14F-4D97-AF65-F5344CB8AC3E}">
        <p14:creationId xmlns:p14="http://schemas.microsoft.com/office/powerpoint/2010/main" val="3860024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idx="1"/>
          </p:nvPr>
        </p:nvSpPr>
        <p:spPr>
          <a:xfrm>
            <a:off x="870886" y="1992572"/>
            <a:ext cx="7604374" cy="4166179"/>
          </a:xfrm>
        </p:spPr>
        <p:txBody>
          <a:bodyPr/>
          <a:lstStyle/>
          <a:p>
            <a:pPr>
              <a:spcAft>
                <a:spcPts val="1200"/>
              </a:spcAft>
            </a:pPr>
            <a:r>
              <a:rPr lang="en-US" sz="2200" b="1" dirty="0" smtClean="0"/>
              <a:t>To be used when space is allocated to different functions and metering does not allow unambiguous measurement by function.</a:t>
            </a:r>
          </a:p>
          <a:p>
            <a:pPr>
              <a:spcAft>
                <a:spcPts val="1200"/>
              </a:spcAft>
            </a:pPr>
            <a:r>
              <a:rPr lang="en-US" sz="2200" b="1" dirty="0" smtClean="0"/>
              <a:t>Effective square footage is calculated by multiplying the actual research laboratory area by the REUI posted on the OMB website that will be adjusted periodically. (Currently the REUI = 2.0)</a:t>
            </a:r>
          </a:p>
          <a:p>
            <a:pPr>
              <a:spcAft>
                <a:spcPts val="1200"/>
              </a:spcAft>
            </a:pPr>
            <a:r>
              <a:rPr lang="en-US" sz="2200" b="1" dirty="0" smtClean="0"/>
              <a:t>The calculation can be made wherever there is metered data – by site, building, floor or room. </a:t>
            </a:r>
            <a:endParaRPr lang="en-US" sz="2200" b="1" dirty="0"/>
          </a:p>
        </p:txBody>
      </p:sp>
      <p:sp>
        <p:nvSpPr>
          <p:cNvPr id="5" name="Title 4"/>
          <p:cNvSpPr>
            <a:spLocks noGrp="1"/>
          </p:cNvSpPr>
          <p:nvPr>
            <p:ph type="title"/>
          </p:nvPr>
        </p:nvSpPr>
        <p:spPr/>
        <p:txBody>
          <a:bodyPr/>
          <a:lstStyle/>
          <a:p>
            <a:r>
              <a:rPr lang="en-US" dirty="0" smtClean="0"/>
              <a:t>“Effective Square Feet”</a:t>
            </a:r>
            <a:endParaRPr lang="en-US" dirty="0"/>
          </a:p>
        </p:txBody>
      </p:sp>
      <p:sp>
        <p:nvSpPr>
          <p:cNvPr id="4" name="Slide Number Placeholder 3"/>
          <p:cNvSpPr>
            <a:spLocks noGrp="1"/>
          </p:cNvSpPr>
          <p:nvPr>
            <p:ph type="sldNum" sz="quarter" idx="12"/>
          </p:nvPr>
        </p:nvSpPr>
        <p:spPr/>
        <p:txBody>
          <a:bodyPr/>
          <a:lstStyle/>
          <a:p>
            <a:fld id="{32789372-3AF6-439E-84A0-4B0872669EFE}" type="slidenum">
              <a:rPr lang="en-US" smtClean="0"/>
              <a:pPr/>
              <a:t>9</a:t>
            </a:fld>
            <a:endParaRPr lang="en-US" dirty="0"/>
          </a:p>
        </p:txBody>
      </p:sp>
    </p:spTree>
    <p:extLst>
      <p:ext uri="{BB962C8B-B14F-4D97-AF65-F5344CB8AC3E}">
        <p14:creationId xmlns:p14="http://schemas.microsoft.com/office/powerpoint/2010/main" val="610448385"/>
      </p:ext>
    </p:extLst>
  </p:cSld>
  <p:clrMapOvr>
    <a:masterClrMapping/>
  </p:clrMapOvr>
</p:sld>
</file>

<file path=ppt/theme/theme1.xml><?xml version="1.0" encoding="utf-8"?>
<a:theme xmlns:a="http://schemas.openxmlformats.org/drawingml/2006/main" name="Office Theme">
  <a:themeElements>
    <a:clrScheme name="Attain Theme">
      <a:dk1>
        <a:sysClr val="windowText" lastClr="000000"/>
      </a:dk1>
      <a:lt1>
        <a:sysClr val="window" lastClr="FFFFFF"/>
      </a:lt1>
      <a:dk2>
        <a:srgbClr val="95A0A9"/>
      </a:dk2>
      <a:lt2>
        <a:srgbClr val="DAD3CC"/>
      </a:lt2>
      <a:accent1>
        <a:srgbClr val="BDD8F1"/>
      </a:accent1>
      <a:accent2>
        <a:srgbClr val="DAD3CC"/>
      </a:accent2>
      <a:accent3>
        <a:srgbClr val="9CC5CA"/>
      </a:accent3>
      <a:accent4>
        <a:srgbClr val="6C73A6"/>
      </a:accent4>
      <a:accent5>
        <a:srgbClr val="EFD6BD"/>
      </a:accent5>
      <a:accent6>
        <a:srgbClr val="E21D38"/>
      </a:accent6>
      <a:hlink>
        <a:srgbClr val="E21D38"/>
      </a:hlink>
      <a:folHlink>
        <a:srgbClr val="E21D38"/>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defRPr>
            <a:latin typeface="Open Sans"/>
            <a:cs typeface="Open Sans"/>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16692</TotalTime>
  <Words>1631</Words>
  <Application>Microsoft Office PowerPoint</Application>
  <PresentationFormat>On-screen Show (4:3)</PresentationFormat>
  <Paragraphs>189</Paragraphs>
  <Slides>18</Slides>
  <Notes>17</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18</vt:i4>
      </vt:variant>
    </vt:vector>
  </HeadingPairs>
  <TitlesOfParts>
    <vt:vector size="30" baseType="lpstr">
      <vt:lpstr>Arial</vt:lpstr>
      <vt:lpstr>Calibri</vt:lpstr>
      <vt:lpstr>Franklin Gothic Book</vt:lpstr>
      <vt:lpstr>Franklin Gothic Demi Cond</vt:lpstr>
      <vt:lpstr>Franklin Gothic Medium</vt:lpstr>
      <vt:lpstr>Lucida Grande</vt:lpstr>
      <vt:lpstr>Open Sans</vt:lpstr>
      <vt:lpstr>Open Sans Light</vt:lpstr>
      <vt:lpstr>Open Sans Semibold</vt:lpstr>
      <vt:lpstr>Rockwell</vt:lpstr>
      <vt:lpstr>Wingdings</vt:lpstr>
      <vt:lpstr>Office Theme</vt:lpstr>
      <vt:lpstr>Final OMB Guidance – Uniform Administrative Requirements, Cost Principles, and Audit Requirements for Federal Awards</vt:lpstr>
      <vt:lpstr>UTILITY COST RECOVERY BEFORE  THE UNIFORM GUIDANCE</vt:lpstr>
      <vt:lpstr>UNIFORM GUIDANCE AND UTILITY COST ADJUSTMENT (UCA)</vt:lpstr>
      <vt:lpstr>A YEAR LATER</vt:lpstr>
      <vt:lpstr>The Uniform Guidance re Utility Cost Allocation:  What HAS NOT changed?</vt:lpstr>
      <vt:lpstr>The Uniform Guidance re Utility Cost Allocation:  What HAS changed?</vt:lpstr>
      <vt:lpstr>IMPORTANT THINGS TO REMEMBER!</vt:lpstr>
      <vt:lpstr>How is the UCA calculated?</vt:lpstr>
      <vt:lpstr>“Effective Square Feet”</vt:lpstr>
      <vt:lpstr>What is this REUI thing?</vt:lpstr>
      <vt:lpstr>IS THE REUI REASONABLE?</vt:lpstr>
      <vt:lpstr>IS THE REUI REASONABLE (REDUX)?</vt:lpstr>
      <vt:lpstr>HOW ABOUT ANOTHER ALTERNATIVE?</vt:lpstr>
      <vt:lpstr>Interpretations:</vt:lpstr>
      <vt:lpstr>What to do to increase Utility Cost Recovery</vt:lpstr>
      <vt:lpstr>The Impact On Research Universities</vt:lpstr>
      <vt:lpstr>To Continue the Discussion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Marjorie Trager</dc:creator>
  <cp:lastModifiedBy>Davis, Mark C</cp:lastModifiedBy>
  <cp:revision>324</cp:revision>
  <cp:lastPrinted>2013-08-08T22:33:54Z</cp:lastPrinted>
  <dcterms:created xsi:type="dcterms:W3CDTF">2013-05-29T23:53:27Z</dcterms:created>
  <dcterms:modified xsi:type="dcterms:W3CDTF">2015-09-28T14:20:23Z</dcterms:modified>
</cp:coreProperties>
</file>