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735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9" r:id="rId4"/>
    <p:sldId id="290" r:id="rId5"/>
    <p:sldId id="263" r:id="rId6"/>
    <p:sldId id="291" r:id="rId7"/>
    <p:sldId id="264" r:id="rId8"/>
    <p:sldId id="288" r:id="rId9"/>
    <p:sldId id="265" r:id="rId10"/>
    <p:sldId id="266" r:id="rId11"/>
    <p:sldId id="267" r:id="rId12"/>
    <p:sldId id="268" r:id="rId13"/>
    <p:sldId id="282" r:id="rId14"/>
    <p:sldId id="283" r:id="rId15"/>
    <p:sldId id="269" r:id="rId16"/>
    <p:sldId id="270" r:id="rId17"/>
    <p:sldId id="271" r:id="rId18"/>
    <p:sldId id="272" r:id="rId19"/>
    <p:sldId id="273" r:id="rId20"/>
    <p:sldId id="274" r:id="rId21"/>
    <p:sldId id="292" r:id="rId22"/>
    <p:sldId id="277" r:id="rId23"/>
    <p:sldId id="278" r:id="rId24"/>
    <p:sldId id="285" r:id="rId25"/>
    <p:sldId id="286" r:id="rId26"/>
    <p:sldId id="287" r:id="rId27"/>
    <p:sldId id="280" r:id="rId28"/>
  </p:sldIdLst>
  <p:sldSz cx="9144000" cy="6858000" type="screen4x3"/>
  <p:notesSz cx="6881813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D0D01"/>
    <a:srgbClr val="0D0D0D"/>
    <a:srgbClr val="93AED9"/>
    <a:srgbClr val="658BC9"/>
    <a:srgbClr val="406DB6"/>
    <a:srgbClr val="C5FBCA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75488" autoAdjust="0"/>
  </p:normalViewPr>
  <p:slideViewPr>
    <p:cSldViewPr snapToObjects="1">
      <p:cViewPr>
        <p:scale>
          <a:sx n="60" d="100"/>
          <a:sy n="60" d="100"/>
        </p:scale>
        <p:origin x="-18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510" y="-8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F3FBA-B3A1-4DF2-BEC3-DABDE910FCC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97B44-1D18-40EE-9CED-FB9FC07E8518}">
      <dgm:prSet phldrT="[Text]" custT="1"/>
      <dgm:spPr>
        <a:solidFill>
          <a:schemeClr val="accent4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Introduction</a:t>
          </a:r>
          <a:endParaRPr lang="en-US" sz="1400" dirty="0">
            <a:solidFill>
              <a:schemeClr val="bg1"/>
            </a:solidFill>
          </a:endParaRPr>
        </a:p>
      </dgm:t>
    </dgm:pt>
    <dgm:pt modelId="{1B7BDAD8-CA56-4187-886D-02B6884AFBF6}" type="parTrans" cxnId="{62201FD6-DA74-46B5-BDD5-3A716AEAB17D}">
      <dgm:prSet/>
      <dgm:spPr/>
      <dgm:t>
        <a:bodyPr/>
        <a:lstStyle/>
        <a:p>
          <a:endParaRPr lang="en-US" sz="1400"/>
        </a:p>
      </dgm:t>
    </dgm:pt>
    <dgm:pt modelId="{D7C3CB4B-2B2C-4CD3-880B-41CD6502308B}" type="sibTrans" cxnId="{62201FD6-DA74-46B5-BDD5-3A716AEAB17D}">
      <dgm:prSet/>
      <dgm:spPr/>
      <dgm:t>
        <a:bodyPr/>
        <a:lstStyle/>
        <a:p>
          <a:endParaRPr lang="en-US" sz="1400"/>
        </a:p>
      </dgm:t>
    </dgm:pt>
    <dgm:pt modelId="{05478599-704F-42BC-B725-A59CB30688E1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Where to Begin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5C7350DC-E5D8-45EC-83B1-5DF5390DF696}" type="parTrans" cxnId="{BD036F31-498B-42EA-A709-A54DF4A43CB9}">
      <dgm:prSet/>
      <dgm:spPr/>
      <dgm:t>
        <a:bodyPr/>
        <a:lstStyle/>
        <a:p>
          <a:endParaRPr lang="en-US" sz="1400"/>
        </a:p>
      </dgm:t>
    </dgm:pt>
    <dgm:pt modelId="{99A411D1-1392-4CC6-BA6A-D9809FD6DDB5}" type="sibTrans" cxnId="{BD036F31-498B-42EA-A709-A54DF4A43CB9}">
      <dgm:prSet/>
      <dgm:spPr/>
      <dgm:t>
        <a:bodyPr/>
        <a:lstStyle/>
        <a:p>
          <a:endParaRPr lang="en-US" sz="1400"/>
        </a:p>
      </dgm:t>
    </dgm:pt>
    <dgm:pt modelId="{E0C999F8-B50E-4F39-92F6-CB7C61E62FD7}">
      <dgm:prSet phldrT="[Text]" custT="1"/>
      <dgm:spPr>
        <a:solidFill>
          <a:schemeClr val="bg2">
            <a:lumMod val="25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Comparison &amp; guidance</a:t>
          </a:r>
          <a:endParaRPr lang="en-US" sz="1400" dirty="0">
            <a:solidFill>
              <a:schemeClr val="bg1"/>
            </a:solidFill>
          </a:endParaRPr>
        </a:p>
      </dgm:t>
    </dgm:pt>
    <dgm:pt modelId="{0B16713E-D7E7-4A06-A923-D236E6772D7B}" type="parTrans" cxnId="{5AE946E4-A7FF-4BA5-8BA7-F6A53C55558E}">
      <dgm:prSet/>
      <dgm:spPr/>
      <dgm:t>
        <a:bodyPr/>
        <a:lstStyle/>
        <a:p>
          <a:endParaRPr lang="en-US" sz="1400"/>
        </a:p>
      </dgm:t>
    </dgm:pt>
    <dgm:pt modelId="{15FFAF2C-8B91-4206-B402-EBEAD60DD89B}" type="sibTrans" cxnId="{5AE946E4-A7FF-4BA5-8BA7-F6A53C55558E}">
      <dgm:prSet/>
      <dgm:spPr/>
      <dgm:t>
        <a:bodyPr/>
        <a:lstStyle/>
        <a:p>
          <a:endParaRPr lang="en-US" sz="1400"/>
        </a:p>
      </dgm:t>
    </dgm:pt>
    <dgm:pt modelId="{FF65D47A-FEE6-480B-9427-177B70A266A8}">
      <dgm:prSet phldrT="[Text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Next…</a:t>
          </a:r>
          <a:endParaRPr lang="en-US" sz="1400" dirty="0">
            <a:solidFill>
              <a:schemeClr val="bg1"/>
            </a:solidFill>
          </a:endParaRPr>
        </a:p>
      </dgm:t>
    </dgm:pt>
    <dgm:pt modelId="{22FBD5EE-C402-4819-A158-E72AB2A33983}" type="parTrans" cxnId="{883470D0-6784-4008-A30D-2E9EF70A9058}">
      <dgm:prSet/>
      <dgm:spPr/>
      <dgm:t>
        <a:bodyPr/>
        <a:lstStyle/>
        <a:p>
          <a:endParaRPr lang="en-US" sz="1400"/>
        </a:p>
      </dgm:t>
    </dgm:pt>
    <dgm:pt modelId="{CDE7DDC0-4C69-4C2C-B464-8AE38E61ADE1}" type="sibTrans" cxnId="{883470D0-6784-4008-A30D-2E9EF70A9058}">
      <dgm:prSet/>
      <dgm:spPr/>
      <dgm:t>
        <a:bodyPr/>
        <a:lstStyle/>
        <a:p>
          <a:endParaRPr lang="en-US" sz="1400"/>
        </a:p>
      </dgm:t>
    </dgm:pt>
    <dgm:pt modelId="{DF7F82D9-9DD2-4AF7-9CF8-C33B9D93CC1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Organization of  Subpart 200.430</a:t>
          </a:r>
          <a:endParaRPr lang="en-US" sz="2000" dirty="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CD35277A-0612-4188-8191-025C4F78709E}" type="parTrans" cxnId="{1A3633CE-FA1A-471A-97BF-EDA95DC8672F}">
      <dgm:prSet/>
      <dgm:spPr/>
      <dgm:t>
        <a:bodyPr/>
        <a:lstStyle/>
        <a:p>
          <a:endParaRPr lang="en-US"/>
        </a:p>
      </dgm:t>
    </dgm:pt>
    <dgm:pt modelId="{3851642B-007D-4190-B335-922D3EC25352}" type="sibTrans" cxnId="{1A3633CE-FA1A-471A-97BF-EDA95DC8672F}">
      <dgm:prSet/>
      <dgm:spPr/>
      <dgm:t>
        <a:bodyPr/>
        <a:lstStyle/>
        <a:p>
          <a:endParaRPr lang="en-US"/>
        </a:p>
      </dgm:t>
    </dgm:pt>
    <dgm:pt modelId="{3E55CA76-E266-44AC-B742-66815D1C9751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Comparison between the new guidance and A-21, Section J.10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61161D60-F448-40F3-95F4-BD0088C72738}" type="parTrans" cxnId="{F34E573D-E26E-4DA4-B0FB-49F08E3DB0BC}">
      <dgm:prSet/>
      <dgm:spPr/>
      <dgm:t>
        <a:bodyPr/>
        <a:lstStyle/>
        <a:p>
          <a:endParaRPr lang="en-US"/>
        </a:p>
      </dgm:t>
    </dgm:pt>
    <dgm:pt modelId="{1F659F3F-9F27-4EA5-A2D1-0C95972EAB51}" type="sibTrans" cxnId="{F34E573D-E26E-4DA4-B0FB-49F08E3DB0BC}">
      <dgm:prSet/>
      <dgm:spPr/>
      <dgm:t>
        <a:bodyPr/>
        <a:lstStyle/>
        <a:p>
          <a:endParaRPr lang="en-US"/>
        </a:p>
      </dgm:t>
    </dgm:pt>
    <dgm:pt modelId="{DBA9F765-1279-4990-81EF-368B1DD0DFB7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Internal controls and other key topics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C134986D-8C02-4F9A-A1C2-9E8B350EF2B4}" type="parTrans" cxnId="{479DB261-6EC4-47C6-9D05-0EAB2BCED720}">
      <dgm:prSet/>
      <dgm:spPr/>
      <dgm:t>
        <a:bodyPr/>
        <a:lstStyle/>
        <a:p>
          <a:endParaRPr lang="en-US"/>
        </a:p>
      </dgm:t>
    </dgm:pt>
    <dgm:pt modelId="{9D5C4E26-DD1D-4C52-877F-4B5EF688283B}" type="sibTrans" cxnId="{479DB261-6EC4-47C6-9D05-0EAB2BCED720}">
      <dgm:prSet/>
      <dgm:spPr/>
      <dgm:t>
        <a:bodyPr/>
        <a:lstStyle/>
        <a:p>
          <a:endParaRPr lang="en-US"/>
        </a:p>
      </dgm:t>
    </dgm:pt>
    <dgm:pt modelId="{3824A210-2B18-449B-B133-7C8E094D242E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Recommendations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D30D12FC-C909-4A3F-A1F1-093922C3676C}" type="parTrans" cxnId="{D7D55091-D0D2-45A7-AA12-A96B7D5344DD}">
      <dgm:prSet/>
      <dgm:spPr/>
      <dgm:t>
        <a:bodyPr/>
        <a:lstStyle/>
        <a:p>
          <a:endParaRPr lang="en-US"/>
        </a:p>
      </dgm:t>
    </dgm:pt>
    <dgm:pt modelId="{DDC169DE-257E-41D3-8DA7-61E1616D70AF}" type="sibTrans" cxnId="{D7D55091-D0D2-45A7-AA12-A96B7D5344DD}">
      <dgm:prSet/>
      <dgm:spPr/>
      <dgm:t>
        <a:bodyPr/>
        <a:lstStyle/>
        <a:p>
          <a:endParaRPr lang="en-US"/>
        </a:p>
      </dgm:t>
    </dgm:pt>
    <dgm:pt modelId="{5557FCBF-69CC-4D5F-851B-01415BC8BC44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University actions taken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97CC9EBD-F230-4DDD-9430-E9AA12E2BE7C}" type="parTrans" cxnId="{2D60F3B5-B572-4DDF-8F48-930A6EED10F2}">
      <dgm:prSet/>
      <dgm:spPr/>
      <dgm:t>
        <a:bodyPr/>
        <a:lstStyle/>
        <a:p>
          <a:endParaRPr lang="en-US"/>
        </a:p>
      </dgm:t>
    </dgm:pt>
    <dgm:pt modelId="{754A7BAC-6ACB-4F32-A57E-1F4DAD391FC3}" type="sibTrans" cxnId="{2D60F3B5-B572-4DDF-8F48-930A6EED10F2}">
      <dgm:prSet/>
      <dgm:spPr/>
      <dgm:t>
        <a:bodyPr/>
        <a:lstStyle/>
        <a:p>
          <a:endParaRPr lang="en-US"/>
        </a:p>
      </dgm:t>
    </dgm:pt>
    <dgm:pt modelId="{D74E3A5E-C0F5-4CB1-94F9-90C5F4B443D9}">
      <dgm:prSet phldrT="[Text]" custT="1"/>
      <dgm:spPr/>
      <dgm:t>
        <a:bodyPr/>
        <a:lstStyle/>
        <a:p>
          <a:r>
            <a:rPr lang="en-US" sz="2000" dirty="0" smtClean="0">
              <a:latin typeface="Arial Narrow" panose="020B0606020202030204" pitchFamily="34" charset="0"/>
            </a:rPr>
            <a:t>Audit experiences</a:t>
          </a:r>
          <a:endParaRPr lang="en-US" sz="2000" dirty="0">
            <a:latin typeface="Arial Narrow" panose="020B0606020202030204" pitchFamily="34" charset="0"/>
          </a:endParaRPr>
        </a:p>
      </dgm:t>
    </dgm:pt>
    <dgm:pt modelId="{9A0C45D9-D43C-4C2A-A9D9-9B6181AE6D9E}" type="parTrans" cxnId="{200F1F42-514A-4451-9E44-95FAF66C7278}">
      <dgm:prSet/>
      <dgm:spPr/>
      <dgm:t>
        <a:bodyPr/>
        <a:lstStyle/>
        <a:p>
          <a:endParaRPr lang="en-US"/>
        </a:p>
      </dgm:t>
    </dgm:pt>
    <dgm:pt modelId="{9F28D2D3-673A-414F-85A8-F65E940C2F55}" type="sibTrans" cxnId="{200F1F42-514A-4451-9E44-95FAF66C7278}">
      <dgm:prSet/>
      <dgm:spPr/>
      <dgm:t>
        <a:bodyPr/>
        <a:lstStyle/>
        <a:p>
          <a:endParaRPr lang="en-US"/>
        </a:p>
      </dgm:t>
    </dgm:pt>
    <dgm:pt modelId="{CF2CC310-FEBB-4D8A-9F60-523990FC210E}" type="pres">
      <dgm:prSet presAssocID="{898F3FBA-B3A1-4DF2-BEC3-DABDE910FC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AB3BF-C315-4122-A619-6BEF9421A9B4}" type="pres">
      <dgm:prSet presAssocID="{86097B44-1D18-40EE-9CED-FB9FC07E8518}" presName="composite" presStyleCnt="0"/>
      <dgm:spPr/>
    </dgm:pt>
    <dgm:pt modelId="{198E40CF-5879-419C-8546-E87DE07860D2}" type="pres">
      <dgm:prSet presAssocID="{86097B44-1D18-40EE-9CED-FB9FC07E8518}" presName="parentText" presStyleLbl="alignNode1" presStyleIdx="0" presStyleCnt="3" custLinFactNeighborX="7688" custLinFactNeighborY="-5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4B39F-722E-45A0-92D4-FDE5B992BB52}" type="pres">
      <dgm:prSet presAssocID="{86097B44-1D18-40EE-9CED-FB9FC07E8518}" presName="descendantText" presStyleLbl="alignAcc1" presStyleIdx="0" presStyleCnt="3" custScaleX="87544" custScaleY="133491" custLinFactNeighborX="-987" custLinFactNeighborY="8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7FAAA-F48E-4269-B7BC-B1A9AD080066}" type="pres">
      <dgm:prSet presAssocID="{D7C3CB4B-2B2C-4CD3-880B-41CD6502308B}" presName="sp" presStyleCnt="0"/>
      <dgm:spPr/>
    </dgm:pt>
    <dgm:pt modelId="{FA144381-C94E-4E8F-8ED9-5AC002666F39}" type="pres">
      <dgm:prSet presAssocID="{E0C999F8-B50E-4F39-92F6-CB7C61E62FD7}" presName="composite" presStyleCnt="0"/>
      <dgm:spPr/>
    </dgm:pt>
    <dgm:pt modelId="{6BEE95D8-1492-46F2-A398-28953F9DCDB1}" type="pres">
      <dgm:prSet presAssocID="{E0C999F8-B50E-4F39-92F6-CB7C61E62FD7}" presName="parentText" presStyleLbl="alignNode1" presStyleIdx="1" presStyleCnt="3" custLinFactNeighborX="14878" custLinFactNeighborY="-6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0AF7B-6C3A-4F90-83DF-DE882C4911FB}" type="pres">
      <dgm:prSet presAssocID="{E0C999F8-B50E-4F39-92F6-CB7C61E62FD7}" presName="descendantText" presStyleLbl="alignAcc1" presStyleIdx="1" presStyleCnt="3" custScaleX="87272" custScaleY="138875" custLinFactNeighborX="-725" custLinFactNeighborY="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EA73A-972C-43DB-B544-8DBB69BA2BFA}" type="pres">
      <dgm:prSet presAssocID="{15FFAF2C-8B91-4206-B402-EBEAD60DD89B}" presName="sp" presStyleCnt="0"/>
      <dgm:spPr/>
    </dgm:pt>
    <dgm:pt modelId="{32F70D49-8322-4955-83DE-2C14313B14EB}" type="pres">
      <dgm:prSet presAssocID="{FF65D47A-FEE6-480B-9427-177B70A266A8}" presName="composite" presStyleCnt="0"/>
      <dgm:spPr/>
    </dgm:pt>
    <dgm:pt modelId="{73BF5F48-AD1E-478F-83B5-889B96EAA8EF}" type="pres">
      <dgm:prSet presAssocID="{FF65D47A-FEE6-480B-9427-177B70A266A8}" presName="parentText" presStyleLbl="alignNode1" presStyleIdx="2" presStyleCnt="3" custLinFactNeighborX="14878" custLinFactNeighborY="-104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88FFA-B366-407E-8D0E-AEDB890D1FA0}" type="pres">
      <dgm:prSet presAssocID="{FF65D47A-FEE6-480B-9427-177B70A266A8}" presName="descendantText" presStyleLbl="alignAcc1" presStyleIdx="2" presStyleCnt="3" custScaleX="88106" custScaleY="13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ADE4B-86D7-4913-99C7-329F5EB7E807}" type="presOf" srcId="{5557FCBF-69CC-4D5F-851B-01415BC8BC44}" destId="{81A88FFA-B366-407E-8D0E-AEDB890D1FA0}" srcOrd="0" destOrd="1" presId="urn:microsoft.com/office/officeart/2005/8/layout/chevron2"/>
    <dgm:cxn modelId="{A868BB65-8ECE-45A2-B58A-B3D5ACBE9389}" type="presOf" srcId="{3E55CA76-E266-44AC-B742-66815D1C9751}" destId="{B270AF7B-6C3A-4F90-83DF-DE882C4911FB}" srcOrd="0" destOrd="1" presId="urn:microsoft.com/office/officeart/2005/8/layout/chevron2"/>
    <dgm:cxn modelId="{BD036F31-498B-42EA-A709-A54DF4A43CB9}" srcId="{86097B44-1D18-40EE-9CED-FB9FC07E8518}" destId="{05478599-704F-42BC-B725-A59CB30688E1}" srcOrd="0" destOrd="0" parTransId="{5C7350DC-E5D8-45EC-83B1-5DF5390DF696}" sibTransId="{99A411D1-1392-4CC6-BA6A-D9809FD6DDB5}"/>
    <dgm:cxn modelId="{1589970E-54CB-4EFC-94EB-D55CC44F21E4}" type="presOf" srcId="{05478599-704F-42BC-B725-A59CB30688E1}" destId="{1A94B39F-722E-45A0-92D4-FDE5B992BB52}" srcOrd="0" destOrd="0" presId="urn:microsoft.com/office/officeart/2005/8/layout/chevron2"/>
    <dgm:cxn modelId="{883470D0-6784-4008-A30D-2E9EF70A9058}" srcId="{898F3FBA-B3A1-4DF2-BEC3-DABDE910FCCE}" destId="{FF65D47A-FEE6-480B-9427-177B70A266A8}" srcOrd="2" destOrd="0" parTransId="{22FBD5EE-C402-4819-A158-E72AB2A33983}" sibTransId="{CDE7DDC0-4C69-4C2C-B464-8AE38E61ADE1}"/>
    <dgm:cxn modelId="{74AA14D2-4453-4792-8044-763FCB6DB48A}" type="presOf" srcId="{3824A210-2B18-449B-B133-7C8E094D242E}" destId="{81A88FFA-B366-407E-8D0E-AEDB890D1FA0}" srcOrd="0" destOrd="0" presId="urn:microsoft.com/office/officeart/2005/8/layout/chevron2"/>
    <dgm:cxn modelId="{54A74770-4487-4139-AD47-8B44E18A0603}" type="presOf" srcId="{E0C999F8-B50E-4F39-92F6-CB7C61E62FD7}" destId="{6BEE95D8-1492-46F2-A398-28953F9DCDB1}" srcOrd="0" destOrd="0" presId="urn:microsoft.com/office/officeart/2005/8/layout/chevron2"/>
    <dgm:cxn modelId="{62201FD6-DA74-46B5-BDD5-3A716AEAB17D}" srcId="{898F3FBA-B3A1-4DF2-BEC3-DABDE910FCCE}" destId="{86097B44-1D18-40EE-9CED-FB9FC07E8518}" srcOrd="0" destOrd="0" parTransId="{1B7BDAD8-CA56-4187-886D-02B6884AFBF6}" sibTransId="{D7C3CB4B-2B2C-4CD3-880B-41CD6502308B}"/>
    <dgm:cxn modelId="{F582814D-D971-4C06-83DC-A1A02C3DCF96}" type="presOf" srcId="{898F3FBA-B3A1-4DF2-BEC3-DABDE910FCCE}" destId="{CF2CC310-FEBB-4D8A-9F60-523990FC210E}" srcOrd="0" destOrd="0" presId="urn:microsoft.com/office/officeart/2005/8/layout/chevron2"/>
    <dgm:cxn modelId="{479DB261-6EC4-47C6-9D05-0EAB2BCED720}" srcId="{E0C999F8-B50E-4F39-92F6-CB7C61E62FD7}" destId="{DBA9F765-1279-4990-81EF-368B1DD0DFB7}" srcOrd="2" destOrd="0" parTransId="{C134986D-8C02-4F9A-A1C2-9E8B350EF2B4}" sibTransId="{9D5C4E26-DD1D-4C52-877F-4B5EF688283B}"/>
    <dgm:cxn modelId="{F34E573D-E26E-4DA4-B0FB-49F08E3DB0BC}" srcId="{E0C999F8-B50E-4F39-92F6-CB7C61E62FD7}" destId="{3E55CA76-E266-44AC-B742-66815D1C9751}" srcOrd="1" destOrd="0" parTransId="{61161D60-F448-40F3-95F4-BD0088C72738}" sibTransId="{1F659F3F-9F27-4EA5-A2D1-0C95972EAB51}"/>
    <dgm:cxn modelId="{D7D55091-D0D2-45A7-AA12-A96B7D5344DD}" srcId="{FF65D47A-FEE6-480B-9427-177B70A266A8}" destId="{3824A210-2B18-449B-B133-7C8E094D242E}" srcOrd="0" destOrd="0" parTransId="{D30D12FC-C909-4A3F-A1F1-093922C3676C}" sibTransId="{DDC169DE-257E-41D3-8DA7-61E1616D70AF}"/>
    <dgm:cxn modelId="{2D60F3B5-B572-4DDF-8F48-930A6EED10F2}" srcId="{FF65D47A-FEE6-480B-9427-177B70A266A8}" destId="{5557FCBF-69CC-4D5F-851B-01415BC8BC44}" srcOrd="1" destOrd="0" parTransId="{97CC9EBD-F230-4DDD-9430-E9AA12E2BE7C}" sibTransId="{754A7BAC-6ACB-4F32-A57E-1F4DAD391FC3}"/>
    <dgm:cxn modelId="{200F1F42-514A-4451-9E44-95FAF66C7278}" srcId="{FF65D47A-FEE6-480B-9427-177B70A266A8}" destId="{D74E3A5E-C0F5-4CB1-94F9-90C5F4B443D9}" srcOrd="2" destOrd="0" parTransId="{9A0C45D9-D43C-4C2A-A9D9-9B6181AE6D9E}" sibTransId="{9F28D2D3-673A-414F-85A8-F65E940C2F55}"/>
    <dgm:cxn modelId="{1A3633CE-FA1A-471A-97BF-EDA95DC8672F}" srcId="{E0C999F8-B50E-4F39-92F6-CB7C61E62FD7}" destId="{DF7F82D9-9DD2-4AF7-9CF8-C33B9D93CC16}" srcOrd="0" destOrd="0" parTransId="{CD35277A-0612-4188-8191-025C4F78709E}" sibTransId="{3851642B-007D-4190-B335-922D3EC25352}"/>
    <dgm:cxn modelId="{218190C4-4AFC-4F4B-9B0D-38CB70E20BD4}" type="presOf" srcId="{86097B44-1D18-40EE-9CED-FB9FC07E8518}" destId="{198E40CF-5879-419C-8546-E87DE07860D2}" srcOrd="0" destOrd="0" presId="urn:microsoft.com/office/officeart/2005/8/layout/chevron2"/>
    <dgm:cxn modelId="{FED4F344-2D3A-4AD2-BBAA-9ADD782A05AE}" type="presOf" srcId="{D74E3A5E-C0F5-4CB1-94F9-90C5F4B443D9}" destId="{81A88FFA-B366-407E-8D0E-AEDB890D1FA0}" srcOrd="0" destOrd="2" presId="urn:microsoft.com/office/officeart/2005/8/layout/chevron2"/>
    <dgm:cxn modelId="{9160D2F1-E521-4C77-A94B-C4A63BE6AB75}" type="presOf" srcId="{DF7F82D9-9DD2-4AF7-9CF8-C33B9D93CC16}" destId="{B270AF7B-6C3A-4F90-83DF-DE882C4911FB}" srcOrd="0" destOrd="0" presId="urn:microsoft.com/office/officeart/2005/8/layout/chevron2"/>
    <dgm:cxn modelId="{ECEF826E-C5B7-43ED-8457-94389D7ABEA4}" type="presOf" srcId="{FF65D47A-FEE6-480B-9427-177B70A266A8}" destId="{73BF5F48-AD1E-478F-83B5-889B96EAA8EF}" srcOrd="0" destOrd="0" presId="urn:microsoft.com/office/officeart/2005/8/layout/chevron2"/>
    <dgm:cxn modelId="{F5B575B2-08D0-4511-A7F2-3EC288C98080}" type="presOf" srcId="{DBA9F765-1279-4990-81EF-368B1DD0DFB7}" destId="{B270AF7B-6C3A-4F90-83DF-DE882C4911FB}" srcOrd="0" destOrd="2" presId="urn:microsoft.com/office/officeart/2005/8/layout/chevron2"/>
    <dgm:cxn modelId="{5AE946E4-A7FF-4BA5-8BA7-F6A53C55558E}" srcId="{898F3FBA-B3A1-4DF2-BEC3-DABDE910FCCE}" destId="{E0C999F8-B50E-4F39-92F6-CB7C61E62FD7}" srcOrd="1" destOrd="0" parTransId="{0B16713E-D7E7-4A06-A923-D236E6772D7B}" sibTransId="{15FFAF2C-8B91-4206-B402-EBEAD60DD89B}"/>
    <dgm:cxn modelId="{54D8A9A7-2D05-4A1B-B2FF-B70EB52E8F42}" type="presParOf" srcId="{CF2CC310-FEBB-4D8A-9F60-523990FC210E}" destId="{DFAAB3BF-C315-4122-A619-6BEF9421A9B4}" srcOrd="0" destOrd="0" presId="urn:microsoft.com/office/officeart/2005/8/layout/chevron2"/>
    <dgm:cxn modelId="{BE49DC26-E123-408C-97C2-4067A15A5694}" type="presParOf" srcId="{DFAAB3BF-C315-4122-A619-6BEF9421A9B4}" destId="{198E40CF-5879-419C-8546-E87DE07860D2}" srcOrd="0" destOrd="0" presId="urn:microsoft.com/office/officeart/2005/8/layout/chevron2"/>
    <dgm:cxn modelId="{0848D737-00F2-4264-A719-1E1B725F9AE1}" type="presParOf" srcId="{DFAAB3BF-C315-4122-A619-6BEF9421A9B4}" destId="{1A94B39F-722E-45A0-92D4-FDE5B992BB52}" srcOrd="1" destOrd="0" presId="urn:microsoft.com/office/officeart/2005/8/layout/chevron2"/>
    <dgm:cxn modelId="{D32219C5-369B-487A-A7E1-7E340EF518D5}" type="presParOf" srcId="{CF2CC310-FEBB-4D8A-9F60-523990FC210E}" destId="{8717FAAA-F48E-4269-B7BC-B1A9AD080066}" srcOrd="1" destOrd="0" presId="urn:microsoft.com/office/officeart/2005/8/layout/chevron2"/>
    <dgm:cxn modelId="{C3E31AD9-BF1A-48C8-8C12-0A55AEE1E170}" type="presParOf" srcId="{CF2CC310-FEBB-4D8A-9F60-523990FC210E}" destId="{FA144381-C94E-4E8F-8ED9-5AC002666F39}" srcOrd="2" destOrd="0" presId="urn:microsoft.com/office/officeart/2005/8/layout/chevron2"/>
    <dgm:cxn modelId="{6B360357-F2FC-461A-8C21-4C6FC381BB5E}" type="presParOf" srcId="{FA144381-C94E-4E8F-8ED9-5AC002666F39}" destId="{6BEE95D8-1492-46F2-A398-28953F9DCDB1}" srcOrd="0" destOrd="0" presId="urn:microsoft.com/office/officeart/2005/8/layout/chevron2"/>
    <dgm:cxn modelId="{8E256223-44C2-46CD-859C-39633F284855}" type="presParOf" srcId="{FA144381-C94E-4E8F-8ED9-5AC002666F39}" destId="{B270AF7B-6C3A-4F90-83DF-DE882C4911FB}" srcOrd="1" destOrd="0" presId="urn:microsoft.com/office/officeart/2005/8/layout/chevron2"/>
    <dgm:cxn modelId="{19010C5B-1F2B-4273-9FEC-84C8FB9B4F3C}" type="presParOf" srcId="{CF2CC310-FEBB-4D8A-9F60-523990FC210E}" destId="{AD1EA73A-972C-43DB-B544-8DBB69BA2BFA}" srcOrd="3" destOrd="0" presId="urn:microsoft.com/office/officeart/2005/8/layout/chevron2"/>
    <dgm:cxn modelId="{3F9DD197-6F1F-4028-A437-45E990DEF7B6}" type="presParOf" srcId="{CF2CC310-FEBB-4D8A-9F60-523990FC210E}" destId="{32F70D49-8322-4955-83DE-2C14313B14EB}" srcOrd="4" destOrd="0" presId="urn:microsoft.com/office/officeart/2005/8/layout/chevron2"/>
    <dgm:cxn modelId="{9EF14DD9-6812-4BB1-81C1-F5D68F9F6FB7}" type="presParOf" srcId="{32F70D49-8322-4955-83DE-2C14313B14EB}" destId="{73BF5F48-AD1E-478F-83B5-889B96EAA8EF}" srcOrd="0" destOrd="0" presId="urn:microsoft.com/office/officeart/2005/8/layout/chevron2"/>
    <dgm:cxn modelId="{EDF2C33A-70A9-41D7-A279-B65F554A36E9}" type="presParOf" srcId="{32F70D49-8322-4955-83DE-2C14313B14EB}" destId="{81A88FFA-B366-407E-8D0E-AEDB890D1F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E40CF-5879-419C-8546-E87DE07860D2}">
      <dsp:nvSpPr>
        <dsp:cNvPr id="0" name=""/>
        <dsp:cNvSpPr/>
      </dsp:nvSpPr>
      <dsp:spPr>
        <a:xfrm rot="5400000">
          <a:off x="73149" y="317563"/>
          <a:ext cx="1514111" cy="1059877"/>
        </a:xfrm>
        <a:prstGeom prst="chevron">
          <a:avLst/>
        </a:prstGeom>
        <a:solidFill>
          <a:schemeClr val="accent4">
            <a:lumMod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Introduction</a:t>
          </a:r>
          <a:endParaRPr lang="en-US" sz="1400" kern="1200" dirty="0">
            <a:solidFill>
              <a:schemeClr val="bg1"/>
            </a:solidFill>
          </a:endParaRPr>
        </a:p>
      </dsp:txBody>
      <dsp:txXfrm rot="-5400000">
        <a:off x="300267" y="620385"/>
        <a:ext cx="1059877" cy="454234"/>
      </dsp:txXfrm>
    </dsp:sp>
    <dsp:sp modelId="{1A94B39F-722E-45A0-92D4-FDE5B992BB52}">
      <dsp:nvSpPr>
        <dsp:cNvPr id="0" name=""/>
        <dsp:cNvSpPr/>
      </dsp:nvSpPr>
      <dsp:spPr>
        <a:xfrm rot="5400000">
          <a:off x="4228022" y="-2473255"/>
          <a:ext cx="1313781" cy="6441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Narrow" panose="020B0606020202030204" pitchFamily="34" charset="0"/>
            </a:rPr>
            <a:t>Where to Begin</a:t>
          </a:r>
          <a:endParaRPr lang="en-US" sz="2000" kern="1200" dirty="0">
            <a:latin typeface="Arial Narrow" panose="020B0606020202030204" pitchFamily="34" charset="0"/>
          </a:endParaRPr>
        </a:p>
      </dsp:txBody>
      <dsp:txXfrm rot="-5400000">
        <a:off x="1664280" y="154621"/>
        <a:ext cx="6377132" cy="1185513"/>
      </dsp:txXfrm>
    </dsp:sp>
    <dsp:sp modelId="{6BEE95D8-1492-46F2-A398-28953F9DCDB1}">
      <dsp:nvSpPr>
        <dsp:cNvPr id="0" name=""/>
        <dsp:cNvSpPr/>
      </dsp:nvSpPr>
      <dsp:spPr>
        <a:xfrm rot="5400000">
          <a:off x="149354" y="1827280"/>
          <a:ext cx="1514111" cy="1059877"/>
        </a:xfrm>
        <a:prstGeom prst="chevron">
          <a:avLst/>
        </a:prstGeom>
        <a:solidFill>
          <a:schemeClr val="bg2">
            <a:lumMod val="25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Comparison &amp; guidance</a:t>
          </a: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6472" y="2130102"/>
        <a:ext cx="1059877" cy="454234"/>
      </dsp:txXfrm>
    </dsp:sp>
    <dsp:sp modelId="{B270AF7B-6C3A-4F90-83DF-DE882C4911FB}">
      <dsp:nvSpPr>
        <dsp:cNvPr id="0" name=""/>
        <dsp:cNvSpPr/>
      </dsp:nvSpPr>
      <dsp:spPr>
        <a:xfrm rot="5400000">
          <a:off x="4215130" y="-992144"/>
          <a:ext cx="1366769" cy="6411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Organization of  Subpart 200.430</a:t>
          </a:r>
          <a:endParaRPr lang="en-US" sz="2000" kern="1200" dirty="0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Narrow" panose="020B0606020202030204" pitchFamily="34" charset="0"/>
            </a:rPr>
            <a:t>Comparison between the new guidance and A-21, Section J.10</a:t>
          </a:r>
          <a:endParaRPr lang="en-US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Narrow" panose="020B0606020202030204" pitchFamily="34" charset="0"/>
            </a:rPr>
            <a:t>Internal controls and other key topics</a:t>
          </a:r>
          <a:endParaRPr lang="en-US" sz="2000" kern="1200" dirty="0">
            <a:latin typeface="Arial Narrow" panose="020B0606020202030204" pitchFamily="34" charset="0"/>
          </a:endParaRPr>
        </a:p>
      </dsp:txBody>
      <dsp:txXfrm rot="-5400000">
        <a:off x="1692914" y="1596792"/>
        <a:ext cx="6344481" cy="1233329"/>
      </dsp:txXfrm>
    </dsp:sp>
    <dsp:sp modelId="{73BF5F48-AD1E-478F-83B5-889B96EAA8EF}">
      <dsp:nvSpPr>
        <dsp:cNvPr id="0" name=""/>
        <dsp:cNvSpPr/>
      </dsp:nvSpPr>
      <dsp:spPr>
        <a:xfrm rot="5400000">
          <a:off x="149354" y="3275077"/>
          <a:ext cx="1514111" cy="1059877"/>
        </a:xfrm>
        <a:prstGeom prst="chevron">
          <a:avLst/>
        </a:prstGeom>
        <a:solidFill>
          <a:schemeClr val="accent5">
            <a:lumMod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Next…</a:t>
          </a:r>
          <a:endParaRPr lang="en-US" sz="1400" kern="1200" dirty="0">
            <a:solidFill>
              <a:schemeClr val="bg1"/>
            </a:solidFill>
          </a:endParaRPr>
        </a:p>
      </dsp:txBody>
      <dsp:txXfrm rot="-5400000">
        <a:off x="376472" y="3577899"/>
        <a:ext cx="1059877" cy="454234"/>
      </dsp:txXfrm>
    </dsp:sp>
    <dsp:sp modelId="{81A88FFA-B366-407E-8D0E-AEDB890D1FA0}">
      <dsp:nvSpPr>
        <dsp:cNvPr id="0" name=""/>
        <dsp:cNvSpPr/>
      </dsp:nvSpPr>
      <dsp:spPr>
        <a:xfrm rot="5400000">
          <a:off x="4304909" y="456675"/>
          <a:ext cx="1305248" cy="6482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Narrow" panose="020B0606020202030204" pitchFamily="34" charset="0"/>
            </a:rPr>
            <a:t>Recommendations</a:t>
          </a:r>
          <a:endParaRPr lang="en-US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Narrow" panose="020B0606020202030204" pitchFamily="34" charset="0"/>
            </a:rPr>
            <a:t>University actions taken</a:t>
          </a:r>
          <a:endParaRPr lang="en-US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Narrow" panose="020B0606020202030204" pitchFamily="34" charset="0"/>
            </a:rPr>
            <a:t>Audit experiences</a:t>
          </a:r>
          <a:endParaRPr lang="en-US" sz="2000" kern="1200" dirty="0">
            <a:latin typeface="Arial Narrow" panose="020B0606020202030204" pitchFamily="34" charset="0"/>
          </a:endParaRPr>
        </a:p>
      </dsp:txBody>
      <dsp:txXfrm rot="-5400000">
        <a:off x="1716226" y="3109076"/>
        <a:ext cx="6418899" cy="117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4AA5-E120-4338-AD8D-E3D4F6F75969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CC08-AFC5-4B44-A0D5-90513D19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3322E174-C270-4727-B849-2C80A4BE3A95}" type="datetimeFigureOut">
              <a:rPr lang="en-US"/>
              <a:pPr>
                <a:defRPr/>
              </a:pPr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170B89-5195-4CB7-B5AB-01ADEBF97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7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3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>
                <a:latin typeface="Georgia" panose="02040502050405020303" pitchFamily="18" charset="0"/>
              </a:rPr>
              <a:t>What does IBS have to account for?</a:t>
            </a:r>
          </a:p>
          <a:p>
            <a:r>
              <a:rPr lang="en-US" dirty="0"/>
              <a:t>Teaching (including prep time)</a:t>
            </a:r>
          </a:p>
          <a:p>
            <a:r>
              <a:rPr lang="en-US" dirty="0"/>
              <a:t>Advising students</a:t>
            </a:r>
          </a:p>
          <a:p>
            <a:r>
              <a:rPr lang="en-US" dirty="0"/>
              <a:t>Committee work</a:t>
            </a:r>
          </a:p>
          <a:p>
            <a:r>
              <a:rPr lang="en-US" dirty="0"/>
              <a:t>Writing recommendations</a:t>
            </a:r>
          </a:p>
          <a:p>
            <a:r>
              <a:rPr lang="en-US" dirty="0"/>
              <a:t>Writing grant proposals</a:t>
            </a:r>
          </a:p>
          <a:p>
            <a:r>
              <a:rPr lang="en-US" dirty="0"/>
              <a:t>Administrative duties</a:t>
            </a:r>
          </a:p>
          <a:p>
            <a:r>
              <a:rPr lang="en-US" dirty="0"/>
              <a:t>Department or other chairmanships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82A32AE-67D9-4618-A018-529F4F80EA28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6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6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79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3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5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7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3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9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9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E087A56-98D9-4C6D-A9A8-068781065AE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E087A56-98D9-4C6D-A9A8-068781065AE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ED7393-0FAF-451C-A7D5-782F40C84E1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70B89-5195-4CB7-B5AB-01ADEBF975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7996-64C3-4B30-82A8-91CCE7A3B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ED68-B3FC-4B34-A358-424175816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3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2690" y="457200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665" y="457200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CFAB-21B3-4595-B9D2-B7A8F590E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40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0" y="152400"/>
            <a:ext cx="9144000" cy="1107281"/>
          </a:xfrm>
          <a:prstGeom prst="roundRect">
            <a:avLst>
              <a:gd name="adj" fmla="val 0"/>
            </a:avLst>
          </a:prstGeom>
          <a:solidFill>
            <a:srgbClr val="C5FBC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42913" y="3190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304800" y="1081088"/>
            <a:ext cx="8613775" cy="357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b="1" kern="12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953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600200" y="6551613"/>
            <a:ext cx="2465388" cy="317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29200" y="6554788"/>
            <a:ext cx="25146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 userDrawn="1"/>
        </p:nvSpPr>
        <p:spPr bwMode="auto">
          <a:xfrm>
            <a:off x="8728075" y="6554788"/>
            <a:ext cx="381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fld id="{D483EDA7-E650-42DD-BB94-CD5D0FD7B340}" type="slidenum">
              <a:rPr lang="en-US" altLang="en-US" sz="1100" baseline="0" smtClean="0"/>
              <a:pPr algn="ctr"/>
              <a:t>‹#›</a:t>
            </a:fld>
            <a:endParaRPr lang="en-US" altLang="en-US" sz="1100" baseline="0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90513" y="1081088"/>
            <a:ext cx="8382000" cy="519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u="none"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  <a:lvl2pPr marL="0" indent="-285750">
              <a:buFont typeface="Arial" panose="020B0604020202020204" pitchFamily="34" charset="0"/>
              <a:buChar char="•"/>
              <a:defRPr sz="2400" b="0">
                <a:latin typeface="Arial Narrow" panose="020B0606020202030204" pitchFamily="34" charset="0"/>
              </a:defRPr>
            </a:lvl2pPr>
            <a:lvl3pPr marL="731520" indent="-228600">
              <a:buFont typeface="Wingdings" panose="05000000000000000000" pitchFamily="2" charset="2"/>
              <a:buChar char="§"/>
              <a:defRPr sz="2000"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800"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06856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5181600" y="1600200"/>
            <a:ext cx="3581400" cy="4525434"/>
          </a:xfrm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u="none"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  <a:lvl2pPr marL="0" indent="-285750"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</a:defRPr>
            </a:lvl2pPr>
            <a:lvl3pPr marL="731520" indent="-228600">
              <a:buFont typeface="Wingdings" panose="05000000000000000000" pitchFamily="2" charset="2"/>
              <a:buChar char="§"/>
              <a:defRPr sz="2000"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800"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1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6C47996-64C3-4B30-82A8-91CCE7A3BB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53AAB1-4DD8-4F46-B1CA-9A2522AD9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0BE2B-8C41-466D-A4B5-8E51B0543C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A397D-331A-4C63-A232-EE935AE6A3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/>
        </p:nvSpPr>
        <p:spPr bwMode="auto">
          <a:xfrm>
            <a:off x="4343400" y="1600200"/>
            <a:ext cx="43434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4" algn="ctr" eaLnBrk="1" hangingPunct="1">
              <a:defRPr/>
            </a:pPr>
            <a:endParaRPr lang="en-US" altLang="en-US" sz="360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228600" y="0"/>
            <a:ext cx="8915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" y="241300"/>
            <a:ext cx="399778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469524" y="518795"/>
            <a:ext cx="4191000" cy="8039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Arial Narrow"/>
                <a:ea typeface="MS PGothic"/>
                <a:cs typeface="Times New Roman"/>
              </a:rPr>
              <a:t>NECA – Old Saybrook, CT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Arial Narrow"/>
                <a:ea typeface="MS PGothic"/>
                <a:cs typeface="Times New Roman"/>
              </a:rPr>
              <a:t>September 28-30, 2015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84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6429375"/>
            <a:ext cx="381000" cy="365125"/>
          </a:xfrm>
        </p:spPr>
        <p:txBody>
          <a:bodyPr/>
          <a:lstStyle/>
          <a:p>
            <a:pPr>
              <a:defRPr/>
            </a:pPr>
            <a:fld id="{D21A400E-21F0-4994-8B5F-3497DDCAA5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6" y="152400"/>
            <a:ext cx="8290034" cy="155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553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73C02-8F93-4B20-BB07-8A3C88A1F520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029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6BB6F8-EB55-45E3-A297-06C964906E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B5C8-6036-4433-A184-69C6DBF0E1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ED68-B3FC-4B34-A358-4241758160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5CFAB-21B3-4595-B9D2-B7A8F590ED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42913" y="3190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304800" y="1081088"/>
            <a:ext cx="8613775" cy="357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b="1" kern="12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682625" indent="-3349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030288" indent="-347663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9538" indent="-3492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953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600200" y="6551613"/>
            <a:ext cx="2465388" cy="317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29200" y="6554788"/>
            <a:ext cx="25146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 userDrawn="1"/>
        </p:nvSpPr>
        <p:spPr bwMode="auto">
          <a:xfrm>
            <a:off x="8728075" y="6554788"/>
            <a:ext cx="381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fld id="{D483EDA7-E650-42DD-BB94-CD5D0FD7B340}" type="slidenum">
              <a:rPr lang="en-US" altLang="en-US" sz="1100" baseline="0" smtClean="0"/>
              <a:pPr algn="ctr"/>
              <a:t>‹#›</a:t>
            </a:fld>
            <a:endParaRPr lang="en-US" altLang="en-US" sz="1100" baseline="0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90513" y="1081088"/>
            <a:ext cx="8382000" cy="519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u="none"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  <a:lvl2pPr marL="0" indent="-285750">
              <a:buFont typeface="Arial" panose="020B0604020202020204" pitchFamily="34" charset="0"/>
              <a:buChar char="•"/>
              <a:defRPr sz="2400" b="0">
                <a:latin typeface="Arial Narrow" panose="020B0606020202030204" pitchFamily="34" charset="0"/>
              </a:defRPr>
            </a:lvl2pPr>
            <a:lvl3pPr marL="731520" indent="-228600">
              <a:buFont typeface="Wingdings" panose="05000000000000000000" pitchFamily="2" charset="2"/>
              <a:buChar char="§"/>
              <a:defRPr sz="2000"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800"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5181600" y="1600200"/>
            <a:ext cx="3581400" cy="4525434"/>
          </a:xfrm>
          <a:ln>
            <a:solidFill>
              <a:schemeClr val="bg2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u="none"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  <a:lvl2pPr marL="0" indent="-285750"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</a:defRPr>
            </a:lvl2pPr>
            <a:lvl3pPr marL="731520" indent="-228600">
              <a:buFont typeface="Wingdings" panose="05000000000000000000" pitchFamily="2" charset="2"/>
              <a:buChar char="§"/>
              <a:defRPr sz="2000"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sz="1800"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1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09738"/>
            <a:ext cx="74437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589463"/>
            <a:ext cx="74437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AAB1-4DD8-4F46-B1CA-9A2522AD9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5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17700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917700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BE2B-8C41-466D-A4B5-8E51B0543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0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3054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99092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23004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5712" y="1699092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5712" y="2523004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397D-331A-4C63-A232-EE935AE6A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9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E992-C838-472B-A23A-6FFC743AF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77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63000" y="6600826"/>
            <a:ext cx="352425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400E-21F0-4994-8B5F-3497DDCAA5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32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350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B6F8-EB55-45E3-A297-06C964906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8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4350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B5C8-6036-4433-A184-69C6DBF0E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44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825625"/>
            <a:ext cx="74485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176963"/>
            <a:ext cx="59055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AF9159-EB23-4DF4-8BF2-71C68347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86501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1BFF28-7A78-4393-9577-5BAAAFE2503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8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914400" y="1981200"/>
            <a:ext cx="7239000" cy="433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3366"/>
                </a:solidFill>
              </a:rPr>
              <a:t>Effort Reporting and OMB Uniform </a:t>
            </a:r>
            <a:r>
              <a:rPr lang="en-US" altLang="en-US" sz="3600" b="1" dirty="0" smtClean="0">
                <a:solidFill>
                  <a:srgbClr val="003366"/>
                </a:solidFill>
              </a:rPr>
              <a:t>Guidance</a:t>
            </a:r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endParaRPr lang="en-US" altLang="en-US" sz="1000" dirty="0"/>
          </a:p>
          <a:p>
            <a:pPr eaLnBrk="1" hangingPunct="1"/>
            <a:r>
              <a:rPr lang="en-US" altLang="en-US" sz="2000" dirty="0" smtClean="0"/>
              <a:t>		Presented by:</a:t>
            </a:r>
          </a:p>
          <a:p>
            <a:pPr lvl="3" eaLnBrk="1" hangingPunct="1"/>
            <a:r>
              <a:rPr lang="en-US" altLang="en-US" sz="2000" dirty="0" smtClean="0"/>
              <a:t>Jennifer W. Mitchell</a:t>
            </a:r>
          </a:p>
          <a:p>
            <a:pPr lvl="3" eaLnBrk="1" hangingPunct="1"/>
            <a:r>
              <a:rPr lang="en-US" altLang="en-US" sz="2000" dirty="0"/>
              <a:t>	</a:t>
            </a:r>
            <a:r>
              <a:rPr lang="en-US" altLang="en-US" sz="2000" dirty="0" smtClean="0"/>
              <a:t>Director of Cost Studies and Effort Reporting Northwestern University</a:t>
            </a:r>
          </a:p>
          <a:p>
            <a:pPr lvl="3" eaLnBrk="1" hangingPunct="1"/>
            <a:r>
              <a:rPr lang="en-US" altLang="en-US" sz="2000" dirty="0" smtClean="0"/>
              <a:t>Sarah T. Axelrod</a:t>
            </a:r>
          </a:p>
          <a:p>
            <a:pPr lvl="3" eaLnBrk="1" hangingPunct="1"/>
            <a:r>
              <a:rPr lang="en-US" altLang="en-US" sz="2000" dirty="0" smtClean="0"/>
              <a:t>	Director of Cost Analysis and Compliance Harvard University</a:t>
            </a:r>
          </a:p>
          <a:p>
            <a:pPr lvl="3" eaLnBrk="1" hangingPunct="1"/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u="sng" dirty="0" smtClean="0"/>
              <a:t>Compensation – (a) to (f)</a:t>
            </a:r>
          </a:p>
          <a:p>
            <a:pPr>
              <a:defRPr/>
            </a:pPr>
            <a:r>
              <a:rPr lang="en-US" dirty="0" smtClean="0"/>
              <a:t>(a) General</a:t>
            </a:r>
          </a:p>
          <a:p>
            <a:pPr>
              <a:defRPr/>
            </a:pPr>
            <a:r>
              <a:rPr lang="en-US" dirty="0" smtClean="0"/>
              <a:t>(b) Reasonableness</a:t>
            </a:r>
          </a:p>
          <a:p>
            <a:pPr>
              <a:defRPr/>
            </a:pPr>
            <a:r>
              <a:rPr lang="en-US" dirty="0" smtClean="0"/>
              <a:t>(c) Personal activities outside the IHE</a:t>
            </a:r>
          </a:p>
          <a:p>
            <a:pPr>
              <a:defRPr/>
            </a:pPr>
            <a:r>
              <a:rPr lang="en-US" dirty="0" smtClean="0"/>
              <a:t>(d) Unallowable Costs</a:t>
            </a:r>
          </a:p>
          <a:p>
            <a:pPr>
              <a:defRPr/>
            </a:pPr>
            <a:r>
              <a:rPr lang="en-US" dirty="0" smtClean="0"/>
              <a:t>(e) Special consideration in determining allowability of compensation</a:t>
            </a:r>
          </a:p>
          <a:p>
            <a:pPr>
              <a:defRPr/>
            </a:pPr>
            <a:r>
              <a:rPr lang="en-US" dirty="0" smtClean="0"/>
              <a:t>(f) Incentive compensation</a:t>
            </a:r>
          </a:p>
          <a:p>
            <a:pPr>
              <a:defRPr/>
            </a:pPr>
            <a:r>
              <a:rPr lang="en-US" u="sng" dirty="0" smtClean="0"/>
              <a:t>IHEs: </a:t>
            </a:r>
          </a:p>
          <a:p>
            <a:pPr>
              <a:defRPr/>
            </a:pPr>
            <a:r>
              <a:rPr lang="en-US" dirty="0" smtClean="0"/>
              <a:t>(h) Requirements specific for IHEs</a:t>
            </a:r>
            <a:endParaRPr lang="en-US" dirty="0"/>
          </a:p>
        </p:txBody>
      </p:sp>
      <p:sp>
        <p:nvSpPr>
          <p:cNvPr id="14339" name="Title 2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382000" cy="806450"/>
          </a:xfrm>
        </p:spPr>
        <p:txBody>
          <a:bodyPr/>
          <a:lstStyle/>
          <a:p>
            <a:pPr algn="ctr"/>
            <a:r>
              <a:rPr lang="en-US" altLang="en-US" sz="3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(a) through (f)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800600" y="1600200"/>
            <a:ext cx="39624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u="sng" dirty="0" smtClean="0"/>
              <a:t>Some Key Points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Follows the appointments of IHEs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Determined and supported by </a:t>
            </a:r>
            <a:r>
              <a:rPr lang="en-US" i="1" dirty="0" smtClean="0"/>
              <a:t>(i) Standards for documentation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Outside activities – “must” follow IHE’s policy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Costs that are unallowable under other sections “must” not be allowed in this section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Subject to ceiling in accordance with statute(e.g. NIH salary cap)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074420" lvl="2" indent="-342900">
              <a:defRPr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u="sng" dirty="0" smtClean="0"/>
              <a:t>(h) Institutions of higher education (IHEs</a:t>
            </a:r>
            <a:r>
              <a:rPr lang="en-US" u="sng" dirty="0" smtClean="0"/>
              <a:t>)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Certain Conditions – better clarification: allowable and incidental activities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Salary basis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Intra-institution of IHEs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Extra service pay/Overload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Periods outside the academic year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Part-time faculty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Sabbatical leave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dirty="0" smtClean="0"/>
              <a:t>Salary rates for non-faculty members</a:t>
            </a:r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382000" cy="806450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(h) – Requirements for IHEs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1054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Overall, clearer definitions and better examples:</a:t>
            </a:r>
          </a:p>
          <a:p>
            <a:pPr marL="1074420" lvl="2" indent="-342900">
              <a:defRPr/>
            </a:pPr>
            <a:r>
              <a:rPr lang="en-US" sz="2200" dirty="0" smtClean="0"/>
              <a:t>New examples of allowable activities such </a:t>
            </a:r>
            <a:r>
              <a:rPr lang="en-US" sz="2200" dirty="0"/>
              <a:t>as </a:t>
            </a:r>
            <a:r>
              <a:rPr lang="en-US" sz="2200" i="1" dirty="0"/>
              <a:t>developing and </a:t>
            </a:r>
            <a:r>
              <a:rPr lang="en-US" sz="2200" i="1" dirty="0" smtClean="0"/>
              <a:t>maintaining protocols (</a:t>
            </a:r>
            <a:r>
              <a:rPr lang="en-US" sz="2200" i="1" dirty="0"/>
              <a:t>human, animals, etc.), managing </a:t>
            </a:r>
            <a:r>
              <a:rPr lang="en-US" sz="2200" i="1" dirty="0" smtClean="0"/>
              <a:t>substances /</a:t>
            </a:r>
            <a:r>
              <a:rPr lang="en-US" sz="2200" i="1" dirty="0"/>
              <a:t>chemicals, managing and securing project-specific data, coordinating research </a:t>
            </a:r>
            <a:r>
              <a:rPr lang="en-US" sz="2200" i="1" dirty="0" smtClean="0"/>
              <a:t>subjects</a:t>
            </a:r>
          </a:p>
          <a:p>
            <a:pPr marL="342900" lvl="1" indent="-342900">
              <a:defRPr/>
            </a:pPr>
            <a:r>
              <a:rPr lang="en-US" dirty="0" smtClean="0"/>
              <a:t>IBS introduced &amp; emphasized</a:t>
            </a:r>
          </a:p>
          <a:p>
            <a:pPr lvl="1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42900" lvl="1" indent="-342900">
              <a:defRPr/>
            </a:pPr>
            <a:endParaRPr lang="en-US" dirty="0" smtClean="0"/>
          </a:p>
          <a:p>
            <a:pPr marL="342900" lvl="1" indent="-342900">
              <a:defRPr/>
            </a:pPr>
            <a:endParaRPr lang="en-US" dirty="0" smtClean="0"/>
          </a:p>
          <a:p>
            <a:pPr marL="1074420" lvl="2" indent="-34290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Annual compensation paid by the University for an employee’s appointment (9 or 12 months), whether that individual’s time is spent on research, teaching, or other </a:t>
            </a:r>
            <a:r>
              <a:rPr lang="en-US" sz="2800" dirty="0" smtClean="0"/>
              <a:t>activities</a:t>
            </a:r>
            <a:endParaRPr lang="en-US" sz="2800" dirty="0"/>
          </a:p>
          <a:p>
            <a:endParaRPr lang="en-US" sz="1600" dirty="0"/>
          </a:p>
          <a:p>
            <a:pPr marL="457200" lvl="1" indent="-457200"/>
            <a:r>
              <a:rPr lang="en-US" sz="2800" dirty="0"/>
              <a:t>Compensation should be documented in writing, generally letters come from Faculty Affairs or comparable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IBS must be used as the base salary on all grant proposals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285750" y="381000"/>
            <a:ext cx="8382000" cy="806450"/>
          </a:xfrm>
        </p:spPr>
        <p:txBody>
          <a:bodyPr/>
          <a:lstStyle/>
          <a:p>
            <a:pPr algn="ctr"/>
            <a:r>
              <a:rPr lang="en-US" altLang="en-US" sz="3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Institutional Base Salary (IBS)</a:t>
            </a:r>
          </a:p>
        </p:txBody>
      </p:sp>
    </p:spTree>
    <p:extLst>
      <p:ext uri="{BB962C8B-B14F-4D97-AF65-F5344CB8AC3E}">
        <p14:creationId xmlns:p14="http://schemas.microsoft.com/office/powerpoint/2010/main" val="10865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70000"/>
            <a:ext cx="8077200" cy="4749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IBS includes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Guaranteed salary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Base salary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Chairmanship, director’s pay? According to IHE’s written policy</a:t>
            </a:r>
          </a:p>
          <a:p>
            <a:r>
              <a:rPr lang="en-US" b="1" dirty="0" smtClean="0"/>
              <a:t>IBS </a:t>
            </a:r>
            <a:r>
              <a:rPr lang="en-US" b="1" dirty="0"/>
              <a:t>does not include</a:t>
            </a:r>
            <a:r>
              <a:rPr lang="en-US" dirty="0"/>
              <a:t>:</a:t>
            </a:r>
          </a:p>
          <a:p>
            <a:pPr marL="914400" lvl="1" indent="-457200"/>
            <a:r>
              <a:rPr lang="en-US" dirty="0"/>
              <a:t>Bonuses</a:t>
            </a:r>
          </a:p>
          <a:p>
            <a:pPr marL="914400" lvl="1" indent="-457200"/>
            <a:r>
              <a:rPr lang="en-US" dirty="0"/>
              <a:t>One-time payments</a:t>
            </a:r>
          </a:p>
          <a:p>
            <a:pPr marL="914400" lvl="1" indent="-457200"/>
            <a:r>
              <a:rPr lang="en-US" dirty="0"/>
              <a:t>Incentive pay (not guaranteed)</a:t>
            </a:r>
          </a:p>
          <a:p>
            <a:pPr marL="914400" lvl="1" indent="-457200"/>
            <a:r>
              <a:rPr lang="en-US" dirty="0"/>
              <a:t>Payments from other organizations </a:t>
            </a:r>
          </a:p>
          <a:p>
            <a:pPr marL="914400" lvl="1" indent="-457200"/>
            <a:r>
              <a:rPr lang="en-US" dirty="0"/>
              <a:t>Income that individuals are permitted to earn outside of their University responsibilities, such as consulting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298888" y="381000"/>
            <a:ext cx="8382000" cy="806450"/>
          </a:xfrm>
        </p:spPr>
        <p:txBody>
          <a:bodyPr/>
          <a:lstStyle/>
          <a:p>
            <a:pPr algn="ctr"/>
            <a:r>
              <a:rPr lang="en-US" altLang="en-US" sz="3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Institutional Base Salary (IBS)</a:t>
            </a:r>
          </a:p>
        </p:txBody>
      </p:sp>
    </p:spTree>
    <p:extLst>
      <p:ext uri="{BB962C8B-B14F-4D97-AF65-F5344CB8AC3E}">
        <p14:creationId xmlns:p14="http://schemas.microsoft.com/office/powerpoint/2010/main" val="26128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3340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(i)(1)(i) to  (i)(1)(viii)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Charges </a:t>
            </a:r>
            <a:r>
              <a:rPr lang="en-US" dirty="0"/>
              <a:t>to Federal awards for salaries and wages </a:t>
            </a:r>
            <a:r>
              <a:rPr lang="en-US" b="1" dirty="0"/>
              <a:t>must</a:t>
            </a:r>
            <a:r>
              <a:rPr lang="en-US" dirty="0"/>
              <a:t> </a:t>
            </a:r>
            <a:r>
              <a:rPr lang="en-US" dirty="0" smtClean="0"/>
              <a:t>be based </a:t>
            </a:r>
            <a:r>
              <a:rPr lang="en-US" dirty="0"/>
              <a:t>on records that </a:t>
            </a:r>
            <a:r>
              <a:rPr lang="en-US" b="1" dirty="0"/>
              <a:t>accurately reflect the work </a:t>
            </a:r>
            <a:r>
              <a:rPr lang="en-US" b="1" dirty="0" smtClean="0"/>
              <a:t>performed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 supported by </a:t>
            </a:r>
            <a:r>
              <a:rPr lang="en-US" b="1" dirty="0" smtClean="0"/>
              <a:t>a system of internal control </a:t>
            </a:r>
            <a:r>
              <a:rPr lang="en-US" dirty="0" smtClean="0"/>
              <a:t>which provides reasonable assurance that the </a:t>
            </a:r>
            <a:r>
              <a:rPr lang="en-US" b="1" dirty="0" smtClean="0"/>
              <a:t>charges are accurate, allowable, and properly allocated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Reasonably</a:t>
            </a:r>
            <a:r>
              <a:rPr lang="en-US" dirty="0"/>
              <a:t> reflect the total activity for which </a:t>
            </a:r>
            <a:r>
              <a:rPr lang="en-US" dirty="0" smtClean="0"/>
              <a:t>the employee </a:t>
            </a:r>
            <a:r>
              <a:rPr lang="en-US" dirty="0"/>
              <a:t>is compensated by the non-Federal entity, </a:t>
            </a:r>
            <a:r>
              <a:rPr lang="en-US" dirty="0" smtClean="0"/>
              <a:t>not exceeding </a:t>
            </a:r>
            <a:r>
              <a:rPr lang="en-US" dirty="0"/>
              <a:t>100% </a:t>
            </a:r>
            <a:r>
              <a:rPr lang="en-US" b="1" dirty="0"/>
              <a:t>of</a:t>
            </a:r>
            <a:r>
              <a:rPr lang="en-US" dirty="0"/>
              <a:t> compensated activities </a:t>
            </a:r>
            <a:endParaRPr lang="en-US" b="1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 idx="4294967295"/>
          </p:nvPr>
        </p:nvSpPr>
        <p:spPr>
          <a:xfrm>
            <a:off x="295275" y="381000"/>
            <a:ext cx="8382000" cy="806450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(i) Standards for documentation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5638800" y="1600200"/>
            <a:ext cx="31242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“accurately reflect the work performed” </a:t>
            </a:r>
            <a:r>
              <a:rPr lang="en-US" dirty="0" smtClean="0"/>
              <a:t>emphasized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Internal Controls emphasized: </a:t>
            </a:r>
            <a:r>
              <a:rPr lang="en-US" u="sng" dirty="0" smtClean="0"/>
              <a:t>accurate</a:t>
            </a:r>
            <a:r>
              <a:rPr lang="en-US" dirty="0" smtClean="0"/>
              <a:t>, allowable, and properly allocated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Reasonably reflect the total activity… - similar to A-21, Section J.10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791200" cy="4876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u="sng" dirty="0" smtClean="0"/>
              <a:t>(i)(1)(viii) Budget Estimates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Budget </a:t>
            </a:r>
            <a:r>
              <a:rPr lang="en-US" dirty="0"/>
              <a:t>estimates (i.e., estimates determined </a:t>
            </a:r>
            <a:r>
              <a:rPr lang="en-US" dirty="0" smtClean="0"/>
              <a:t>before the </a:t>
            </a:r>
            <a:r>
              <a:rPr lang="en-US" dirty="0"/>
              <a:t>services are performed) alone </a:t>
            </a:r>
            <a:r>
              <a:rPr lang="en-US" b="1" dirty="0"/>
              <a:t>do not qualify as </a:t>
            </a:r>
            <a:r>
              <a:rPr lang="en-US" b="1" dirty="0" smtClean="0"/>
              <a:t>support for </a:t>
            </a:r>
            <a:r>
              <a:rPr lang="en-US" b="1" dirty="0"/>
              <a:t>charges </a:t>
            </a:r>
            <a:r>
              <a:rPr lang="en-US" dirty="0"/>
              <a:t>to Federal </a:t>
            </a:r>
            <a:r>
              <a:rPr lang="en-US" dirty="0" smtClean="0"/>
              <a:t>awards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Significant changes in the corresponding </a:t>
            </a:r>
            <a:r>
              <a:rPr lang="en-US" dirty="0" smtClean="0"/>
              <a:t>work activity </a:t>
            </a:r>
            <a:r>
              <a:rPr lang="en-US" dirty="0"/>
              <a:t>(as defined by the non-Federal </a:t>
            </a:r>
            <a:r>
              <a:rPr lang="en-US" dirty="0" smtClean="0"/>
              <a:t>entity’s </a:t>
            </a:r>
            <a:r>
              <a:rPr lang="en-US" b="1" dirty="0" smtClean="0"/>
              <a:t>written </a:t>
            </a:r>
            <a:r>
              <a:rPr lang="en-US" b="1" dirty="0"/>
              <a:t>policies</a:t>
            </a:r>
            <a:r>
              <a:rPr lang="en-US" dirty="0"/>
              <a:t>) are identified and entered into </a:t>
            </a:r>
            <a:r>
              <a:rPr lang="en-US" dirty="0" smtClean="0"/>
              <a:t>the records </a:t>
            </a:r>
            <a:r>
              <a:rPr lang="en-US" dirty="0"/>
              <a:t>in a timely manner. Short term (such as </a:t>
            </a:r>
            <a:r>
              <a:rPr lang="en-US" b="1" dirty="0" smtClean="0"/>
              <a:t>one or </a:t>
            </a:r>
            <a:r>
              <a:rPr lang="en-US" b="1" dirty="0"/>
              <a:t>two months</a:t>
            </a:r>
            <a:r>
              <a:rPr lang="en-US" dirty="0"/>
              <a:t>) fluctuation between workload </a:t>
            </a:r>
            <a:r>
              <a:rPr lang="en-US" dirty="0" smtClean="0"/>
              <a:t>categories need </a:t>
            </a:r>
            <a:r>
              <a:rPr lang="en-US" dirty="0"/>
              <a:t>not be </a:t>
            </a:r>
            <a:r>
              <a:rPr lang="en-US" dirty="0" smtClean="0"/>
              <a:t>…</a:t>
            </a:r>
          </a:p>
          <a:p>
            <a:pPr marL="342900" lvl="1" indent="-342900">
              <a:defRPr/>
            </a:pPr>
            <a:r>
              <a:rPr lang="en-US" sz="2600" dirty="0" smtClean="0"/>
              <a:t>Internal controls </a:t>
            </a:r>
            <a:r>
              <a:rPr lang="en-US" sz="2600" dirty="0"/>
              <a:t>includes processes to review</a:t>
            </a:r>
            <a:r>
              <a:rPr lang="en-US" sz="2600" b="1" dirty="0"/>
              <a:t> </a:t>
            </a:r>
            <a:r>
              <a:rPr lang="en-US" sz="2600" b="1" dirty="0" smtClean="0"/>
              <a:t>after-the-fact</a:t>
            </a:r>
            <a:r>
              <a:rPr lang="en-US" sz="2600" dirty="0" smtClean="0"/>
              <a:t> interim charges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All necessary adjustment must </a:t>
            </a:r>
            <a:r>
              <a:rPr lang="en-US" dirty="0" smtClean="0"/>
              <a:t>be made </a:t>
            </a:r>
            <a:r>
              <a:rPr lang="en-US" dirty="0"/>
              <a:t>such that the </a:t>
            </a:r>
            <a:r>
              <a:rPr lang="en-US" b="1" dirty="0"/>
              <a:t>final amount charged to the </a:t>
            </a:r>
            <a:r>
              <a:rPr lang="en-US" b="1" dirty="0" smtClean="0"/>
              <a:t>Federal award </a:t>
            </a:r>
            <a:r>
              <a:rPr lang="en-US" b="1" dirty="0"/>
              <a:t>is accurate, allowable, and properly </a:t>
            </a:r>
            <a:r>
              <a:rPr lang="en-US" b="1" dirty="0" smtClean="0"/>
              <a:t>allocated</a:t>
            </a:r>
            <a:endParaRPr lang="en-US" sz="2000" dirty="0"/>
          </a:p>
          <a:p>
            <a:pPr marL="342900" lvl="1" indent="-342900">
              <a:defRPr/>
            </a:pPr>
            <a:endParaRPr lang="en-US" sz="26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 idx="4294967295"/>
          </p:nvPr>
        </p:nvSpPr>
        <p:spPr>
          <a:xfrm>
            <a:off x="285750" y="152400"/>
            <a:ext cx="8382000" cy="1111250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(i) Standards for documentation </a:t>
            </a:r>
            <a:b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– Budget </a:t>
            </a:r>
            <a:r>
              <a:rPr lang="en-US" altLang="en-US" sz="3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Estimates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0"/>
          </p:nvPr>
        </p:nvSpPr>
        <p:spPr>
          <a:xfrm>
            <a:off x="6096000" y="1600200"/>
            <a:ext cx="26670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“after-the-fact” mentioned (also in A-21)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Short-term fluctuation defined as no more than 2 months. However, final amount must be </a:t>
            </a:r>
            <a:r>
              <a:rPr lang="en-US" u="sng" dirty="0" smtClean="0"/>
              <a:t>accurate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5626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(i)(1)(ix) to  (i)(1)(x)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May reflect categories </a:t>
            </a:r>
            <a:r>
              <a:rPr lang="en-US" dirty="0"/>
              <a:t>of activities expressed as a </a:t>
            </a:r>
            <a:r>
              <a:rPr lang="en-US" dirty="0" smtClean="0"/>
              <a:t>percentage distribution </a:t>
            </a:r>
            <a:r>
              <a:rPr lang="en-US" dirty="0"/>
              <a:t>of total </a:t>
            </a:r>
            <a:r>
              <a:rPr lang="en-US" dirty="0" smtClean="0"/>
              <a:t>activities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“teaching</a:t>
            </a:r>
            <a:r>
              <a:rPr lang="en-US" dirty="0"/>
              <a:t>, research, service, </a:t>
            </a:r>
            <a:r>
              <a:rPr lang="en-US" dirty="0" smtClean="0"/>
              <a:t>and administration </a:t>
            </a:r>
            <a:r>
              <a:rPr lang="en-US" dirty="0"/>
              <a:t>are often </a:t>
            </a:r>
            <a:r>
              <a:rPr lang="en-US" b="1" dirty="0"/>
              <a:t>inextricably </a:t>
            </a:r>
            <a:r>
              <a:rPr lang="en-US" b="1" dirty="0" smtClean="0"/>
              <a:t>intermingled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an academic </a:t>
            </a:r>
            <a:r>
              <a:rPr lang="en-US" dirty="0"/>
              <a:t>setting. </a:t>
            </a:r>
            <a:r>
              <a:rPr lang="en-US" dirty="0" smtClean="0"/>
              <a:t>…a </a:t>
            </a:r>
            <a:r>
              <a:rPr lang="en-US" dirty="0"/>
              <a:t>precise assessment </a:t>
            </a:r>
            <a:r>
              <a:rPr lang="en-US" dirty="0" smtClean="0"/>
              <a:t>of factors </a:t>
            </a:r>
            <a:r>
              <a:rPr lang="en-US" dirty="0"/>
              <a:t>that contribute to costs is therefore </a:t>
            </a:r>
            <a:r>
              <a:rPr lang="en-US" b="1" dirty="0"/>
              <a:t>not </a:t>
            </a:r>
            <a:r>
              <a:rPr lang="en-US" b="1" dirty="0" smtClean="0"/>
              <a:t>always feasible</a:t>
            </a:r>
            <a:r>
              <a:rPr lang="en-US" b="1" dirty="0"/>
              <a:t>, nor is it </a:t>
            </a:r>
            <a:r>
              <a:rPr lang="en-US" b="1" dirty="0" smtClean="0"/>
              <a:t>expected</a:t>
            </a:r>
            <a:r>
              <a:rPr lang="en-US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8435" name="Title 2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382000" cy="806450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(i) Standards for documentation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019800" y="1600200"/>
            <a:ext cx="2743200" cy="4525963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Similar to the language in A-21, Section J.10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u="sng" dirty="0" smtClean="0"/>
              <a:t>(i)(3)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In accordance with Department of Labor </a:t>
            </a:r>
            <a:r>
              <a:rPr lang="en-US" dirty="0" smtClean="0"/>
              <a:t>regulations implementing </a:t>
            </a:r>
            <a:r>
              <a:rPr lang="en-US" dirty="0"/>
              <a:t>the Fair Labor Standards Act (FLSA) (29 CFR </a:t>
            </a:r>
            <a:r>
              <a:rPr lang="en-US" dirty="0" smtClean="0"/>
              <a:t>Part 516</a:t>
            </a:r>
            <a:r>
              <a:rPr lang="en-US" dirty="0"/>
              <a:t>), charges for the salaries and wages of nonexempt </a:t>
            </a:r>
            <a:r>
              <a:rPr lang="en-US" dirty="0" smtClean="0"/>
              <a:t>employees, in </a:t>
            </a:r>
            <a:r>
              <a:rPr lang="en-US" dirty="0"/>
              <a:t>addition to the supporting documentation described in </a:t>
            </a:r>
            <a:r>
              <a:rPr lang="en-US" dirty="0" smtClean="0"/>
              <a:t>this section</a:t>
            </a:r>
            <a:r>
              <a:rPr lang="en-US" dirty="0"/>
              <a:t>, must also be supported by records indicating the </a:t>
            </a:r>
            <a:r>
              <a:rPr lang="en-US" dirty="0" smtClean="0"/>
              <a:t>total number </a:t>
            </a:r>
            <a:r>
              <a:rPr lang="en-US" dirty="0"/>
              <a:t>of hours worked each day.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382000" cy="990600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(i).3 – Documentation for Nonexempt Employees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For non-exempt employees, time cards/timesheets will suffice but also subject to internal controls. e.g. , reasonable, </a:t>
            </a:r>
            <a:r>
              <a:rPr lang="en-US" u="sng" dirty="0" smtClean="0"/>
              <a:t>accurate</a:t>
            </a:r>
            <a:r>
              <a:rPr lang="en-US" dirty="0" smtClean="0"/>
              <a:t>, allowable, and properly allocated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(i)(8)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For a non-Federal entity where the records do not meet </a:t>
            </a:r>
            <a:r>
              <a:rPr lang="en-US" dirty="0" smtClean="0"/>
              <a:t>the standards </a:t>
            </a:r>
            <a:r>
              <a:rPr lang="en-US" dirty="0"/>
              <a:t>described in this section, the Federal government </a:t>
            </a:r>
            <a:r>
              <a:rPr lang="en-US" dirty="0" smtClean="0"/>
              <a:t>may require </a:t>
            </a:r>
            <a:r>
              <a:rPr lang="en-US" dirty="0"/>
              <a:t>personnel activity reports, including </a:t>
            </a:r>
            <a:r>
              <a:rPr lang="en-US" dirty="0" smtClean="0"/>
              <a:t>prescribed certifications</a:t>
            </a:r>
            <a:r>
              <a:rPr lang="en-US" dirty="0"/>
              <a:t>, or equivalent </a:t>
            </a:r>
            <a:r>
              <a:rPr lang="en-US" dirty="0" smtClean="0"/>
              <a:t>documentation </a:t>
            </a:r>
            <a:r>
              <a:rPr lang="en-US" dirty="0"/>
              <a:t>that support </a:t>
            </a:r>
            <a:r>
              <a:rPr lang="en-US" dirty="0" smtClean="0"/>
              <a:t>the records </a:t>
            </a:r>
            <a:r>
              <a:rPr lang="en-US" dirty="0"/>
              <a:t>as required in this section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534400" cy="806450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§ 200.430, (i).8 – Records not meeting the standards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Federal government can impose personnel activity reports (same as in A-21) when it’s determined the records do not meet the standards for documentation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988" y="2312988"/>
            <a:ext cx="83058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Recommendations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&amp; University Responses</a:t>
            </a:r>
            <a:endParaRPr lang="en-US" sz="48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A400E-21F0-4994-8B5F-3497DDCAA5E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102513"/>
              </p:ext>
            </p:extLst>
          </p:nvPr>
        </p:nvGraphicFramePr>
        <p:xfrm>
          <a:off x="304800" y="1600200"/>
          <a:ext cx="84176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2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4876" y="289034"/>
            <a:ext cx="8382000" cy="1295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600" b="0" dirty="0" smtClean="0">
                <a:solidFill>
                  <a:schemeClr val="tx1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408113" y="2286000"/>
            <a:ext cx="6007100" cy="2362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“Must”  </a:t>
            </a:r>
          </a:p>
          <a:p>
            <a:pPr lvl="1">
              <a:defRPr/>
            </a:pPr>
            <a:r>
              <a:rPr lang="en-US" dirty="0" smtClean="0"/>
              <a:t>Appears numerous times in the new guidance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“Should”</a:t>
            </a:r>
          </a:p>
          <a:p>
            <a:pPr lvl="1">
              <a:defRPr/>
            </a:pPr>
            <a:r>
              <a:rPr lang="en-US" dirty="0" smtClean="0"/>
              <a:t>Appears many times but less than “Must”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556419"/>
            <a:ext cx="8382000" cy="715962"/>
          </a:xfrm>
        </p:spPr>
        <p:txBody>
          <a:bodyPr/>
          <a:lstStyle/>
          <a:p>
            <a:pPr algn="ctr"/>
            <a:r>
              <a:rPr lang="en-US" altLang="en-US" sz="3600" b="0" dirty="0" smtClean="0">
                <a:solidFill>
                  <a:schemeClr val="tx1">
                    <a:lumMod val="50000"/>
                  </a:schemeClr>
                </a:solidFill>
              </a:rPr>
              <a:t>Policy vs. Procedure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799"/>
            <a:ext cx="7848600" cy="4457701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Policy (2 CFR 200.302(b)7)</a:t>
            </a:r>
          </a:p>
          <a:p>
            <a:pPr lvl="1">
              <a:defRPr/>
            </a:pPr>
            <a:r>
              <a:rPr lang="en-US" b="1" dirty="0" smtClean="0"/>
              <a:t>Written procedures for determining the allowability of costs in accordance with Subpart E – Cost Principles of this part and the terms and conditions of the Federal award.</a:t>
            </a:r>
          </a:p>
          <a:p>
            <a:pPr lvl="1">
              <a:defRPr/>
            </a:pPr>
            <a:r>
              <a:rPr lang="en-US" b="1" dirty="0" smtClean="0"/>
              <a:t>Firm expectations</a:t>
            </a:r>
          </a:p>
          <a:p>
            <a:pPr lvl="1">
              <a:defRPr/>
            </a:pPr>
            <a:r>
              <a:rPr lang="en-US" b="1" dirty="0" smtClean="0"/>
              <a:t>University statements of how it will comply with regulations</a:t>
            </a:r>
          </a:p>
          <a:p>
            <a:pPr lvl="1">
              <a:defRPr/>
            </a:pPr>
            <a:r>
              <a:rPr lang="en-US" b="1" dirty="0" smtClean="0"/>
              <a:t>Operational statements of “why”, “what”, and “how”</a:t>
            </a:r>
          </a:p>
          <a:p>
            <a:pPr lvl="1">
              <a:defRPr/>
            </a:pPr>
            <a:r>
              <a:rPr lang="en-US" b="1" dirty="0" smtClean="0"/>
              <a:t>Single Audits test compliance against policies</a:t>
            </a:r>
          </a:p>
          <a:p>
            <a:pPr>
              <a:defRPr/>
            </a:pPr>
            <a:r>
              <a:rPr lang="en-US" b="1" dirty="0" smtClean="0"/>
              <a:t>Procedures</a:t>
            </a:r>
            <a:endParaRPr lang="en-US" dirty="0" smtClean="0"/>
          </a:p>
          <a:p>
            <a:pPr lvl="1">
              <a:defRPr/>
            </a:pPr>
            <a:r>
              <a:rPr lang="en-US" b="1" dirty="0" smtClean="0"/>
              <a:t>Written guidance of how to comply with policies</a:t>
            </a:r>
          </a:p>
          <a:p>
            <a:pPr lvl="1">
              <a:defRPr/>
            </a:pPr>
            <a:r>
              <a:rPr lang="en-US" b="1" dirty="0" smtClean="0"/>
              <a:t>More detailed than policy, explains the process</a:t>
            </a:r>
          </a:p>
          <a:p>
            <a:pPr lvl="1">
              <a:defRPr/>
            </a:pPr>
            <a:r>
              <a:rPr lang="en-US" b="1" dirty="0" smtClean="0"/>
              <a:t>Frequently step-by-step instructions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  <a:effectLst/>
              </a:rPr>
              <a:t>Recommendations from External Parties and Our Experiences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5259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Review/update or establish policies and procedures to ensure consistent practice </a:t>
            </a:r>
          </a:p>
          <a:p>
            <a:pPr lvl="1">
              <a:defRPr/>
            </a:pPr>
            <a:r>
              <a:rPr lang="en-US" dirty="0" smtClean="0"/>
              <a:t>“written” policies or definitions mentioned 13 times in Section 200.430 alone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Strengthen Internal Controls 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entioned 34 times in the main Uniform Guidance contents starting 200.0 (not including preamble)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73162"/>
          </a:xfrm>
        </p:spPr>
        <p:txBody>
          <a:bodyPr/>
          <a:lstStyle/>
          <a:p>
            <a:pPr algn="ctr"/>
            <a:r>
              <a:rPr lang="en-US" altLang="en-US" sz="3200" b="0" dirty="0" smtClean="0"/>
              <a:t/>
            </a:r>
            <a:br>
              <a:rPr lang="en-US" altLang="en-US" sz="3200" b="0" dirty="0" smtClean="0"/>
            </a:br>
            <a:r>
              <a:rPr lang="en-US" altLang="en-US" sz="3200" b="0" dirty="0"/>
              <a:t/>
            </a:r>
            <a:br>
              <a:rPr lang="en-US" altLang="en-US" sz="3200" b="0" dirty="0"/>
            </a:br>
            <a: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</a:rPr>
              <a:t>Strengthening Internal Controls – Our Effort</a:t>
            </a:r>
            <a:b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</a:rPr>
              <a:t>Northwestern University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93426" cy="1828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/>
              <a:t>University-wide training and communication on Uniform </a:t>
            </a:r>
            <a:r>
              <a:rPr lang="en-US" altLang="en-US" sz="2400" dirty="0"/>
              <a:t>G</a:t>
            </a:r>
            <a:r>
              <a:rPr lang="en-US" altLang="en-US" sz="2400" dirty="0" smtClean="0"/>
              <a:t>uidance</a:t>
            </a:r>
          </a:p>
          <a:p>
            <a:r>
              <a:rPr lang="en-US" altLang="en-US" sz="2400" dirty="0" smtClean="0"/>
              <a:t>Continue to monitor progress and assess if changes are needed (e.g., reporting frequency)</a:t>
            </a:r>
          </a:p>
          <a:p>
            <a:r>
              <a:rPr lang="en-US" altLang="en-US" sz="2400" dirty="0" smtClean="0"/>
              <a:t>Strengthen written procedures (SOPs) to document our review, monitoring, and follow-up procedures. Examples include:</a:t>
            </a:r>
          </a:p>
          <a:p>
            <a:pPr marL="457200" lvl="1" indent="0">
              <a:buFont typeface="Arial" charset="0"/>
              <a:buNone/>
            </a:pPr>
            <a:endParaRPr lang="en-US" altLang="en-US" dirty="0" smtClean="0"/>
          </a:p>
          <a:p>
            <a:pPr marL="457200" lvl="1" indent="0">
              <a:buFont typeface="Arial" charset="0"/>
              <a:buNone/>
            </a:pPr>
            <a:endParaRPr lang="en-US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82346"/>
              </p:ext>
            </p:extLst>
          </p:nvPr>
        </p:nvGraphicFramePr>
        <p:xfrm>
          <a:off x="235226" y="3429000"/>
          <a:ext cx="8686800" cy="272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943600"/>
              </a:tblGrid>
              <a:tr h="3707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Quarterly</a:t>
                      </a:r>
                      <a:r>
                        <a:rPr lang="en-US" sz="1600" baseline="0" dirty="0" smtClean="0"/>
                        <a:t> Task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Our Effort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5790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Completion status</a:t>
                      </a:r>
                      <a:r>
                        <a:rPr lang="en-US" sz="1600" baseline="0" dirty="0" smtClean="0"/>
                        <a:t> n</a:t>
                      </a:r>
                      <a:r>
                        <a:rPr lang="en-US" sz="1600" dirty="0" smtClean="0"/>
                        <a:t>otification</a:t>
                      </a:r>
                      <a:r>
                        <a:rPr lang="en-US" sz="1600" baseline="0" dirty="0" smtClean="0"/>
                        <a:t> &amp; follow-up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Escalated follow-up</a:t>
                      </a:r>
                      <a:r>
                        <a:rPr lang="en-US" sz="1600" baseline="0" dirty="0" smtClean="0"/>
                        <a:t> process to ensure completion of effort reports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8228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Payroll vs. certified effort charges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</a:t>
                      </a:r>
                      <a:r>
                        <a:rPr lang="en-US" sz="1600" baseline="0" dirty="0" smtClean="0"/>
                        <a:t> payroll vs. certified effort amount per project; if payroll overcharged, Central Effort Coordinators follow up with departments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707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 award review and follow-up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75%</a:t>
                      </a:r>
                      <a:r>
                        <a:rPr lang="en-US" sz="1600" baseline="0" dirty="0" smtClean="0"/>
                        <a:t> effort commitment and follow up with dept as needed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5790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Random</a:t>
                      </a:r>
                      <a:r>
                        <a:rPr lang="en-US" sz="1600" baseline="0" dirty="0" smtClean="0"/>
                        <a:t> sampling of commitment review 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 sampling of awards and commitments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review; Follow up with dept &amp; Pre-award office as needed</a:t>
                      </a:r>
                      <a:endParaRPr lang="en-US" sz="16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73162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</a:rPr>
              <a:t>Strengthening Internal Controls – Our Effort</a:t>
            </a:r>
            <a:b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3200" b="0" dirty="0" smtClean="0">
                <a:solidFill>
                  <a:schemeClr val="tx1">
                    <a:lumMod val="50000"/>
                  </a:schemeClr>
                </a:solidFill>
              </a:rPr>
              <a:t>Harvard University - FY 14 &amp; 15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752600"/>
            <a:ext cx="7162800" cy="45259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Rewrote the Effort Reporting Policy</a:t>
            </a:r>
          </a:p>
          <a:p>
            <a:pPr>
              <a:defRPr/>
            </a:pPr>
            <a:r>
              <a:rPr lang="en-US" dirty="0" smtClean="0"/>
              <a:t>University wide trainings on new policy</a:t>
            </a:r>
          </a:p>
          <a:p>
            <a:pPr>
              <a:defRPr/>
            </a:pPr>
            <a:r>
              <a:rPr lang="en-US" dirty="0" smtClean="0"/>
              <a:t>Revised our Cost Transfer Policy and added</a:t>
            </a:r>
          </a:p>
          <a:p>
            <a:pPr lvl="1">
              <a:defRPr/>
            </a:pPr>
            <a:r>
              <a:rPr lang="en-US" sz="2400" dirty="0" smtClean="0"/>
              <a:t>Decision tree and other job aids</a:t>
            </a:r>
          </a:p>
          <a:p>
            <a:pPr lvl="1">
              <a:defRPr/>
            </a:pPr>
            <a:r>
              <a:rPr lang="en-US" sz="2400" dirty="0" smtClean="0"/>
              <a:t>FAQs</a:t>
            </a:r>
          </a:p>
          <a:p>
            <a:pPr lvl="1">
              <a:defRPr/>
            </a:pPr>
            <a:r>
              <a:rPr lang="en-US" sz="2400" dirty="0" smtClean="0"/>
              <a:t>New forms</a:t>
            </a:r>
          </a:p>
          <a:p>
            <a:pPr>
              <a:defRPr/>
            </a:pPr>
            <a:r>
              <a:rPr lang="en-US" dirty="0" smtClean="0"/>
              <a:t>University wide trainings on the policy &amp; tools</a:t>
            </a:r>
          </a:p>
          <a:p>
            <a:pPr>
              <a:defRPr/>
            </a:pPr>
            <a:r>
              <a:rPr lang="en-US" dirty="0" smtClean="0"/>
              <a:t>Creating monitoring reports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988" y="2339976"/>
            <a:ext cx="83058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Audit Experiences</a:t>
            </a:r>
            <a:endParaRPr lang="en-US" sz="48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A400E-21F0-4994-8B5F-3497DDCAA5E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9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685800"/>
          </a:xfrm>
        </p:spPr>
        <p:txBody>
          <a:bodyPr/>
          <a:lstStyle/>
          <a:p>
            <a:pPr algn="ctr"/>
            <a:r>
              <a:rPr lang="en-US" altLang="en-US" sz="2800" b="0" dirty="0" smtClean="0">
                <a:solidFill>
                  <a:schemeClr val="tx1">
                    <a:lumMod val="50000"/>
                  </a:schemeClr>
                </a:solidFill>
              </a:rPr>
              <a:t>Past Audit Findings or Settlements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201168"/>
              </p:ext>
            </p:extLst>
          </p:nvPr>
        </p:nvGraphicFramePr>
        <p:xfrm>
          <a:off x="419100" y="748859"/>
          <a:ext cx="8572500" cy="6039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1126"/>
                <a:gridCol w="1716521"/>
                <a:gridCol w="3993290"/>
                <a:gridCol w="1071563"/>
              </a:tblGrid>
              <a:tr h="260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Institution</a:t>
                      </a:r>
                      <a:endParaRPr lang="en-US" sz="1600" b="1" i="0" u="sng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Date Settled/Agency</a:t>
                      </a:r>
                      <a:endParaRPr lang="en-US" sz="1600" b="1" i="0" u="sng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Issues</a:t>
                      </a:r>
                      <a:endParaRPr lang="en-US" sz="1600" b="1" i="0" u="sng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Settlement</a:t>
                      </a:r>
                      <a:endParaRPr lang="en-US" sz="1600" b="1" i="0" u="sng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767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private</a:t>
                      </a:r>
                      <a:r>
                        <a:rPr lang="en-US" sz="1600" u="none" strike="noStrike" dirty="0" smtClean="0">
                          <a:effectLst/>
                        </a:rPr>
                        <a:t> institution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Jun 2011/U.S. Dept of 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Effort reporting: </a:t>
                      </a:r>
                      <a:r>
                        <a:rPr lang="en-US" sz="1800" u="none" strike="noStrike" dirty="0" smtClean="0">
                          <a:effectLst/>
                        </a:rPr>
                        <a:t>budgeted </a:t>
                      </a:r>
                      <a:r>
                        <a:rPr lang="en-US" sz="1800" u="none" strike="noStrike" dirty="0">
                          <a:effectLst/>
                        </a:rPr>
                        <a:t>vs. actual, cost allocation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$1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45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state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Jan 2010/NSF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Effort reporting, cost sharing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$0.5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 private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Dec  2008 / multiple agencies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Cost transfers, summer salary charges, effort reporting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$7.6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 private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Jul 2008 / NIH, CDC, HUD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Supplemental compensation, Effort reporting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$1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 private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college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Jun 2005/NIH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Effort reporting, payroll distribution, cost allocation, double billing Medicaid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$4.38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institution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May 2005/NIH, others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Cost allocation, cost transfers, inadequate accounting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$6.5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Apr 2005/NIH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Research work overstated; Medicare billed for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$3.9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340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Feb 2004/ NIH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Faculty time &amp; effort overstated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$2.6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14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Feb 2005/Dept of Energy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Effort reporting, cost transfers, payroll </a:t>
                      </a:r>
                      <a:r>
                        <a:rPr lang="en-US" sz="1800" u="none" strike="noStrike" dirty="0" smtClean="0">
                          <a:effectLst/>
                        </a:rPr>
                        <a:t>dist.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$11.5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  <a:tr h="577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 private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university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Feb 2003/NIH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Institutional Base Salary;   K award; </a:t>
                      </a:r>
                      <a:r>
                        <a:rPr lang="en-US" sz="1800" u="none" strike="noStrike" dirty="0" smtClean="0">
                          <a:effectLst/>
                        </a:rPr>
                        <a:t>certifier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$5.5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91" marR="6191" marT="61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5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077" y="4596980"/>
            <a:ext cx="8923923" cy="965620"/>
          </a:xfrm>
          <a:prstGeom prst="rect">
            <a:avLst/>
          </a:prstGeom>
          <a:solidFill>
            <a:srgbClr val="93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94352" y="2254470"/>
            <a:ext cx="6968289" cy="18288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3366"/>
                </a:solidFill>
                <a:latin typeface="Arial Narrow" panose="020B0606020202030204" pitchFamily="34" charset="0"/>
              </a:rPr>
              <a:t>Questions?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622300" y="4715209"/>
            <a:ext cx="8377823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000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Federal Register Notice - Title II CFR Part 200, PDF download:</a:t>
            </a:r>
          </a:p>
          <a:p>
            <a:pPr lvl="1"/>
            <a:r>
              <a:rPr lang="en-US" altLang="en-US" sz="19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http://www.ecfr.gov/cgi-bin/text-idx?tpl=/ecfrbrowse/Title02/2cfr200_main_02.tpl</a:t>
            </a:r>
            <a:endParaRPr lang="en-US" altLang="en-US" sz="1900" b="1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A400E-21F0-4994-8B5F-3497DDCAA5EB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988" y="2339976"/>
            <a:ext cx="83058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Where to Begin?</a:t>
            </a:r>
            <a:endParaRPr lang="en-US" sz="48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A400E-21F0-4994-8B5F-3497DDCAA5E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408113" y="2286000"/>
            <a:ext cx="6007100" cy="2362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“Must”  </a:t>
            </a:r>
          </a:p>
          <a:p>
            <a:pPr lvl="1">
              <a:defRPr/>
            </a:pPr>
            <a:r>
              <a:rPr lang="en-US" dirty="0" smtClean="0"/>
              <a:t>Appears numerous times in the new guidance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“Should”</a:t>
            </a:r>
          </a:p>
          <a:p>
            <a:pPr lvl="1">
              <a:defRPr/>
            </a:pPr>
            <a:r>
              <a:rPr lang="en-US" dirty="0" smtClean="0"/>
              <a:t>Appears many times but less than “Must”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20762"/>
          </a:xfrm>
        </p:spPr>
        <p:txBody>
          <a:bodyPr/>
          <a:lstStyle/>
          <a:p>
            <a:pPr algn="ctr"/>
            <a:r>
              <a:rPr lang="en-US" altLang="en-US" sz="3600" b="0" dirty="0" smtClean="0">
                <a:solidFill>
                  <a:schemeClr val="tx1">
                    <a:lumMod val="50000"/>
                  </a:schemeClr>
                </a:solidFill>
              </a:rPr>
              <a:t>What’s in a Word?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848600" cy="3124200"/>
          </a:xfr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/>
              <a:t>“Must”  </a:t>
            </a:r>
          </a:p>
          <a:p>
            <a:pPr lvl="1">
              <a:defRPr/>
            </a:pPr>
            <a:r>
              <a:rPr lang="en-US" dirty="0" smtClean="0"/>
              <a:t>Interpreted as Required</a:t>
            </a:r>
          </a:p>
          <a:p>
            <a:pPr>
              <a:defRPr/>
            </a:pPr>
            <a:r>
              <a:rPr lang="en-US" b="1" dirty="0" smtClean="0"/>
              <a:t>“Should”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Interpreted as Best Practice or Recommended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BFF28-7A78-4393-9577-5BAAAFE2503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988" y="2339976"/>
            <a:ext cx="83058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Federal Regulations -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Comparison &amp; Guidance </a:t>
            </a:r>
            <a:endParaRPr lang="en-US" sz="48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A400E-21F0-4994-8B5F-3497DDCAA5E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8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5029200"/>
          </a:xfrm>
          <a:ln w="19050"/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Overall Comparison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Internal Controls emphasized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Written Policies and Procedures, or Definitions emphasized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Requirements under (i</a:t>
            </a:r>
            <a:r>
              <a:rPr lang="en-US" dirty="0"/>
              <a:t>) Standards for </a:t>
            </a:r>
            <a:r>
              <a:rPr lang="en-US" dirty="0" smtClean="0"/>
              <a:t>Documentation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“IBS” introduced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3 acceptable methods and reporting frequency removed (“after-the-fact” mentioned under Budget Estimate 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Certification attesting work performed removed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304800" y="69686"/>
            <a:ext cx="8382000" cy="1173162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chemeClr val="tx1"/>
                </a:solidFill>
                <a:effectLst/>
              </a:rPr>
              <a:t>§ 200.430 Compensation – Personal Services</a:t>
            </a:r>
            <a:br>
              <a:rPr lang="en-US" altLang="en-US" sz="3200" b="0" dirty="0" smtClean="0">
                <a:solidFill>
                  <a:schemeClr val="tx1"/>
                </a:solidFill>
                <a:effectLst/>
              </a:rPr>
            </a:br>
            <a:r>
              <a:rPr lang="en-US" altLang="en-US" sz="3200" b="0" dirty="0" smtClean="0">
                <a:solidFill>
                  <a:schemeClr val="tx1"/>
                </a:solidFill>
                <a:effectLst/>
              </a:rPr>
              <a:t>vs. A-21, Section J.10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34000" y="1371600"/>
            <a:ext cx="3429000" cy="5029200"/>
          </a:xfrm>
          <a:ln w="19050"/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/>
              <a:t>Assessment</a:t>
            </a:r>
          </a:p>
          <a:p>
            <a:pPr>
              <a:defRPr/>
            </a:pPr>
            <a:r>
              <a:rPr lang="en-US" i="1" dirty="0" smtClean="0"/>
              <a:t>More flexibility BUT traded off with…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Internal control(s) </a:t>
            </a:r>
            <a:r>
              <a:rPr lang="en-US" dirty="0" smtClean="0"/>
              <a:t>mentioned 34 times</a:t>
            </a:r>
          </a:p>
          <a:p>
            <a:pPr>
              <a:defRPr/>
            </a:pPr>
            <a:r>
              <a:rPr lang="en-US" i="1" dirty="0"/>
              <a:t>§ </a:t>
            </a:r>
            <a:r>
              <a:rPr lang="en-US" i="1" dirty="0" smtClean="0"/>
              <a:t>400.430 alone:</a:t>
            </a:r>
          </a:p>
          <a:p>
            <a:pPr marL="457200" lvl="1" indent="-457200">
              <a:defRPr/>
            </a:pPr>
            <a:r>
              <a:rPr lang="en-US" dirty="0" smtClean="0"/>
              <a:t>“written” policies or definitions mentioned 13 times. </a:t>
            </a:r>
          </a:p>
          <a:p>
            <a:pPr marL="457200" lvl="1" indent="-457200">
              <a:defRPr/>
            </a:pPr>
            <a:r>
              <a:rPr lang="en-US" dirty="0" smtClean="0"/>
              <a:t>“prior” approval mentioned twice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283779" y="42845"/>
            <a:ext cx="8382000" cy="457200"/>
          </a:xfrm>
        </p:spPr>
        <p:txBody>
          <a:bodyPr anchor="ctr" anchorCtr="1"/>
          <a:lstStyle/>
          <a:p>
            <a:pPr algn="ctr"/>
            <a:r>
              <a:rPr lang="en-US" altLang="en-US" sz="28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Topics Associated with “Written” Policies or Definitions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557253"/>
              </p:ext>
            </p:extLst>
          </p:nvPr>
        </p:nvGraphicFramePr>
        <p:xfrm>
          <a:off x="278524" y="673466"/>
          <a:ext cx="8686799" cy="61845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44351"/>
                <a:gridCol w="974845"/>
                <a:gridCol w="4867603"/>
              </a:tblGrid>
              <a:tr h="271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Topic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Ref.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1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Compensation - General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(a)(1)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conforms to the established written policy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271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Appointment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(a)(2)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non-Federal entity's laws and/or rules or written policies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533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Professional activities outside 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non-Federal entity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(c)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"must" follow its written non-Federal entity-wide policies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1060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Incidental activities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(h)(ii)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allowable under written institutional policy; must </a:t>
                      </a:r>
                      <a:r>
                        <a:rPr lang="en-US" sz="1800" u="none" strike="noStrike" dirty="0" smtClean="0">
                          <a:effectLst/>
                        </a:rPr>
                        <a:t>be </a:t>
                      </a:r>
                      <a:r>
                        <a:rPr lang="en-US" sz="1800" u="none" strike="noStrike" dirty="0">
                          <a:effectLst/>
                        </a:rPr>
                        <a:t>specifically provided for in the Federal award budget or receive prior written </a:t>
                      </a:r>
                      <a:r>
                        <a:rPr lang="en-US" sz="1800" u="none" strike="noStrike" dirty="0" smtClean="0">
                          <a:effectLst/>
                        </a:rPr>
                        <a:t>approval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5334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Extra Service Pay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(h)(i)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consistent written policies applicable to all faculty members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271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IBS under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Extra Service Pay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(h)(4)(ii)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consistent written definition of work covered by IBS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796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Salary supplemented under Extra Service Pay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(h)(4)(iv)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fall within the salary structure and pay ranges established by and documented in writing or otherwise applicable to the non-Federal entity.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543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Periods outside the academic year - </a:t>
                      </a:r>
                      <a:r>
                        <a:rPr lang="en-US" sz="1800" u="none" strike="noStrike" dirty="0" smtClean="0">
                          <a:effectLst/>
                        </a:rPr>
                        <a:t>Teaching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(h)(5)(ii)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based on the normal written policy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407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Sabbatical leave costs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(h)(7)(i)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allowable provided the IHE has a uniform written policy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  <a:tr h="678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Salary rates for extra Service Pay - non-faculty members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(h)(8)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 accordance with the non-Federal entity's written policy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2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075" y="1647825"/>
            <a:ext cx="5562600" cy="4495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u="sng" dirty="0" smtClean="0"/>
              <a:t>§ 200.303 Internal Controls </a:t>
            </a:r>
          </a:p>
          <a:p>
            <a:pPr marL="273050" lvl="1" indent="-273050">
              <a:defRPr/>
            </a:pPr>
            <a:r>
              <a:rPr lang="en-US" b="1" dirty="0" smtClean="0"/>
              <a:t>Must</a:t>
            </a:r>
            <a:r>
              <a:rPr lang="en-US" dirty="0" smtClean="0"/>
              <a:t> maintain effective internal control over the federal award that provides reasonable assurance…</a:t>
            </a:r>
          </a:p>
          <a:p>
            <a:pPr marL="273050" lvl="1" indent="-273050">
              <a:defRPr/>
            </a:pPr>
            <a:r>
              <a:rPr lang="en-US" b="1" dirty="0"/>
              <a:t>S</a:t>
            </a:r>
            <a:r>
              <a:rPr lang="en-US" b="1" dirty="0" smtClean="0"/>
              <a:t>hould</a:t>
            </a:r>
            <a:r>
              <a:rPr lang="en-US" dirty="0" smtClean="0"/>
              <a:t> be in compliance with </a:t>
            </a:r>
            <a:r>
              <a:rPr lang="en-US" i="1" dirty="0" smtClean="0"/>
              <a:t>COSO and Standards for Internal  Control in the Federal Government (the “Green Book”).</a:t>
            </a:r>
          </a:p>
          <a:p>
            <a:pPr marL="273050" lvl="1" indent="-273050">
              <a:defRPr/>
            </a:pPr>
            <a:r>
              <a:rPr lang="en-US" b="1" dirty="0" smtClean="0"/>
              <a:t>Must</a:t>
            </a:r>
            <a:r>
              <a:rPr lang="en-US" dirty="0" smtClean="0"/>
              <a:t> comply, evaluate and monitor compliance with federal statutes, regulations and the terms and conditions of the federal awards</a:t>
            </a:r>
          </a:p>
          <a:p>
            <a:pPr marL="273050" lvl="1" indent="-273050">
              <a:defRPr/>
            </a:pPr>
            <a:r>
              <a:rPr lang="en-US" b="1" dirty="0" smtClean="0"/>
              <a:t>Must</a:t>
            </a:r>
            <a:r>
              <a:rPr lang="en-US" dirty="0" smtClean="0"/>
              <a:t> take prompt action when non-compliance is identified</a:t>
            </a:r>
          </a:p>
          <a:p>
            <a:pPr marL="273050" lvl="1" indent="-273050">
              <a:defRPr/>
            </a:pPr>
            <a:r>
              <a:rPr lang="en-US" b="1" dirty="0" smtClean="0"/>
              <a:t>Must</a:t>
            </a:r>
            <a:r>
              <a:rPr lang="en-US" dirty="0" smtClean="0"/>
              <a:t> take reasonable measures to safeguard personally identifiable information and other information designated as sensitive</a:t>
            </a:r>
            <a:endParaRPr lang="en-US" dirty="0"/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304800" y="352097"/>
            <a:ext cx="8382000" cy="806450"/>
          </a:xfrm>
        </p:spPr>
        <p:txBody>
          <a:bodyPr anchor="ctr" anchorCtr="0"/>
          <a:lstStyle/>
          <a:p>
            <a:pPr algn="ctr"/>
            <a:r>
              <a:rPr lang="en-US" altLang="en-US" sz="4000" b="0" dirty="0" smtClean="0">
                <a:solidFill>
                  <a:schemeClr val="tx1"/>
                </a:solidFill>
                <a:effectLst/>
              </a:rPr>
              <a:t>Internal Controls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096000" y="1647825"/>
            <a:ext cx="2819400" cy="4495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u="sng" dirty="0"/>
              <a:t>Assessment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i="1" dirty="0" smtClean="0"/>
              <a:t>Is your school’s current Effort Reporting System sufficient for Internal Controls?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Unknown as of this time what will withstand an OIG audit of Internal </a:t>
            </a:r>
            <a:r>
              <a:rPr lang="en-US" sz="2200" dirty="0"/>
              <a:t>C</a:t>
            </a:r>
            <a:r>
              <a:rPr lang="en-US" sz="2200" dirty="0" smtClean="0"/>
              <a:t>ontrols?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Written institutional policies enforce internal controls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 idx="4294967295"/>
          </p:nvPr>
        </p:nvSpPr>
        <p:spPr>
          <a:xfrm>
            <a:off x="281152" y="152400"/>
            <a:ext cx="8839200" cy="1295400"/>
          </a:xfrm>
        </p:spPr>
        <p:txBody>
          <a:bodyPr/>
          <a:lstStyle/>
          <a:p>
            <a:pPr algn="ctr"/>
            <a:r>
              <a:rPr lang="en-US" altLang="en-US" sz="28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COSO’S Internal Control–Integrated Framework (2013 Update)</a:t>
            </a:r>
            <a:br>
              <a:rPr lang="en-US" altLang="en-US" sz="28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US" altLang="en-US" sz="24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- Codification of 17 principles supporting the five components</a:t>
            </a:r>
            <a:br>
              <a:rPr lang="en-US" altLang="en-US" sz="24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US" altLang="en-US" sz="24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  </a:t>
            </a:r>
            <a:r>
              <a:rPr lang="en-US" altLang="en-US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(* May 2013 COSO outreach presentation)</a:t>
            </a:r>
            <a:endParaRPr lang="en-US" altLang="en-US" sz="24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305799" cy="477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19188</TotalTime>
  <Words>1995</Words>
  <Application>Microsoft Office PowerPoint</Application>
  <PresentationFormat>On-screen Show (4:3)</PresentationFormat>
  <Paragraphs>319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Custom Design</vt:lpstr>
      <vt:lpstr>Thermal</vt:lpstr>
      <vt:lpstr>PowerPoint Presentation</vt:lpstr>
      <vt:lpstr>PowerPoint Presentation</vt:lpstr>
      <vt:lpstr>PowerPoint Presentation</vt:lpstr>
      <vt:lpstr>What’s in a Word?</vt:lpstr>
      <vt:lpstr>PowerPoint Presentation</vt:lpstr>
      <vt:lpstr>§ 200.430 Compensation – Personal Services vs. A-21, Section J.10</vt:lpstr>
      <vt:lpstr>Topics Associated with “Written” Policies or Definitions</vt:lpstr>
      <vt:lpstr>Internal Controls</vt:lpstr>
      <vt:lpstr>COSO’S Internal Control–Integrated Framework (2013 Update) - Codification of 17 principles supporting the five components    (* May 2013 COSO outreach presentation)</vt:lpstr>
      <vt:lpstr>§ 200.430, (a) through (f)</vt:lpstr>
      <vt:lpstr>§ 200.430, (h) – Requirements for IHEs</vt:lpstr>
      <vt:lpstr>Institutional Base Salary (IBS)</vt:lpstr>
      <vt:lpstr>Institutional Base Salary (IBS)</vt:lpstr>
      <vt:lpstr>§ 200.430, (i) Standards for documentation</vt:lpstr>
      <vt:lpstr>§ 200.430, (i) Standards for documentation  – Budget Estimates</vt:lpstr>
      <vt:lpstr>§ 200.430, (i) Standards for documentation</vt:lpstr>
      <vt:lpstr>§ 200.430, (i).3 – Documentation for Nonexempt Employees</vt:lpstr>
      <vt:lpstr>§ 200.430, (i).8 – Records not meeting the standards</vt:lpstr>
      <vt:lpstr>PowerPoint Presentation</vt:lpstr>
      <vt:lpstr>Policy vs. Procedure</vt:lpstr>
      <vt:lpstr>Recommendations from External Parties and Our Experiences</vt:lpstr>
      <vt:lpstr>  Strengthening Internal Controls – Our Effort Northwestern University</vt:lpstr>
      <vt:lpstr>Strengthening Internal Controls – Our Effort Harvard University - FY 14 &amp; 15</vt:lpstr>
      <vt:lpstr>PowerPoint Presentation</vt:lpstr>
      <vt:lpstr>Past Audit Findings or Settlements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 Baehr</dc:creator>
  <cp:lastModifiedBy>Jennifer W Mitchell</cp:lastModifiedBy>
  <cp:revision>151</cp:revision>
  <cp:lastPrinted>2015-09-14T19:40:07Z</cp:lastPrinted>
  <dcterms:created xsi:type="dcterms:W3CDTF">2014-09-24T11:47:28Z</dcterms:created>
  <dcterms:modified xsi:type="dcterms:W3CDTF">2015-09-27T04:04:28Z</dcterms:modified>
</cp:coreProperties>
</file>