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572" r:id="rId2"/>
    <p:sldId id="522" r:id="rId3"/>
    <p:sldId id="565" r:id="rId4"/>
    <p:sldId id="566" r:id="rId5"/>
    <p:sldId id="549" r:id="rId6"/>
    <p:sldId id="575" r:id="rId7"/>
    <p:sldId id="540" r:id="rId8"/>
    <p:sldId id="550" r:id="rId9"/>
    <p:sldId id="545" r:id="rId10"/>
    <p:sldId id="581" r:id="rId11"/>
    <p:sldId id="527" r:id="rId12"/>
    <p:sldId id="547" r:id="rId13"/>
    <p:sldId id="577" r:id="rId14"/>
    <p:sldId id="551" r:id="rId15"/>
    <p:sldId id="580" r:id="rId16"/>
    <p:sldId id="571" r:id="rId17"/>
    <p:sldId id="554" r:id="rId18"/>
    <p:sldId id="579" r:id="rId19"/>
    <p:sldId id="555" r:id="rId20"/>
    <p:sldId id="576" r:id="rId21"/>
    <p:sldId id="562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3366FF"/>
    <a:srgbClr val="99CCFF"/>
    <a:srgbClr val="00FFCC"/>
    <a:srgbClr val="33CCCC"/>
    <a:srgbClr val="009999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8" autoAdjust="0"/>
    <p:restoredTop sz="82274" autoAdjust="0"/>
  </p:normalViewPr>
  <p:slideViewPr>
    <p:cSldViewPr>
      <p:cViewPr>
        <p:scale>
          <a:sx n="75" d="100"/>
          <a:sy n="75" d="100"/>
        </p:scale>
        <p:origin x="-1426" y="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4" d="100"/>
          <a:sy n="74" d="100"/>
        </p:scale>
        <p:origin x="-2347" y="37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13" cy="465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7" tIns="46984" rIns="93967" bIns="46984" numCol="1" anchor="t" anchorCtr="0" compatLnSpc="1">
            <a:prstTxWarp prst="textNoShape">
              <a:avLst/>
            </a:prstTxWarp>
          </a:bodyPr>
          <a:lstStyle>
            <a:lvl1pPr defTabSz="93987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987" y="0"/>
            <a:ext cx="3037413" cy="465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7" tIns="46984" rIns="93967" bIns="46984" numCol="1" anchor="t" anchorCtr="0" compatLnSpc="1">
            <a:prstTxWarp prst="textNoShape">
              <a:avLst/>
            </a:prstTxWarp>
          </a:bodyPr>
          <a:lstStyle>
            <a:lvl1pPr algn="r" defTabSz="93987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0"/>
            <a:ext cx="3037413" cy="465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7" tIns="46984" rIns="93967" bIns="46984" numCol="1" anchor="b" anchorCtr="0" compatLnSpc="1">
            <a:prstTxWarp prst="textNoShape">
              <a:avLst/>
            </a:prstTxWarp>
          </a:bodyPr>
          <a:lstStyle>
            <a:lvl1pPr defTabSz="93987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987" y="8830620"/>
            <a:ext cx="3037413" cy="465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7" tIns="46984" rIns="93967" bIns="46984" numCol="1" anchor="b" anchorCtr="0" compatLnSpc="1">
            <a:prstTxWarp prst="textNoShape">
              <a:avLst/>
            </a:prstTxWarp>
          </a:bodyPr>
          <a:lstStyle>
            <a:lvl1pPr algn="r" defTabSz="939877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F1BB3C0-AA18-4D65-BBA6-444D46762A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910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373" cy="460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8" tIns="46505" rIns="93008" bIns="46505" numCol="1" anchor="t" anchorCtr="0" compatLnSpc="1">
            <a:prstTxWarp prst="textNoShape">
              <a:avLst/>
            </a:prstTxWarp>
          </a:bodyPr>
          <a:lstStyle>
            <a:lvl1pPr defTabSz="93027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5027" y="0"/>
            <a:ext cx="3005373" cy="460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8" tIns="46505" rIns="93008" bIns="46505" numCol="1" anchor="t" anchorCtr="0" compatLnSpc="1">
            <a:prstTxWarp prst="textNoShape">
              <a:avLst/>
            </a:prstTxWarp>
          </a:bodyPr>
          <a:lstStyle>
            <a:lvl1pPr algn="r" defTabSz="93027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0563"/>
            <a:ext cx="4705350" cy="3529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4362" y="4451324"/>
            <a:ext cx="5161679" cy="414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8" tIns="46505" rIns="93008" bIns="465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2616"/>
            <a:ext cx="3005373" cy="460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8" tIns="46505" rIns="93008" bIns="46505" numCol="1" anchor="b" anchorCtr="0" compatLnSpc="1">
            <a:prstTxWarp prst="textNoShape">
              <a:avLst/>
            </a:prstTxWarp>
          </a:bodyPr>
          <a:lstStyle>
            <a:lvl1pPr defTabSz="93027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5027" y="8822616"/>
            <a:ext cx="3005373" cy="460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8" tIns="46505" rIns="93008" bIns="46505" numCol="1" anchor="b" anchorCtr="0" compatLnSpc="1">
            <a:prstTxWarp prst="textNoShape">
              <a:avLst/>
            </a:prstTxWarp>
          </a:bodyPr>
          <a:lstStyle>
            <a:lvl1pPr algn="r" defTabSz="93027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006849D-B8BD-44AA-A704-1ACCF7AB33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5248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3CF4C-A2DA-48CA-8CEB-2ADD129EC3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87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endParaRPr lang="en-US" altLang="en-US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9665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9339" indent="-288207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2830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3962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5094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6226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97357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58489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19621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29F5B5-8B41-42C1-BE99-2BDA1022AED9}" type="slidenum">
              <a:rPr lang="en-US" altLang="en-US" sz="1200">
                <a:latin typeface="Times New Roman" pitchFamily="18" charset="0"/>
              </a:rPr>
              <a:pPr eaLnBrk="1" hangingPunct="1"/>
              <a:t>11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9339" indent="-288207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2830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3962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5094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6226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97357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58489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19621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3DF87B-B820-410F-B70B-00233C531CD0}" type="slidenum">
              <a:rPr lang="en-US" altLang="en-US" sz="1200">
                <a:latin typeface="Times New Roman" pitchFamily="18" charset="0"/>
              </a:rPr>
              <a:pPr eaLnBrk="1" hangingPunct="1"/>
              <a:t>12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8526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9709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7379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80DC2-1962-421C-AB66-693A3399D6B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ebdings" pitchFamily="18" charset="2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63930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42726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2756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29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41325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36DEF-7E35-47FC-B2DE-C696D6496AF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D9CA25-13FE-4F2D-9818-0406075DDF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4362" y="4451324"/>
            <a:ext cx="5161679" cy="4540276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0905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273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841" indent="-285323" algn="l" defTabSz="9273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1294" indent="-228259" algn="l" defTabSz="9273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7810" indent="-228259" algn="l" defTabSz="9273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4328" indent="-228259" algn="l" defTabSz="9273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0846" indent="-228259" defTabSz="9273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7364" indent="-228259" defTabSz="9273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3881" indent="-228259" defTabSz="9273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0398" indent="-228259" defTabSz="9273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01A10B-2BAE-4CAC-97B8-985A46C77343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094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9339" indent="-288207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2830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3962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5094" indent="-230566" defTabSz="93027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6226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97357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58489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19621" indent="-230566" defTabSz="93027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62BAAC-65AE-461E-9418-49A49A4B29B5}" type="slidenum">
              <a:rPr lang="en-US" altLang="en-US" sz="1200">
                <a:latin typeface="Times New Roman" pitchFamily="18" charset="0"/>
              </a:rPr>
              <a:pPr eaLnBrk="1" hangingPunct="1"/>
              <a:t>7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1004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6849D-B8BD-44AA-A704-1ACCF7AB3375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095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nsfd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88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63" y="990600"/>
            <a:ext cx="2941637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nsfd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88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9600"/>
            <a:ext cx="2667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52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 algn="ctr">
              <a:defRPr sz="4400">
                <a:solidFill>
                  <a:srgbClr val="B9133B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952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8106913"/>
      </p:ext>
    </p:extLst>
  </p:cSld>
  <p:clrMapOvr>
    <a:masterClrMapping/>
  </p:clrMapOvr>
  <p:transition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D0B8-2084-4D61-9602-D0B9A13A1C1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1795162"/>
      </p:ext>
    </p:extLst>
  </p:cSld>
  <p:clrMapOvr>
    <a:masterClrMapping/>
  </p:clrMapOvr>
  <p:transition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09F5B-C58C-4ADA-87BC-C4D3C674B4A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2342965"/>
      </p:ext>
    </p:extLst>
  </p:cSld>
  <p:clrMapOvr>
    <a:masterClrMapping/>
  </p:clrMapOvr>
  <p:transition>
    <p:cover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9DBAE-253B-4031-87DF-9CFE195D0B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6916350"/>
      </p:ext>
    </p:extLst>
  </p:cSld>
  <p:clrMapOvr>
    <a:masterClrMapping/>
  </p:clrMapOvr>
  <p:transition>
    <p:cover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66" y="381000"/>
            <a:ext cx="8296736" cy="838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5176" y="1654176"/>
            <a:ext cx="3776041" cy="3903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939" y="1654176"/>
            <a:ext cx="3777507" cy="3903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87C03-419E-4B84-9FB0-F86C37CF0D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2246476"/>
      </p:ext>
    </p:extLst>
  </p:cSld>
  <p:clrMapOvr>
    <a:masterClrMapping/>
  </p:clrMapOvr>
  <p:transition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6E78D-CB53-4A58-8819-803CF087E3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5876079"/>
      </p:ext>
    </p:extLst>
  </p:cSld>
  <p:clrMapOvr>
    <a:masterClrMapping/>
  </p:clrMapOvr>
  <p:transition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C5137-8B5C-4578-95E3-D4B8205BE4E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2549175"/>
      </p:ext>
    </p:extLst>
  </p:cSld>
  <p:clrMapOvr>
    <a:masterClrMapping/>
  </p:clrMapOvr>
  <p:transition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C383C-C785-486E-8960-8F187A364A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1326773"/>
      </p:ext>
    </p:extLst>
  </p:cSld>
  <p:clrMapOvr>
    <a:masterClrMapping/>
  </p:clrMapOvr>
  <p:transition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1C259-B449-4C50-8074-0589DFF94E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6873480"/>
      </p:ext>
    </p:extLst>
  </p:cSld>
  <p:clrMapOvr>
    <a:masterClrMapping/>
  </p:clrMapOvr>
  <p:transition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68BAF-0108-4065-8563-2AA59D1E269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0153647"/>
      </p:ext>
    </p:extLst>
  </p:cSld>
  <p:clrMapOvr>
    <a:masterClrMapping/>
  </p:clrMapOvr>
  <p:transition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ED727-2E4C-4459-89B9-4C1CDB7E869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2544519"/>
      </p:ext>
    </p:extLst>
  </p:cSld>
  <p:clrMapOvr>
    <a:masterClrMapping/>
  </p:clrMapOvr>
  <p:transition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8E043-6F14-4462-90CF-51124CC7C50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5282640"/>
      </p:ext>
    </p:extLst>
  </p:cSld>
  <p:clrMapOvr>
    <a:masterClrMapping/>
  </p:clrMapOvr>
  <p:transition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EF1B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nsfd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88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9600"/>
            <a:ext cx="2667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6" descr="nsfd"/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88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63" y="990600"/>
            <a:ext cx="2941637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20" descr="nsfd"/>
          <p:cNvPicPr>
            <a:picLocks noChangeAspect="1" noChangeArrowheads="1"/>
          </p:cNvPicPr>
          <p:nvPr userDrawn="1"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88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424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9424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942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9424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4090A116-4FFA-4107-A09F-4E6C523AD5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91" r:id="rId13"/>
  </p:sldLayoutIdLst>
  <p:transition>
    <p:cover dir="rd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D81644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4D4D4D"/>
        </a:buClr>
        <a:buSzPct val="95000"/>
        <a:buFont typeface="Wingdings 2" pitchFamily="18" charset="2"/>
        <a:buBlip>
          <a:blip r:embed="rId18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5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bfa/responses.js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ray@nsf.gov" TargetMode="External"/><Relationship Id="rId4" Type="http://schemas.openxmlformats.org/officeDocument/2006/relationships/hyperlink" Target="mailto:awynnyk@nsf.gov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sf.gov/oig" TargetMode="External"/><Relationship Id="rId13" Type="http://schemas.openxmlformats.org/officeDocument/2006/relationships/hyperlink" Target="http://www.nsf.gov/od/ogc/index.jsp" TargetMode="External"/><Relationship Id="rId18" Type="http://schemas.openxmlformats.org/officeDocument/2006/relationships/hyperlink" Target="http://www.nsf.gov/dir/index.jsp?org=SBE" TargetMode="External"/><Relationship Id="rId3" Type="http://schemas.openxmlformats.org/officeDocument/2006/relationships/hyperlink" Target="http://www.nsf.gov/dir/index.jsp?org=mps" TargetMode="External"/><Relationship Id="rId21" Type="http://schemas.openxmlformats.org/officeDocument/2006/relationships/hyperlink" Target="http://www.nsf.gov/oirm/index.jsp" TargetMode="External"/><Relationship Id="rId7" Type="http://schemas.openxmlformats.org/officeDocument/2006/relationships/hyperlink" Target="http://www.nsf.gov/dir/index.jsp?org=bio" TargetMode="External"/><Relationship Id="rId12" Type="http://schemas.openxmlformats.org/officeDocument/2006/relationships/hyperlink" Target="http://www.nsf.gov/od/oeo/index.jsp" TargetMode="External"/><Relationship Id="rId17" Type="http://schemas.openxmlformats.org/officeDocument/2006/relationships/hyperlink" Target="http://www.nsf.gov/dir/index.jsp?org=OPP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www.nsf.gov/olpa" TargetMode="External"/><Relationship Id="rId20" Type="http://schemas.openxmlformats.org/officeDocument/2006/relationships/hyperlink" Target="http://www.nsf.gov/bfa/index.js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sf.gov/dir/index.jsp?org=cise" TargetMode="External"/><Relationship Id="rId11" Type="http://schemas.openxmlformats.org/officeDocument/2006/relationships/hyperlink" Target="http://www.nsf.gov/oci" TargetMode="External"/><Relationship Id="rId5" Type="http://schemas.openxmlformats.org/officeDocument/2006/relationships/hyperlink" Target="http://www.nsf.gov/dir/index.jsp?org=eng" TargetMode="External"/><Relationship Id="rId15" Type="http://schemas.openxmlformats.org/officeDocument/2006/relationships/hyperlink" Target="http://www.nsf.gov/oise" TargetMode="External"/><Relationship Id="rId10" Type="http://schemas.openxmlformats.org/officeDocument/2006/relationships/hyperlink" Target="http://www.nsf.gov/nsb" TargetMode="External"/><Relationship Id="rId19" Type="http://schemas.openxmlformats.org/officeDocument/2006/relationships/hyperlink" Target="http://www.nsf.gov/dir/index.jsp?org=ehr" TargetMode="External"/><Relationship Id="rId4" Type="http://schemas.openxmlformats.org/officeDocument/2006/relationships/hyperlink" Target="http://www.nsf.gov/dir/index.jsp?org=geo" TargetMode="External"/><Relationship Id="rId9" Type="http://schemas.openxmlformats.org/officeDocument/2006/relationships/hyperlink" Target="http://www.nsf.gov/od" TargetMode="External"/><Relationship Id="rId14" Type="http://schemas.openxmlformats.org/officeDocument/2006/relationships/hyperlink" Target="http://www.nsf.gov/od/oia/index.js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122801" y="3466762"/>
            <a:ext cx="6846426" cy="240065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6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NSF Audit Resolution Process</a:t>
            </a:r>
            <a:br>
              <a:rPr lang="en-US" sz="36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Northeast Conference on College Cost Accounting (NECA)</a:t>
            </a:r>
            <a:r>
              <a:rPr lang="en-US" sz="20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29, 2015</a:t>
            </a:r>
            <a:endParaRPr lang="en-US" sz="2800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77653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663300"/>
                </a:solidFill>
                <a:effectLst/>
                <a:latin typeface="Arial" charset="0"/>
                <a:cs typeface="Arial" charset="0"/>
              </a:rPr>
              <a:t>Overview of Audit Resolution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9DBAE-253B-4031-87DF-9CFE195D0B8F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5600" y="1828800"/>
            <a:ext cx="8382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kern="0" dirty="0" smtClean="0">
                <a:latin typeface="Arial" charset="0"/>
                <a:cs typeface="Arial" charset="0"/>
              </a:rPr>
              <a:t>Final management decisions </a:t>
            </a:r>
            <a:r>
              <a:rPr lang="en-US" altLang="en-US" kern="0" dirty="0" smtClean="0">
                <a:latin typeface="Arial" charset="0"/>
                <a:cs typeface="Arial" charset="0"/>
              </a:rPr>
              <a:t>are sent </a:t>
            </a:r>
            <a:r>
              <a:rPr lang="en-US" altLang="en-US" kern="0" dirty="0" smtClean="0">
                <a:latin typeface="Arial" charset="0"/>
                <a:cs typeface="Arial" charset="0"/>
              </a:rPr>
              <a:t>to OIG; significant differences often discussed; if differences not resolved, OIG may escalate to the NSF Audit Follow Up Official </a:t>
            </a:r>
          </a:p>
          <a:p>
            <a:pPr>
              <a:lnSpc>
                <a:spcPct val="90000"/>
              </a:lnSpc>
            </a:pPr>
            <a:r>
              <a:rPr lang="en-US" altLang="en-US" kern="0" dirty="0" smtClean="0">
                <a:latin typeface="Arial" charset="0"/>
                <a:cs typeface="Arial" charset="0"/>
              </a:rPr>
              <a:t>NSF final management decisions are sent to awardee via formal letter (post-closeout); Awardee questions/concerns discussed as needed</a:t>
            </a:r>
          </a:p>
          <a:p>
            <a:r>
              <a:rPr lang="en-US" altLang="en-US" kern="0" dirty="0" smtClean="0">
                <a:cs typeface="Arial" charset="0"/>
              </a:rPr>
              <a:t>AAG Chapter VII.B addresses resolution of grant administration disputes and provides guidance to Awardees on the </a:t>
            </a:r>
            <a:r>
              <a:rPr lang="en-US" altLang="en-US" kern="0" dirty="0" smtClean="0">
                <a:cs typeface="Arial" charset="0"/>
              </a:rPr>
              <a:t>process to appeal NSF </a:t>
            </a:r>
            <a:r>
              <a:rPr lang="en-US" altLang="en-US" kern="0" dirty="0" smtClean="0">
                <a:cs typeface="Arial" charset="0"/>
              </a:rPr>
              <a:t>cost </a:t>
            </a:r>
            <a:r>
              <a:rPr lang="en-US" altLang="en-US" kern="0" dirty="0" smtClean="0">
                <a:cs typeface="Arial" charset="0"/>
              </a:rPr>
              <a:t>disallowances; </a:t>
            </a:r>
            <a:r>
              <a:rPr lang="en-US" altLang="en-US" kern="0" dirty="0" smtClean="0">
                <a:cs typeface="Arial" charset="0"/>
              </a:rPr>
              <a:t>alternatively Awardee can </a:t>
            </a:r>
            <a:r>
              <a:rPr lang="en-US" altLang="en-US" kern="0" dirty="0">
                <a:cs typeface="Arial" charset="0"/>
              </a:rPr>
              <a:t>file suit in </a:t>
            </a:r>
            <a:r>
              <a:rPr lang="en-US" altLang="en-US" dirty="0" smtClean="0"/>
              <a:t>US Court of Claims</a:t>
            </a:r>
          </a:p>
          <a:p>
            <a:endParaRPr lang="en-US" dirty="0"/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endParaRPr lang="en-US" altLang="en-US" kern="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274504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259FB-1AC5-4B89-A819-E0E7560ADF8D}" type="slidenum">
              <a:rPr lang="en-US" altLang="en-US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Collaborative Closeout</a:t>
            </a:r>
            <a:br>
              <a:rPr lang="en-US" alt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800" dirty="0" smtClean="0">
              <a:solidFill>
                <a:srgbClr val="6633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14400" y="1143000"/>
            <a:ext cx="7772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 eaLnBrk="1" hangingPunct="1">
              <a:buClr>
                <a:srgbClr val="4D4D4D"/>
              </a:buClr>
              <a:buSzPct val="95000"/>
              <a:buNone/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While working with the awardee, NSF also engages the OIG:</a:t>
            </a:r>
          </a:p>
          <a:p>
            <a:pPr marL="342900" lvl="2" indent="-342900" eaLnBrk="1" hangingPunct="1">
              <a:buClr>
                <a:srgbClr val="4D4D4D"/>
              </a:buClr>
              <a:buSzPct val="95000"/>
              <a:buFontTx/>
              <a:buBlip>
                <a:blip r:embed="rId3"/>
              </a:buBlip>
              <a:defRPr/>
            </a:pPr>
            <a:r>
              <a:rPr lang="en-US" sz="2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Advisory period: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period of dialogue between NSF Management and OIG to address areas of interpretation; provides access to OIG advice, clarification, information, background, and/or context regarding the audit report findings  </a:t>
            </a:r>
          </a:p>
          <a:p>
            <a:pPr marL="342900" lvl="2" indent="-342900" eaLnBrk="1" hangingPunct="1">
              <a:buClr>
                <a:srgbClr val="4D4D4D"/>
              </a:buClr>
              <a:buSzPct val="95000"/>
              <a:buFontTx/>
              <a:buBlip>
                <a:blip r:embed="rId3"/>
              </a:buBlip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NSF shares and discusses draft and final decisions with the OIG</a:t>
            </a:r>
          </a:p>
          <a:p>
            <a:pPr marL="342900" lvl="2" indent="-342900" eaLnBrk="1" hangingPunct="1">
              <a:buClr>
                <a:srgbClr val="4D4D4D"/>
              </a:buClr>
              <a:buSzPct val="95000"/>
              <a:buFontTx/>
              <a:buBlip>
                <a:blip r:embed="rId3"/>
              </a:buBlip>
              <a:defRPr/>
            </a:pPr>
            <a:r>
              <a:rPr lang="en-US" sz="2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Closeout </a:t>
            </a:r>
            <a:r>
              <a:rPr lang="en-US" sz="2400" b="1" kern="0" dirty="0">
                <a:latin typeface="Arial" panose="020B0604020202020204" pitchFamily="34" charset="0"/>
                <a:cs typeface="Arial" panose="020B0604020202020204" pitchFamily="34" charset="0"/>
              </a:rPr>
              <a:t>period: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Ten-day period that begins when NSF Management issues final management decisions to OIG for review; OIG documents any disagreements and communicates them to NSF Management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5BB381-95B0-41B3-BB4E-6C53D1867B12}" type="slidenum">
              <a:rPr lang="en-US" altLang="en-US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Escalation &amp; Closeout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0" y="13144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 eaLnBrk="1" hangingPunct="1">
              <a:buClr>
                <a:srgbClr val="4D4D4D"/>
              </a:buClr>
              <a:buSzPct val="95000"/>
              <a:buFontTx/>
              <a:buBlip>
                <a:blip r:embed="rId3"/>
              </a:buBlip>
              <a:defRPr/>
            </a:pPr>
            <a:r>
              <a:rPr lang="en-US" sz="2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Escalation </a:t>
            </a:r>
            <a:r>
              <a:rPr lang="en-US" sz="2400" b="1" kern="0" dirty="0">
                <a:latin typeface="Arial" panose="020B0604020202020204" pitchFamily="34" charset="0"/>
                <a:cs typeface="Arial" panose="020B0604020202020204" pitchFamily="34" charset="0"/>
              </a:rPr>
              <a:t>to Audit Follow-up </a:t>
            </a:r>
            <a:r>
              <a:rPr lang="en-US" sz="2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Official (AFO):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he OIG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decide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to refer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areas of disagreement to the NSF Audit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Follow‐up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  <a:endParaRPr lang="en-US" sz="24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 eaLnBrk="1" hangingPunct="1">
              <a:buClr>
                <a:srgbClr val="4D4D4D"/>
              </a:buClr>
              <a:buSzPct val="95000"/>
              <a:buFontTx/>
              <a:buBlip>
                <a:blip r:embed="rId3"/>
              </a:buBlip>
              <a:defRPr/>
            </a:pP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NSF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AFO is responsible for making the final management decision on disputes that cannot be resolved between NSF Management and the </a:t>
            </a:r>
            <a:r>
              <a:rPr lang="en-US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OIG</a:t>
            </a:r>
          </a:p>
          <a:p>
            <a:pPr marL="0" lvl="2" indent="0" eaLnBrk="1" hangingPunct="1">
              <a:buClr>
                <a:srgbClr val="4D4D4D"/>
              </a:buClr>
              <a:buSzPct val="95000"/>
              <a:buNone/>
              <a:defRPr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NSF Management Decisions</a:t>
            </a:r>
            <a:endParaRPr lang="en-US" sz="3600" dirty="0">
              <a:solidFill>
                <a:srgbClr val="6633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r>
              <a:rPr lang="en-US" dirty="0" smtClean="0"/>
              <a:t>Prior to May 2014, audit resolution outcomes were known only to the auditees and NSF</a:t>
            </a:r>
          </a:p>
          <a:p>
            <a:r>
              <a:rPr lang="en-US" dirty="0" smtClean="0"/>
              <a:t>Posting of NSF management decisions:</a:t>
            </a:r>
          </a:p>
          <a:p>
            <a:pPr lvl="1"/>
            <a:r>
              <a:rPr lang="en-US" dirty="0" smtClean="0"/>
              <a:t>Provides closure </a:t>
            </a:r>
          </a:p>
          <a:p>
            <a:pPr lvl="1"/>
            <a:r>
              <a:rPr lang="en-US" dirty="0" smtClean="0"/>
              <a:t>Informs the community </a:t>
            </a:r>
          </a:p>
          <a:p>
            <a:pPr lvl="1"/>
            <a:r>
              <a:rPr lang="en-US" dirty="0" smtClean="0"/>
              <a:t>Informs awardee and NSF stakeholders</a:t>
            </a:r>
          </a:p>
          <a:p>
            <a:r>
              <a:rPr lang="en-US" dirty="0" smtClean="0"/>
              <a:t>Eleven management decisions have been posted to date</a:t>
            </a:r>
          </a:p>
          <a:p>
            <a:r>
              <a:rPr lang="en-US" dirty="0" smtClean="0"/>
              <a:t>Available on BFA web page:</a:t>
            </a:r>
          </a:p>
          <a:p>
            <a:pPr lvl="1"/>
            <a:r>
              <a:rPr lang="en-US" dirty="0" smtClean="0"/>
              <a:t>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www.nsf.gov/bfa/responses.jsp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87C03-419E-4B84-9FB0-F86C37CF0DB3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8002965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7D769-4EF8-42BC-8E52-EDB64757DF8C}" type="slidenum">
              <a:rPr lang="en-US" altLang="en-US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Audit Themes Driving Questioned Costs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Salaries/Wages/Fringe</a:t>
            </a:r>
          </a:p>
          <a:p>
            <a:pPr eaLnBrk="1" hangingPunct="1"/>
            <a:r>
              <a:rPr lang="en-US" altLang="en-US" dirty="0" smtClean="0"/>
              <a:t>Equipment </a:t>
            </a:r>
            <a:r>
              <a:rPr lang="en-US" altLang="en-US" dirty="0"/>
              <a:t>purchases at the end of awards</a:t>
            </a:r>
          </a:p>
          <a:p>
            <a:pPr eaLnBrk="1" hangingPunct="1"/>
            <a:r>
              <a:rPr lang="en-US" altLang="en-US" dirty="0" smtClean="0"/>
              <a:t>Travel 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Lack of Documentation</a:t>
            </a:r>
            <a:endParaRPr lang="en-US" altLang="en-US" dirty="0"/>
          </a:p>
          <a:p>
            <a:pPr eaLnBrk="1" hangingPunct="1"/>
            <a:r>
              <a:rPr lang="en-US" altLang="en-US" dirty="0"/>
              <a:t>Participant Support</a:t>
            </a:r>
          </a:p>
          <a:p>
            <a:pPr eaLnBrk="1" hangingPunct="1"/>
            <a:r>
              <a:rPr lang="en-US" altLang="en-US" dirty="0"/>
              <a:t>Relocation Costs</a:t>
            </a:r>
          </a:p>
          <a:p>
            <a:pPr eaLnBrk="1" hangingPunct="1"/>
            <a:r>
              <a:rPr lang="en-US" altLang="en-US" dirty="0" smtClean="0"/>
              <a:t>Unauthorized Changes </a:t>
            </a:r>
            <a:r>
              <a:rPr lang="en-US" altLang="en-US" dirty="0"/>
              <a:t>in </a:t>
            </a:r>
            <a:r>
              <a:rPr lang="en-US" altLang="en-US" dirty="0" smtClean="0"/>
              <a:t>Scope</a:t>
            </a:r>
          </a:p>
          <a:p>
            <a:pPr eaLnBrk="1" hangingPunct="1"/>
            <a:r>
              <a:rPr lang="en-US" altLang="en-US" dirty="0" smtClean="0"/>
              <a:t>Costs Not Budgeted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“Typically” Indirect Costs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Avoid Cost Disallowances</a:t>
            </a:r>
            <a:endParaRPr lang="en-US" sz="3600" dirty="0">
              <a:solidFill>
                <a:srgbClr val="6633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Strong Internal Controls </a:t>
            </a:r>
          </a:p>
          <a:p>
            <a:r>
              <a:rPr lang="en-US" dirty="0" smtClean="0"/>
              <a:t>Detailed Budget Justifications</a:t>
            </a:r>
          </a:p>
          <a:p>
            <a:r>
              <a:rPr lang="en-US" dirty="0" smtClean="0"/>
              <a:t>Reasonable Spending</a:t>
            </a:r>
            <a:endParaRPr lang="en-US" dirty="0" smtClean="0"/>
          </a:p>
          <a:p>
            <a:r>
              <a:rPr lang="en-US" dirty="0" smtClean="0"/>
              <a:t>Documentation </a:t>
            </a:r>
            <a:endParaRPr lang="en-US" dirty="0" smtClean="0"/>
          </a:p>
          <a:p>
            <a:r>
              <a:rPr lang="en-US" dirty="0" smtClean="0"/>
              <a:t>Discuss Concerns with NSF PO/GO</a:t>
            </a:r>
          </a:p>
          <a:p>
            <a:r>
              <a:rPr lang="en-US" dirty="0" smtClean="0"/>
              <a:t>Obtain Required Prior Approvals </a:t>
            </a:r>
          </a:p>
          <a:p>
            <a:r>
              <a:rPr lang="en-US" dirty="0" smtClean="0"/>
              <a:t>Use Available Tools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87C03-419E-4B84-9FB0-F86C37CF0DB3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4571989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133600" y="1600200"/>
            <a:ext cx="4572000" cy="4572000"/>
            <a:chOff x="3048000" y="2819400"/>
            <a:chExt cx="2786589" cy="3017837"/>
          </a:xfrm>
        </p:grpSpPr>
        <p:grpSp>
          <p:nvGrpSpPr>
            <p:cNvPr id="2" name="Group 4"/>
            <p:cNvGrpSpPr>
              <a:grpSpLocks noChangeAspect="1"/>
            </p:cNvGrpSpPr>
            <p:nvPr/>
          </p:nvGrpSpPr>
          <p:grpSpPr bwMode="auto">
            <a:xfrm>
              <a:off x="3048000" y="2819400"/>
              <a:ext cx="2786589" cy="3017837"/>
              <a:chOff x="1968" y="1282"/>
              <a:chExt cx="2303" cy="2303"/>
            </a:xfrm>
          </p:grpSpPr>
          <p:sp>
            <p:nvSpPr>
              <p:cNvPr id="837637" name="Freeform 5"/>
              <p:cNvSpPr>
                <a:spLocks noChangeAspect="1"/>
              </p:cNvSpPr>
              <p:nvPr/>
            </p:nvSpPr>
            <p:spPr bwMode="gray">
              <a:xfrm flipH="1">
                <a:off x="2141" y="2633"/>
                <a:ext cx="1764" cy="952"/>
              </a:xfrm>
              <a:custGeom>
                <a:avLst/>
                <a:gdLst/>
                <a:ahLst/>
                <a:cxnLst>
                  <a:cxn ang="0">
                    <a:pos x="159" y="31"/>
                  </a:cxn>
                  <a:cxn ang="0">
                    <a:pos x="173" y="39"/>
                  </a:cxn>
                  <a:cxn ang="0">
                    <a:pos x="152" y="0"/>
                  </a:cxn>
                  <a:cxn ang="0">
                    <a:pos x="110" y="3"/>
                  </a:cxn>
                  <a:cxn ang="0">
                    <a:pos x="125" y="12"/>
                  </a:cxn>
                  <a:cxn ang="0">
                    <a:pos x="33" y="18"/>
                  </a:cxn>
                  <a:cxn ang="0">
                    <a:pos x="0" y="36"/>
                  </a:cxn>
                  <a:cxn ang="0">
                    <a:pos x="159" y="31"/>
                  </a:cxn>
                </a:cxnLst>
                <a:rect l="0" t="0" r="r" b="b"/>
                <a:pathLst>
                  <a:path w="173" h="92">
                    <a:moveTo>
                      <a:pt x="159" y="31"/>
                    </a:moveTo>
                    <a:lnTo>
                      <a:pt x="173" y="39"/>
                    </a:lnTo>
                    <a:lnTo>
                      <a:pt x="152" y="0"/>
                    </a:lnTo>
                    <a:lnTo>
                      <a:pt x="110" y="3"/>
                    </a:lnTo>
                    <a:lnTo>
                      <a:pt x="125" y="12"/>
                    </a:lnTo>
                    <a:cubicBezTo>
                      <a:pt x="103" y="46"/>
                      <a:pt x="57" y="48"/>
                      <a:pt x="33" y="18"/>
                    </a:cubicBezTo>
                    <a:lnTo>
                      <a:pt x="0" y="36"/>
                    </a:lnTo>
                    <a:cubicBezTo>
                      <a:pt x="36" y="89"/>
                      <a:pt x="120" y="92"/>
                      <a:pt x="159" y="31"/>
                    </a:cubicBezTo>
                  </a:path>
                </a:pathLst>
              </a:custGeom>
              <a:solidFill>
                <a:srgbClr val="003366"/>
              </a:solidFill>
              <a:ln w="1270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7638" name="Freeform 6"/>
              <p:cNvSpPr>
                <a:spLocks noChangeAspect="1"/>
              </p:cNvSpPr>
              <p:nvPr/>
            </p:nvSpPr>
            <p:spPr bwMode="gray">
              <a:xfrm flipH="1">
                <a:off x="3191" y="1478"/>
                <a:ext cx="1080" cy="1548"/>
              </a:xfrm>
              <a:custGeom>
                <a:avLst/>
                <a:gdLst/>
                <a:ahLst/>
                <a:cxnLst>
                  <a:cxn ang="0">
                    <a:pos x="106" y="0"/>
                  </a:cxn>
                  <a:cxn ang="0">
                    <a:pos x="32" y="142"/>
                  </a:cxn>
                  <a:cxn ang="0">
                    <a:pos x="18" y="150"/>
                  </a:cxn>
                  <a:cxn ang="0">
                    <a:pos x="62" y="149"/>
                  </a:cxn>
                  <a:cxn ang="0">
                    <a:pos x="80" y="114"/>
                  </a:cxn>
                  <a:cxn ang="0">
                    <a:pos x="64" y="123"/>
                  </a:cxn>
                  <a:cxn ang="0">
                    <a:pos x="106" y="38"/>
                  </a:cxn>
                  <a:cxn ang="0">
                    <a:pos x="106" y="0"/>
                  </a:cxn>
                </a:cxnLst>
                <a:rect l="0" t="0" r="r" b="b"/>
                <a:pathLst>
                  <a:path w="106" h="150">
                    <a:moveTo>
                      <a:pt x="106" y="0"/>
                    </a:moveTo>
                    <a:cubicBezTo>
                      <a:pt x="28" y="10"/>
                      <a:pt x="0" y="90"/>
                      <a:pt x="32" y="142"/>
                    </a:cubicBezTo>
                    <a:lnTo>
                      <a:pt x="18" y="150"/>
                    </a:lnTo>
                    <a:lnTo>
                      <a:pt x="62" y="149"/>
                    </a:lnTo>
                    <a:lnTo>
                      <a:pt x="80" y="114"/>
                    </a:lnTo>
                    <a:lnTo>
                      <a:pt x="64" y="123"/>
                    </a:lnTo>
                    <a:cubicBezTo>
                      <a:pt x="46" y="93"/>
                      <a:pt x="62" y="44"/>
                      <a:pt x="106" y="38"/>
                    </a:cubicBezTo>
                    <a:lnTo>
                      <a:pt x="106" y="0"/>
                    </a:lnTo>
                  </a:path>
                </a:pathLst>
              </a:custGeom>
              <a:solidFill>
                <a:srgbClr val="003366"/>
              </a:solidFill>
              <a:ln w="1270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7639" name="Freeform 7"/>
              <p:cNvSpPr>
                <a:spLocks noChangeAspect="1"/>
              </p:cNvSpPr>
              <p:nvPr/>
            </p:nvSpPr>
            <p:spPr bwMode="gray">
              <a:xfrm flipH="1">
                <a:off x="1968" y="1282"/>
                <a:ext cx="1366" cy="1574"/>
              </a:xfrm>
              <a:custGeom>
                <a:avLst/>
                <a:gdLst/>
                <a:ahLst/>
                <a:cxnLst>
                  <a:cxn ang="0">
                    <a:pos x="829" y="1174"/>
                  </a:cxn>
                  <a:cxn ang="0">
                    <a:pos x="742" y="1014"/>
                  </a:cxn>
                  <a:cxn ang="0">
                    <a:pos x="570" y="1020"/>
                  </a:cxn>
                  <a:cxn ang="0">
                    <a:pos x="185" y="439"/>
                  </a:cxn>
                  <a:cxn ang="0">
                    <a:pos x="185" y="585"/>
                  </a:cxn>
                  <a:cxn ang="0">
                    <a:pos x="0" y="293"/>
                  </a:cxn>
                  <a:cxn ang="0">
                    <a:pos x="185" y="0"/>
                  </a:cxn>
                  <a:cxn ang="0">
                    <a:pos x="185" y="146"/>
                  </a:cxn>
                  <a:cxn ang="0">
                    <a:pos x="832" y="1170"/>
                  </a:cxn>
                </a:cxnLst>
                <a:rect l="0" t="0" r="r" b="b"/>
                <a:pathLst>
                  <a:path w="1032" h="1174">
                    <a:moveTo>
                      <a:pt x="829" y="1174"/>
                    </a:moveTo>
                    <a:lnTo>
                      <a:pt x="742" y="1014"/>
                    </a:lnTo>
                    <a:lnTo>
                      <a:pt x="570" y="1020"/>
                    </a:lnTo>
                    <a:cubicBezTo>
                      <a:pt x="662" y="758"/>
                      <a:pt x="508" y="462"/>
                      <a:pt x="185" y="439"/>
                    </a:cubicBezTo>
                    <a:lnTo>
                      <a:pt x="185" y="585"/>
                    </a:lnTo>
                    <a:lnTo>
                      <a:pt x="0" y="293"/>
                    </a:lnTo>
                    <a:lnTo>
                      <a:pt x="185" y="0"/>
                    </a:lnTo>
                    <a:lnTo>
                      <a:pt x="185" y="146"/>
                    </a:lnTo>
                    <a:cubicBezTo>
                      <a:pt x="739" y="162"/>
                      <a:pt x="1032" y="731"/>
                      <a:pt x="832" y="1170"/>
                    </a:cubicBezTo>
                  </a:path>
                </a:pathLst>
              </a:custGeom>
              <a:solidFill>
                <a:srgbClr val="003366"/>
              </a:solidFill>
              <a:ln w="12700" cmpd="sng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37640" name="Text Box 8"/>
            <p:cNvSpPr txBox="1">
              <a:spLocks noChangeAspect="1" noChangeArrowheads="1"/>
            </p:cNvSpPr>
            <p:nvPr/>
          </p:nvSpPr>
          <p:spPr bwMode="gray">
            <a:xfrm rot="18653229">
              <a:off x="3206535" y="3457512"/>
              <a:ext cx="114710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 anchorCtr="1">
              <a:spAutoFit/>
            </a:bodyPr>
            <a:lstStyle/>
            <a:p>
              <a:pPr eaLnBrk="0" hangingPunct="0"/>
              <a:r>
                <a:rPr lang="en-US" sz="1400" b="1" dirty="0">
                  <a:solidFill>
                    <a:schemeClr val="bg1"/>
                  </a:solidFill>
                </a:rPr>
                <a:t>Risk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Assessment</a:t>
              </a:r>
            </a:p>
          </p:txBody>
        </p:sp>
        <p:sp>
          <p:nvSpPr>
            <p:cNvPr id="837641" name="Text Box 9"/>
            <p:cNvSpPr txBox="1">
              <a:spLocks noChangeAspect="1" noChangeArrowheads="1"/>
            </p:cNvSpPr>
            <p:nvPr/>
          </p:nvSpPr>
          <p:spPr bwMode="gray">
            <a:xfrm rot="25146273">
              <a:off x="4717891" y="3635703"/>
              <a:ext cx="100647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45720" rIns="45720" anchor="ctr" anchorCtr="1">
              <a:spAutoFit/>
            </a:bodyPr>
            <a:lstStyle/>
            <a:p>
              <a:pPr eaLnBrk="0" hangingPunct="0"/>
              <a:r>
                <a:rPr lang="en-US" sz="1400" b="1" dirty="0">
                  <a:solidFill>
                    <a:schemeClr val="bg1"/>
                  </a:solidFill>
                </a:rPr>
                <a:t>Monitoring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Activities</a:t>
              </a:r>
            </a:p>
          </p:txBody>
        </p:sp>
        <p:sp>
          <p:nvSpPr>
            <p:cNvPr id="837642" name="Text Box 10"/>
            <p:cNvSpPr txBox="1">
              <a:spLocks noChangeAspect="1" noChangeArrowheads="1"/>
            </p:cNvSpPr>
            <p:nvPr/>
          </p:nvSpPr>
          <p:spPr bwMode="gray">
            <a:xfrm>
              <a:off x="3994941" y="5204717"/>
              <a:ext cx="9162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 anchorCtr="1">
              <a:spAutoFit/>
            </a:bodyPr>
            <a:lstStyle/>
            <a:p>
              <a:pPr eaLnBrk="0" hangingPunct="0"/>
              <a:r>
                <a:rPr lang="en-US" sz="1400" b="1" dirty="0">
                  <a:solidFill>
                    <a:schemeClr val="bg1"/>
                  </a:solidFill>
                </a:rPr>
                <a:t>Feedback</a:t>
              </a:r>
            </a:p>
          </p:txBody>
        </p:sp>
      </p:grpSp>
      <p:sp>
        <p:nvSpPr>
          <p:cNvPr id="13" name="Title 3"/>
          <p:cNvSpPr txBox="1">
            <a:spLocks/>
          </p:cNvSpPr>
          <p:nvPr/>
        </p:nvSpPr>
        <p:spPr>
          <a:xfrm>
            <a:off x="381000" y="381000"/>
            <a:ext cx="8458200" cy="8080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6633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Oversight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solidFill>
                  <a:srgbClr val="6633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and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3600" b="1" dirty="0">
                <a:solidFill>
                  <a:srgbClr val="6633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Monitoring</a:t>
            </a:r>
          </a:p>
        </p:txBody>
      </p:sp>
    </p:spTree>
    <p:extLst>
      <p:ext uri="{BB962C8B-B14F-4D97-AF65-F5344CB8AC3E}">
        <p14:creationId xmlns:p14="http://schemas.microsoft.com/office/powerpoint/2010/main" val="32686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4F3DE-A52F-4D36-9D01-D58FA3468D53}" type="slidenum">
              <a:rPr lang="en-US" altLang="en-US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Holding Awardees Accountable – NSF Ecosystem of Oversight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endParaRPr lang="en-US" altLang="en-US" sz="2800" dirty="0" smtClean="0"/>
          </a:p>
          <a:p>
            <a:pPr eaLnBrk="1" hangingPunct="1">
              <a:buFont typeface="Wingdings 2" pitchFamily="18" charset="2"/>
              <a:buNone/>
            </a:pPr>
            <a:endParaRPr lang="en-US" altLang="en-US" dirty="0" smtClean="0"/>
          </a:p>
        </p:txBody>
      </p:sp>
      <p:sp>
        <p:nvSpPr>
          <p:cNvPr id="23" name="Oval 33"/>
          <p:cNvSpPr>
            <a:spLocks noChangeArrowheads="1"/>
          </p:cNvSpPr>
          <p:nvPr/>
        </p:nvSpPr>
        <p:spPr bwMode="auto">
          <a:xfrm>
            <a:off x="2497138" y="1558925"/>
            <a:ext cx="4816475" cy="48164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45720" rIns="4572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43"/>
          <p:cNvSpPr>
            <a:spLocks noChangeArrowheads="1"/>
          </p:cNvSpPr>
          <p:nvPr/>
        </p:nvSpPr>
        <p:spPr bwMode="auto">
          <a:xfrm>
            <a:off x="2052638" y="2070100"/>
            <a:ext cx="1570037" cy="884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45720" rIns="45720" anchor="ctr"/>
          <a:lstStyle/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Audit</a:t>
            </a:r>
          </a:p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Resolution</a:t>
            </a:r>
          </a:p>
        </p:txBody>
      </p:sp>
      <p:sp>
        <p:nvSpPr>
          <p:cNvPr id="25" name="Rectangle 44"/>
          <p:cNvSpPr>
            <a:spLocks noChangeArrowheads="1"/>
          </p:cNvSpPr>
          <p:nvPr/>
        </p:nvSpPr>
        <p:spPr bwMode="auto">
          <a:xfrm>
            <a:off x="6323013" y="2119313"/>
            <a:ext cx="1538287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20" rIns="45720" anchor="ctr">
            <a:spAutoFit/>
          </a:bodyPr>
          <a:lstStyle/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Indirect Cost </a:t>
            </a:r>
          </a:p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Rate Negotiation</a:t>
            </a:r>
          </a:p>
        </p:txBody>
      </p:sp>
      <p:sp>
        <p:nvSpPr>
          <p:cNvPr id="26" name="Rectangle 45"/>
          <p:cNvSpPr>
            <a:spLocks noChangeArrowheads="1"/>
          </p:cNvSpPr>
          <p:nvPr/>
        </p:nvSpPr>
        <p:spPr bwMode="auto">
          <a:xfrm>
            <a:off x="5605463" y="5614988"/>
            <a:ext cx="1658937" cy="806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45720" rIns="45720" anchor="ctr"/>
          <a:lstStyle/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Business </a:t>
            </a:r>
          </a:p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Assistance</a:t>
            </a:r>
          </a:p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Outreach</a:t>
            </a:r>
          </a:p>
        </p:txBody>
      </p:sp>
      <p:sp>
        <p:nvSpPr>
          <p:cNvPr id="27" name="Rectangle 46"/>
          <p:cNvSpPr>
            <a:spLocks noChangeArrowheads="1"/>
          </p:cNvSpPr>
          <p:nvPr/>
        </p:nvSpPr>
        <p:spPr bwMode="auto">
          <a:xfrm>
            <a:off x="2506663" y="5614988"/>
            <a:ext cx="1570037" cy="7889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45720" rIns="45720" anchor="ctr"/>
          <a:lstStyle/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Program</a:t>
            </a:r>
          </a:p>
          <a:p>
            <a:pPr algn="ctr">
              <a:lnSpc>
                <a:spcPts val="1600"/>
              </a:lnSpc>
              <a:defRPr/>
            </a:pPr>
            <a:r>
              <a:rPr lang="en-US" sz="1600" dirty="0">
                <a:solidFill>
                  <a:srgbClr val="0B1F65"/>
                </a:solidFill>
              </a:rPr>
              <a:t>Monitoring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522439" y="3357984"/>
            <a:ext cx="4800600" cy="1981200"/>
            <a:chOff x="2522439" y="3357984"/>
            <a:chExt cx="4800600" cy="1981200"/>
          </a:xfrm>
          <a:gradFill>
            <a:gsLst>
              <a:gs pos="0">
                <a:srgbClr val="00B050"/>
              </a:gs>
              <a:gs pos="100000">
                <a:srgbClr val="006C31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5" name="Trapezoid 34"/>
            <p:cNvSpPr/>
            <p:nvPr/>
          </p:nvSpPr>
          <p:spPr>
            <a:xfrm>
              <a:off x="2522439" y="4729584"/>
              <a:ext cx="4800600" cy="609600"/>
            </a:xfrm>
            <a:prstGeom prst="trapezoid">
              <a:avLst>
                <a:gd name="adj" fmla="val 57704"/>
              </a:avLst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cs typeface="Arial" pitchFamily="34" charset="0"/>
                </a:rPr>
                <a:t>Automated </a:t>
              </a:r>
              <a:r>
                <a:rPr lang="en-US" sz="1400" dirty="0" smtClean="0">
                  <a:cs typeface="Arial" pitchFamily="34" charset="0"/>
                </a:rPr>
                <a:t>ACM$ Drawdown </a:t>
              </a:r>
              <a:r>
                <a:rPr lang="en-US" sz="1400" dirty="0">
                  <a:cs typeface="Arial" pitchFamily="34" charset="0"/>
                </a:rPr>
                <a:t>Screening</a:t>
              </a:r>
            </a:p>
          </p:txBody>
        </p:sp>
        <p:sp>
          <p:nvSpPr>
            <p:cNvPr id="36" name="Trapezoid 35"/>
            <p:cNvSpPr/>
            <p:nvPr/>
          </p:nvSpPr>
          <p:spPr>
            <a:xfrm>
              <a:off x="2903439" y="4043784"/>
              <a:ext cx="4038600" cy="609600"/>
            </a:xfrm>
            <a:prstGeom prst="trapezoid">
              <a:avLst>
                <a:gd name="adj" fmla="val 57704"/>
              </a:avLst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cs typeface="Arial" pitchFamily="34" charset="0"/>
                </a:rPr>
                <a:t>Grants and Agreements Monitoring</a:t>
              </a:r>
            </a:p>
          </p:txBody>
        </p:sp>
        <p:sp>
          <p:nvSpPr>
            <p:cNvPr id="37" name="Trapezoid 36"/>
            <p:cNvSpPr/>
            <p:nvPr/>
          </p:nvSpPr>
          <p:spPr>
            <a:xfrm>
              <a:off x="3284439" y="3357984"/>
              <a:ext cx="3276600" cy="609600"/>
            </a:xfrm>
            <a:prstGeom prst="trapezoid">
              <a:avLst>
                <a:gd name="adj" fmla="val 57704"/>
              </a:avLst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 smtClean="0">
                  <a:cs typeface="Arial" pitchFamily="34" charset="0"/>
                </a:rPr>
                <a:t>Transaction </a:t>
              </a:r>
              <a:r>
                <a:rPr lang="en-US" sz="1400" dirty="0">
                  <a:cs typeface="Arial" pitchFamily="34" charset="0"/>
                </a:rPr>
                <a:t>Testing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665439" y="1311279"/>
            <a:ext cx="2514600" cy="1981200"/>
            <a:chOff x="3665439" y="1311279"/>
            <a:chExt cx="2514600" cy="1981200"/>
          </a:xfrm>
          <a:gradFill>
            <a:gsLst>
              <a:gs pos="0">
                <a:srgbClr val="66CCFF"/>
              </a:gs>
              <a:gs pos="100000">
                <a:srgbClr val="003366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2" name="Trapezoid 31"/>
            <p:cNvSpPr/>
            <p:nvPr/>
          </p:nvSpPr>
          <p:spPr>
            <a:xfrm>
              <a:off x="3665439" y="2682879"/>
              <a:ext cx="2514600" cy="609600"/>
            </a:xfrm>
            <a:prstGeom prst="trapezoid">
              <a:avLst>
                <a:gd name="adj" fmla="val 57704"/>
              </a:avLst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cs typeface="Arial" pitchFamily="34" charset="0"/>
                </a:rPr>
                <a:t>Desk Reviews</a:t>
              </a:r>
            </a:p>
          </p:txBody>
        </p:sp>
        <p:sp>
          <p:nvSpPr>
            <p:cNvPr id="33" name="Right Triangle 32"/>
            <p:cNvSpPr/>
            <p:nvPr/>
          </p:nvSpPr>
          <p:spPr>
            <a:xfrm>
              <a:off x="4960839" y="1311279"/>
              <a:ext cx="838200" cy="1295400"/>
            </a:xfrm>
            <a:prstGeom prst="rtTriangle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5720" rIns="45720" bIns="0" anchor="b"/>
            <a:lstStyle/>
            <a:p>
              <a:pPr>
                <a:spcAft>
                  <a:spcPts val="2400"/>
                </a:spcAft>
                <a:defRPr/>
              </a:pPr>
              <a:r>
                <a:rPr lang="en-US" sz="1400" dirty="0" smtClean="0">
                  <a:cs typeface="Arial" pitchFamily="34" charset="0"/>
                </a:rPr>
                <a:t>BSRs</a:t>
              </a:r>
              <a:endParaRPr lang="en-US" sz="1400" dirty="0">
                <a:cs typeface="Arial" pitchFamily="34" charset="0"/>
              </a:endParaRPr>
            </a:p>
          </p:txBody>
        </p:sp>
        <p:sp>
          <p:nvSpPr>
            <p:cNvPr id="34" name="Right Triangle 33"/>
            <p:cNvSpPr/>
            <p:nvPr/>
          </p:nvSpPr>
          <p:spPr>
            <a:xfrm flipH="1">
              <a:off x="4046439" y="1311279"/>
              <a:ext cx="838200" cy="1295400"/>
            </a:xfrm>
            <a:prstGeom prst="rtTriangle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5720" rIns="45720" bIns="0" anchor="b"/>
            <a:lstStyle/>
            <a:p>
              <a:pPr>
                <a:defRPr/>
              </a:pPr>
              <a:r>
                <a:rPr lang="en-US" sz="1400" dirty="0">
                  <a:cs typeface="Arial" pitchFamily="34" charset="0"/>
                </a:rPr>
                <a:t>Site </a:t>
              </a:r>
            </a:p>
            <a:p>
              <a:pPr algn="r">
                <a:defRPr/>
              </a:pPr>
              <a:r>
                <a:rPr lang="en-US" sz="1400" dirty="0">
                  <a:cs typeface="Arial" pitchFamily="34" charset="0"/>
                </a:rPr>
                <a:t>Visits</a:t>
              </a:r>
            </a:p>
          </p:txBody>
        </p:sp>
      </p:grp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1267619" y="3362746"/>
            <a:ext cx="1570037" cy="704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45720" rIns="45720" anchor="ctr"/>
          <a:lstStyle/>
          <a:p>
            <a:pPr algn="ctr">
              <a:lnSpc>
                <a:spcPts val="1600"/>
              </a:lnSpc>
              <a:defRPr/>
            </a:pPr>
            <a:r>
              <a:rPr lang="en-US" sz="1600" dirty="0" smtClean="0">
                <a:solidFill>
                  <a:srgbClr val="0B1F65"/>
                </a:solidFill>
              </a:rPr>
              <a:t>Final Expenditure</a:t>
            </a:r>
            <a:br>
              <a:rPr lang="en-US" sz="1600" dirty="0" smtClean="0">
                <a:solidFill>
                  <a:srgbClr val="0B1F65"/>
                </a:solidFill>
              </a:rPr>
            </a:br>
            <a:r>
              <a:rPr lang="en-US" sz="1600" dirty="0" smtClean="0">
                <a:solidFill>
                  <a:srgbClr val="0B1F65"/>
                </a:solidFill>
              </a:rPr>
              <a:t>Reviews</a:t>
            </a:r>
            <a:endParaRPr lang="en-US" sz="1600" dirty="0">
              <a:solidFill>
                <a:srgbClr val="0B1F65"/>
              </a:solidFill>
            </a:endParaRPr>
          </a:p>
        </p:txBody>
      </p:sp>
      <p:sp>
        <p:nvSpPr>
          <p:cNvPr id="31" name="Rectangle 43"/>
          <p:cNvSpPr>
            <a:spLocks noChangeArrowheads="1"/>
          </p:cNvSpPr>
          <p:nvPr/>
        </p:nvSpPr>
        <p:spPr bwMode="auto">
          <a:xfrm>
            <a:off x="6980139" y="3435731"/>
            <a:ext cx="1570037" cy="704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45720" rIns="45720" anchor="ctr"/>
          <a:lstStyle/>
          <a:p>
            <a:pPr algn="ctr">
              <a:lnSpc>
                <a:spcPts val="1600"/>
              </a:lnSpc>
              <a:defRPr/>
            </a:pPr>
            <a:r>
              <a:rPr lang="en-US" sz="1600" dirty="0" smtClean="0">
                <a:solidFill>
                  <a:srgbClr val="0B1F65"/>
                </a:solidFill>
              </a:rPr>
              <a:t>Pre-Award </a:t>
            </a:r>
            <a:br>
              <a:rPr lang="en-US" sz="1600" dirty="0" smtClean="0">
                <a:solidFill>
                  <a:srgbClr val="0B1F65"/>
                </a:solidFill>
              </a:rPr>
            </a:br>
            <a:r>
              <a:rPr lang="en-US" sz="1600" dirty="0" smtClean="0">
                <a:solidFill>
                  <a:srgbClr val="0B1F65"/>
                </a:solidFill>
              </a:rPr>
              <a:t>Reviews</a:t>
            </a:r>
            <a:endParaRPr lang="en-US" sz="1600" dirty="0">
              <a:solidFill>
                <a:srgbClr val="0B1F65"/>
              </a:solidFill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Concerns Identified by NSF Management</a:t>
            </a:r>
            <a:endParaRPr lang="en-US" sz="3600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adequate documentation </a:t>
            </a:r>
          </a:p>
          <a:p>
            <a:r>
              <a:rPr lang="en-US" dirty="0" smtClean="0"/>
              <a:t>Lacking or weak policies and procedures </a:t>
            </a:r>
          </a:p>
          <a:p>
            <a:r>
              <a:rPr lang="en-US" dirty="0" smtClean="0"/>
              <a:t>Purchases at the end of the award</a:t>
            </a:r>
          </a:p>
          <a:p>
            <a:pPr lvl="1"/>
            <a:r>
              <a:rPr lang="en-US" dirty="0" smtClean="0"/>
              <a:t>Computing devices</a:t>
            </a:r>
          </a:p>
          <a:p>
            <a:pPr lvl="1"/>
            <a:r>
              <a:rPr lang="en-US" dirty="0" smtClean="0"/>
              <a:t>Supplies</a:t>
            </a:r>
          </a:p>
          <a:p>
            <a:pPr lvl="1"/>
            <a:r>
              <a:rPr lang="en-US" dirty="0" smtClean="0"/>
              <a:t>Equipment</a:t>
            </a:r>
          </a:p>
          <a:p>
            <a:r>
              <a:rPr lang="en-US" dirty="0" smtClean="0"/>
              <a:t>“Working” meals </a:t>
            </a:r>
          </a:p>
          <a:p>
            <a:r>
              <a:rPr lang="en-US" dirty="0" smtClean="0"/>
              <a:t>Participant support costs for employee travel</a:t>
            </a:r>
          </a:p>
          <a:p>
            <a:r>
              <a:rPr lang="en-US" dirty="0" smtClean="0"/>
              <a:t>Late effort certification</a:t>
            </a:r>
          </a:p>
          <a:p>
            <a:r>
              <a:rPr lang="en-US" dirty="0" smtClean="0"/>
              <a:t>Untimely or unrelated transfer of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87C03-419E-4B84-9FB0-F86C37CF0DB3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1987474"/>
      </p:ext>
    </p:extLst>
  </p:cSld>
  <p:clrMapOvr>
    <a:masterClrMapping/>
  </p:clrMapOvr>
  <p:transition>
    <p:cover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21FC2-26B0-458A-8A7A-EA21D1AF77B0}" type="slidenum">
              <a:rPr lang="en-US" altLang="en-US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Tools of Accountability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839200" cy="5105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has numerous mechanisms to hold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awardees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accountable:</a:t>
            </a:r>
          </a:p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Disallowed costs</a:t>
            </a:r>
          </a:p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Corrective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action plan development and follow up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Special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payments/voucher review</a:t>
            </a:r>
          </a:p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Expenditure limitations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Suspension and termination</a:t>
            </a:r>
          </a:p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Continuous tracking of outstanding issues and concerns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on future funding</a:t>
            </a:r>
          </a:p>
          <a:p>
            <a:pPr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Referral to OIG-Investigations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altLang="en-US" dirty="0" smtClean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B8872-1161-4318-8326-9EBF5467463C}" type="slidenum">
              <a:rPr lang="en-US" altLang="en-US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1447800"/>
            <a:ext cx="8305800" cy="465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 smtClean="0">
                <a:cs typeface="Arial" charset="0"/>
              </a:rPr>
              <a:t>Introductions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 smtClean="0">
                <a:cs typeface="Arial" charset="0"/>
              </a:rPr>
              <a:t>Where Audit Resolution Resides at NSF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 smtClean="0">
                <a:cs typeface="Arial" charset="0"/>
              </a:rPr>
              <a:t>Players &amp; Roles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>
                <a:cs typeface="Arial" charset="0"/>
              </a:rPr>
              <a:t>Resources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 smtClean="0">
                <a:cs typeface="Arial" charset="0"/>
              </a:rPr>
              <a:t>Process Overview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 smtClean="0">
                <a:cs typeface="Arial" charset="0"/>
              </a:rPr>
              <a:t>Behind the Scene Collaboration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 smtClean="0">
                <a:cs typeface="Arial" charset="0"/>
              </a:rPr>
              <a:t>Current Audit Finding Trends 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 smtClean="0">
                <a:cs typeface="Arial" charset="0"/>
              </a:rPr>
              <a:t>NSF Oversight &amp; Monitoring</a:t>
            </a:r>
          </a:p>
          <a:p>
            <a:pPr marL="342900" indent="-342900">
              <a:spcBef>
                <a:spcPct val="20000"/>
              </a:spcBef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800" dirty="0" smtClean="0">
                <a:cs typeface="Arial" charset="0"/>
              </a:rPr>
              <a:t>NSF Accountability Mechanisms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68BAF-0108-4065-8563-2AA59D1E269A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pic>
        <p:nvPicPr>
          <p:cNvPr id="1026" name="Picture 2" descr="C:\Users\RRAY\AppData\Local\Microsoft\Windows\Temporary Internet Files\Content.IE5\87IRHF7G\question-mark-2-1409684289t9w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1447800"/>
            <a:ext cx="30289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3000" y="377964"/>
            <a:ext cx="670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Additional Questions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66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18837"/>
      </p:ext>
    </p:extLst>
  </p:cSld>
  <p:clrMapOvr>
    <a:masterClrMapping/>
  </p:clrMapOvr>
  <p:transition>
    <p:cover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397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rgbClr val="663300"/>
                </a:solidFill>
                <a:effectLst/>
                <a:latin typeface="Arial" charset="0"/>
                <a:cs typeface="Arial" charset="0"/>
              </a:rPr>
              <a:t>Ask Early, Ask Often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22437"/>
            <a:ext cx="8915400" cy="4525963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Office of Budget, Finance &amp; Award Management</a:t>
            </a:r>
          </a:p>
          <a:p>
            <a:pPr marL="0" lvl="1" indent="0" algn="ctr">
              <a:spcBef>
                <a:spcPts val="0"/>
              </a:spcBef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Division of Institution &amp; Award Support</a:t>
            </a:r>
          </a:p>
          <a:p>
            <a:pPr marL="285750" lvl="1" indent="285750">
              <a:spcBef>
                <a:spcPts val="0"/>
              </a:spcBef>
              <a:buNone/>
            </a:pPr>
            <a:endParaRPr lang="en-US" b="1" dirty="0" smtClean="0"/>
          </a:p>
          <a:p>
            <a:pPr marL="342900" lvl="1" indent="-342900"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400" kern="1200" dirty="0" smtClean="0">
                <a:latin typeface="Arial" charset="0"/>
                <a:ea typeface="+mn-ea"/>
                <a:cs typeface="Arial" charset="0"/>
              </a:rPr>
              <a:t>Alex </a:t>
            </a:r>
            <a:r>
              <a:rPr lang="en-US" sz="2400" kern="1200" dirty="0">
                <a:latin typeface="Arial" charset="0"/>
                <a:ea typeface="+mn-ea"/>
                <a:cs typeface="Arial" charset="0"/>
              </a:rPr>
              <a:t>Wynnyk, Chief, Cost Analysis and Audit       </a:t>
            </a:r>
            <a:br>
              <a:rPr lang="en-US" sz="2400" kern="1200" dirty="0">
                <a:latin typeface="Arial" charset="0"/>
                <a:ea typeface="+mn-ea"/>
                <a:cs typeface="Arial" charset="0"/>
              </a:rPr>
            </a:br>
            <a:r>
              <a:rPr lang="en-US" sz="2400" kern="1200" dirty="0">
                <a:latin typeface="Arial" charset="0"/>
                <a:ea typeface="+mn-ea"/>
                <a:cs typeface="Arial" charset="0"/>
              </a:rPr>
              <a:t>Resolution Branch (CAAR</a:t>
            </a:r>
            <a:r>
              <a:rPr lang="en-US" sz="2400" kern="1200" dirty="0" smtClean="0">
                <a:latin typeface="Arial" charset="0"/>
                <a:ea typeface="+mn-ea"/>
                <a:cs typeface="Arial" charset="0"/>
              </a:rPr>
              <a:t>)</a:t>
            </a:r>
          </a:p>
          <a:p>
            <a:pPr marL="400050" lvl="2" indent="0">
              <a:buClr>
                <a:srgbClr val="4D4D4D"/>
              </a:buClr>
              <a:buSzPct val="95000"/>
              <a:buNone/>
            </a:pPr>
            <a:r>
              <a:rPr lang="en-US" sz="2400" kern="1200" dirty="0" smtClean="0">
                <a:latin typeface="Arial" charset="0"/>
                <a:ea typeface="+mn-ea"/>
                <a:cs typeface="Arial" charset="0"/>
                <a:hlinkClick r:id="rId4"/>
              </a:rPr>
              <a:t>awynnyk@nsf.gov</a:t>
            </a:r>
            <a:r>
              <a:rPr lang="en-US" sz="2400" kern="1200" dirty="0" smtClean="0">
                <a:latin typeface="Arial" charset="0"/>
                <a:ea typeface="+mn-ea"/>
                <a:cs typeface="Arial" charset="0"/>
              </a:rPr>
              <a:t> or (703)292-8244</a:t>
            </a:r>
          </a:p>
          <a:p>
            <a:pPr marL="400050" lvl="2" indent="0">
              <a:buClr>
                <a:srgbClr val="4D4D4D"/>
              </a:buClr>
              <a:buSzPct val="95000"/>
              <a:buNone/>
            </a:pPr>
            <a:endParaRPr lang="en-US" sz="2400" kern="1200" dirty="0">
              <a:latin typeface="Arial" charset="0"/>
              <a:ea typeface="+mn-ea"/>
              <a:cs typeface="Arial" charset="0"/>
            </a:endParaRPr>
          </a:p>
          <a:p>
            <a:pPr marL="342900" lvl="1" indent="-342900">
              <a:buClr>
                <a:srgbClr val="4D4D4D"/>
              </a:buClr>
              <a:buSzPct val="95000"/>
              <a:buBlip>
                <a:blip r:embed="rId3"/>
              </a:buBlip>
            </a:pPr>
            <a:r>
              <a:rPr lang="en-US" sz="2400" kern="1200" dirty="0" smtClean="0">
                <a:latin typeface="Arial" charset="0"/>
                <a:ea typeface="+mn-ea"/>
                <a:cs typeface="Arial" charset="0"/>
              </a:rPr>
              <a:t>Rochelle </a:t>
            </a:r>
            <a:r>
              <a:rPr lang="en-US" sz="2400" kern="1200" dirty="0">
                <a:latin typeface="Arial" charset="0"/>
                <a:ea typeface="+mn-ea"/>
                <a:cs typeface="Arial" charset="0"/>
              </a:rPr>
              <a:t>Ray, Team </a:t>
            </a:r>
            <a:r>
              <a:rPr lang="en-US" sz="2400" kern="1200" dirty="0" smtClean="0">
                <a:latin typeface="Arial" charset="0"/>
                <a:ea typeface="+mn-ea"/>
                <a:cs typeface="Arial" charset="0"/>
              </a:rPr>
              <a:t>Lead, Audit </a:t>
            </a:r>
            <a:r>
              <a:rPr lang="en-US" sz="2400" kern="1200" dirty="0">
                <a:latin typeface="Arial" charset="0"/>
                <a:ea typeface="+mn-ea"/>
                <a:cs typeface="Arial" charset="0"/>
              </a:rPr>
              <a:t>Resolution, </a:t>
            </a:r>
            <a:r>
              <a:rPr lang="en-US" sz="2400" kern="1200" dirty="0" smtClean="0">
                <a:latin typeface="Arial" charset="0"/>
                <a:ea typeface="+mn-ea"/>
                <a:cs typeface="Arial" charset="0"/>
              </a:rPr>
              <a:t>Cost Analysis and Audit Resolution Branch (CAAR)</a:t>
            </a:r>
          </a:p>
          <a:p>
            <a:pPr marL="400050" lvl="2" indent="0">
              <a:buClr>
                <a:srgbClr val="4D4D4D"/>
              </a:buClr>
              <a:buSzPct val="95000"/>
              <a:buNone/>
            </a:pPr>
            <a:r>
              <a:rPr lang="en-US" sz="2400" kern="1200" dirty="0" smtClean="0">
                <a:latin typeface="Arial" charset="0"/>
                <a:ea typeface="+mn-ea"/>
                <a:cs typeface="Arial" charset="0"/>
                <a:hlinkClick r:id="rId5"/>
              </a:rPr>
              <a:t>rray@nsf.gov</a:t>
            </a:r>
            <a:r>
              <a:rPr lang="en-US" sz="2400" kern="1200" dirty="0" smtClean="0">
                <a:latin typeface="Arial" charset="0"/>
                <a:ea typeface="+mn-ea"/>
                <a:cs typeface="Arial" charset="0"/>
              </a:rPr>
              <a:t> or (703)292-4827</a:t>
            </a:r>
            <a:endParaRPr lang="en-US" sz="2400" kern="1200" dirty="0">
              <a:latin typeface="Arial" charset="0"/>
              <a:ea typeface="+mn-ea"/>
              <a:cs typeface="Arial" charset="0"/>
            </a:endParaRPr>
          </a:p>
          <a:p>
            <a:pPr lvl="1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4079086286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4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7391400" y="3898900"/>
            <a:ext cx="1447800" cy="10668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Mathematical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&amp; Physical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Sciences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(MPS)</a:t>
            </a:r>
          </a:p>
        </p:txBody>
      </p:sp>
      <p:sp>
        <p:nvSpPr>
          <p:cNvPr id="15363" name="AutoShape 5">
            <a:hlinkClick r:id="rId4" highlightClick="1"/>
          </p:cNvPr>
          <p:cNvSpPr>
            <a:spLocks noChangeArrowheads="1"/>
          </p:cNvSpPr>
          <p:nvPr/>
        </p:nvSpPr>
        <p:spPr bwMode="auto">
          <a:xfrm>
            <a:off x="5562600" y="3898900"/>
            <a:ext cx="1447800" cy="10668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Geosciences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(GEO)</a:t>
            </a:r>
          </a:p>
        </p:txBody>
      </p:sp>
      <p:sp>
        <p:nvSpPr>
          <p:cNvPr id="15364" name="AutoShape 6">
            <a:hlinkClick r:id="rId5" highlightClick="1"/>
          </p:cNvPr>
          <p:cNvSpPr>
            <a:spLocks noChangeArrowheads="1"/>
          </p:cNvSpPr>
          <p:nvPr/>
        </p:nvSpPr>
        <p:spPr bwMode="auto">
          <a:xfrm>
            <a:off x="3657600" y="3898900"/>
            <a:ext cx="1447800" cy="10668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Engineering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(ENG)</a:t>
            </a:r>
          </a:p>
        </p:txBody>
      </p:sp>
      <p:sp>
        <p:nvSpPr>
          <p:cNvPr id="15365" name="AutoShape 7">
            <a:hlinkClick r:id="rId6" highlightClick="1"/>
          </p:cNvPr>
          <p:cNvSpPr>
            <a:spLocks noChangeArrowheads="1"/>
          </p:cNvSpPr>
          <p:nvPr/>
        </p:nvSpPr>
        <p:spPr bwMode="auto">
          <a:xfrm>
            <a:off x="1981200" y="3898900"/>
            <a:ext cx="1444625" cy="10668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Computer &amp;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Information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Science &amp;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Engineering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(CISE)</a:t>
            </a:r>
          </a:p>
        </p:txBody>
      </p:sp>
      <p:sp>
        <p:nvSpPr>
          <p:cNvPr id="15366" name="AutoShape 8">
            <a:hlinkClick r:id="rId7" highlightClick="1"/>
          </p:cNvPr>
          <p:cNvSpPr>
            <a:spLocks noChangeArrowheads="1"/>
          </p:cNvSpPr>
          <p:nvPr/>
        </p:nvSpPr>
        <p:spPr bwMode="auto">
          <a:xfrm>
            <a:off x="304800" y="3898900"/>
            <a:ext cx="1444625" cy="10668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Biological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Sciences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(BIO)</a:t>
            </a:r>
          </a:p>
        </p:txBody>
      </p:sp>
      <p:sp>
        <p:nvSpPr>
          <p:cNvPr id="15367" name="AutoShape 9">
            <a:hlinkClick r:id="rId8" highlightClick="1"/>
          </p:cNvPr>
          <p:cNvSpPr>
            <a:spLocks noChangeArrowheads="1"/>
          </p:cNvSpPr>
          <p:nvPr/>
        </p:nvSpPr>
        <p:spPr bwMode="auto">
          <a:xfrm>
            <a:off x="304800" y="2447925"/>
            <a:ext cx="1901825" cy="758825"/>
          </a:xfrm>
          <a:prstGeom prst="actionButtonBlank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Office of the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Inspector General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(OIG)</a:t>
            </a:r>
          </a:p>
        </p:txBody>
      </p:sp>
      <p:sp>
        <p:nvSpPr>
          <p:cNvPr id="15368" name="AutoShape 10">
            <a:hlinkClick r:id="rId9" highlightClick="1"/>
          </p:cNvPr>
          <p:cNvSpPr>
            <a:spLocks noChangeArrowheads="1"/>
          </p:cNvSpPr>
          <p:nvPr/>
        </p:nvSpPr>
        <p:spPr bwMode="auto">
          <a:xfrm>
            <a:off x="4343400" y="1533525"/>
            <a:ext cx="1901825" cy="7620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Deputy Director</a:t>
            </a:r>
          </a:p>
        </p:txBody>
      </p:sp>
      <p:sp>
        <p:nvSpPr>
          <p:cNvPr id="15369" name="AutoShape 11">
            <a:hlinkClick r:id="rId10" highlightClick="1"/>
          </p:cNvPr>
          <p:cNvSpPr>
            <a:spLocks noChangeArrowheads="1"/>
          </p:cNvSpPr>
          <p:nvPr/>
        </p:nvSpPr>
        <p:spPr bwMode="auto">
          <a:xfrm>
            <a:off x="2209800" y="1533525"/>
            <a:ext cx="1905000" cy="7620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National Science Board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(NSB)</a:t>
            </a:r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1066800" y="3670300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4800600" y="5499100"/>
            <a:ext cx="1600200" cy="10668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kumimoji="1" lang="en-US" sz="2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</p:txBody>
      </p:sp>
      <p:sp>
        <p:nvSpPr>
          <p:cNvPr id="15372" name="Line 15"/>
          <p:cNvSpPr>
            <a:spLocks noChangeShapeType="1"/>
          </p:cNvSpPr>
          <p:nvPr/>
        </p:nvSpPr>
        <p:spPr bwMode="auto">
          <a:xfrm>
            <a:off x="6248400" y="191452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73" name="Line 16"/>
          <p:cNvSpPr>
            <a:spLocks noChangeShapeType="1"/>
          </p:cNvSpPr>
          <p:nvPr/>
        </p:nvSpPr>
        <p:spPr bwMode="auto">
          <a:xfrm>
            <a:off x="5334000" y="36703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74" name="Line 17"/>
          <p:cNvSpPr>
            <a:spLocks noChangeShapeType="1"/>
          </p:cNvSpPr>
          <p:nvPr/>
        </p:nvSpPr>
        <p:spPr bwMode="auto">
          <a:xfrm>
            <a:off x="1219200" y="5270500"/>
            <a:ext cx="624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75" name="Line 18"/>
          <p:cNvSpPr>
            <a:spLocks noChangeShapeType="1"/>
          </p:cNvSpPr>
          <p:nvPr/>
        </p:nvSpPr>
        <p:spPr bwMode="auto">
          <a:xfrm>
            <a:off x="1066800" y="3670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76" name="Line 19"/>
          <p:cNvSpPr>
            <a:spLocks noChangeShapeType="1"/>
          </p:cNvSpPr>
          <p:nvPr/>
        </p:nvSpPr>
        <p:spPr bwMode="auto">
          <a:xfrm>
            <a:off x="2667000" y="3670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77" name="Line 20"/>
          <p:cNvSpPr>
            <a:spLocks noChangeShapeType="1"/>
          </p:cNvSpPr>
          <p:nvPr/>
        </p:nvSpPr>
        <p:spPr bwMode="auto">
          <a:xfrm>
            <a:off x="4343400" y="3670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78" name="Line 21"/>
          <p:cNvSpPr>
            <a:spLocks noChangeShapeType="1"/>
          </p:cNvSpPr>
          <p:nvPr/>
        </p:nvSpPr>
        <p:spPr bwMode="auto">
          <a:xfrm>
            <a:off x="6324600" y="3670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79" name="Line 22"/>
          <p:cNvSpPr>
            <a:spLocks noChangeShapeType="1"/>
          </p:cNvSpPr>
          <p:nvPr/>
        </p:nvSpPr>
        <p:spPr bwMode="auto">
          <a:xfrm>
            <a:off x="8153400" y="3670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80" name="Line 23"/>
          <p:cNvSpPr>
            <a:spLocks noChangeShapeType="1"/>
          </p:cNvSpPr>
          <p:nvPr/>
        </p:nvSpPr>
        <p:spPr bwMode="auto">
          <a:xfrm>
            <a:off x="3276600" y="52705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81" name="Line 24"/>
          <p:cNvSpPr>
            <a:spLocks noChangeShapeType="1"/>
          </p:cNvSpPr>
          <p:nvPr/>
        </p:nvSpPr>
        <p:spPr bwMode="auto">
          <a:xfrm>
            <a:off x="5334000" y="52705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82" name="Line 25"/>
          <p:cNvSpPr>
            <a:spLocks noChangeShapeType="1"/>
          </p:cNvSpPr>
          <p:nvPr/>
        </p:nvSpPr>
        <p:spPr bwMode="auto">
          <a:xfrm>
            <a:off x="7467600" y="52705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83" name="Line 26"/>
          <p:cNvSpPr>
            <a:spLocks noChangeShapeType="1"/>
          </p:cNvSpPr>
          <p:nvPr/>
        </p:nvSpPr>
        <p:spPr bwMode="auto">
          <a:xfrm>
            <a:off x="5334000" y="2305051"/>
            <a:ext cx="0" cy="136842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15384" name="Line 27"/>
          <p:cNvSpPr>
            <a:spLocks noChangeShapeType="1"/>
          </p:cNvSpPr>
          <p:nvPr/>
        </p:nvSpPr>
        <p:spPr bwMode="auto">
          <a:xfrm flipH="1">
            <a:off x="1371600" y="191452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15385" name="Line 28"/>
          <p:cNvSpPr>
            <a:spLocks noChangeShapeType="1"/>
          </p:cNvSpPr>
          <p:nvPr/>
        </p:nvSpPr>
        <p:spPr bwMode="auto">
          <a:xfrm>
            <a:off x="1371600" y="1914525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15386" name="Line 29"/>
          <p:cNvSpPr>
            <a:spLocks noChangeShapeType="1"/>
          </p:cNvSpPr>
          <p:nvPr/>
        </p:nvSpPr>
        <p:spPr bwMode="auto">
          <a:xfrm flipH="1">
            <a:off x="4114800" y="1914525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sp>
        <p:nvSpPr>
          <p:cNvPr id="15387" name="AutoShape 30">
            <a:hlinkClick r:id="rId11" highlightClick="1"/>
          </p:cNvPr>
          <p:cNvSpPr>
            <a:spLocks noChangeArrowheads="1"/>
          </p:cNvSpPr>
          <p:nvPr/>
        </p:nvSpPr>
        <p:spPr bwMode="auto">
          <a:xfrm>
            <a:off x="6553200" y="771525"/>
            <a:ext cx="2286000" cy="307975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Office of Cyberinfrastructure</a:t>
            </a:r>
          </a:p>
        </p:txBody>
      </p:sp>
      <p:sp>
        <p:nvSpPr>
          <p:cNvPr id="15388" name="AutoShape 31">
            <a:hlinkClick r:id="rId12" highlightClick="1"/>
          </p:cNvPr>
          <p:cNvSpPr>
            <a:spLocks noChangeArrowheads="1"/>
          </p:cNvSpPr>
          <p:nvPr/>
        </p:nvSpPr>
        <p:spPr bwMode="auto">
          <a:xfrm>
            <a:off x="6553200" y="1152525"/>
            <a:ext cx="2286000" cy="3810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Office of </a:t>
            </a:r>
            <a:r>
              <a:rPr lang="en-US" sz="1200" b="1" dirty="0" smtClean="0">
                <a:solidFill>
                  <a:schemeClr val="tx1"/>
                </a:solidFill>
              </a:rPr>
              <a:t>Diversity &amp; 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Inclusion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389" name="AutoShape 32">
            <a:hlinkClick r:id="rId13" highlightClick="1"/>
          </p:cNvPr>
          <p:cNvSpPr>
            <a:spLocks noChangeArrowheads="1"/>
          </p:cNvSpPr>
          <p:nvPr/>
        </p:nvSpPr>
        <p:spPr bwMode="auto">
          <a:xfrm>
            <a:off x="6553200" y="1609725"/>
            <a:ext cx="2286000" cy="31115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Office of the General Counsel</a:t>
            </a:r>
          </a:p>
        </p:txBody>
      </p:sp>
      <p:sp>
        <p:nvSpPr>
          <p:cNvPr id="15390" name="AutoShape 33">
            <a:hlinkClick r:id="rId14" highlightClick="1"/>
          </p:cNvPr>
          <p:cNvSpPr>
            <a:spLocks noChangeArrowheads="1"/>
          </p:cNvSpPr>
          <p:nvPr/>
        </p:nvSpPr>
        <p:spPr bwMode="auto">
          <a:xfrm>
            <a:off x="6553200" y="1990725"/>
            <a:ext cx="2286000" cy="31115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Office of Integrative Activities</a:t>
            </a:r>
          </a:p>
        </p:txBody>
      </p:sp>
      <p:sp>
        <p:nvSpPr>
          <p:cNvPr id="15391" name="AutoShape 34">
            <a:hlinkClick r:id="rId15" highlightClick="1"/>
          </p:cNvPr>
          <p:cNvSpPr>
            <a:spLocks noChangeArrowheads="1"/>
          </p:cNvSpPr>
          <p:nvPr/>
        </p:nvSpPr>
        <p:spPr bwMode="auto">
          <a:xfrm>
            <a:off x="6553200" y="2374900"/>
            <a:ext cx="2286000" cy="3810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Office of International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Science </a:t>
            </a:r>
            <a:r>
              <a:rPr lang="en-US" sz="1200" b="1" dirty="0">
                <a:solidFill>
                  <a:schemeClr val="tx1"/>
                </a:solidFill>
              </a:rPr>
              <a:t>&amp; Engineering</a:t>
            </a:r>
          </a:p>
        </p:txBody>
      </p:sp>
      <p:sp>
        <p:nvSpPr>
          <p:cNvPr id="15392" name="AutoShape 35">
            <a:hlinkClick r:id="rId16" highlightClick="1"/>
          </p:cNvPr>
          <p:cNvSpPr>
            <a:spLocks noChangeArrowheads="1"/>
          </p:cNvSpPr>
          <p:nvPr/>
        </p:nvSpPr>
        <p:spPr bwMode="auto">
          <a:xfrm>
            <a:off x="6553200" y="2828925"/>
            <a:ext cx="2286000" cy="38100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Office of Legislative &amp;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Public Affairs</a:t>
            </a:r>
          </a:p>
        </p:txBody>
      </p:sp>
      <p:sp>
        <p:nvSpPr>
          <p:cNvPr id="15393" name="AutoShape 36">
            <a:hlinkClick r:id="rId17" highlightClick="1"/>
          </p:cNvPr>
          <p:cNvSpPr>
            <a:spLocks noChangeArrowheads="1"/>
          </p:cNvSpPr>
          <p:nvPr/>
        </p:nvSpPr>
        <p:spPr bwMode="auto">
          <a:xfrm>
            <a:off x="6553200" y="3286125"/>
            <a:ext cx="2286000" cy="311150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Office of Polar Programs</a:t>
            </a:r>
          </a:p>
        </p:txBody>
      </p:sp>
      <p:sp>
        <p:nvSpPr>
          <p:cNvPr id="15394" name="Line 37"/>
          <p:cNvSpPr>
            <a:spLocks noChangeShapeType="1"/>
          </p:cNvSpPr>
          <p:nvPr/>
        </p:nvSpPr>
        <p:spPr bwMode="auto">
          <a:xfrm>
            <a:off x="6553200" y="771525"/>
            <a:ext cx="0" cy="281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395" name="AutoShape 38">
            <a:hlinkClick r:id="rId18" highlightClick="1"/>
          </p:cNvPr>
          <p:cNvSpPr>
            <a:spLocks noChangeArrowheads="1"/>
          </p:cNvSpPr>
          <p:nvPr/>
        </p:nvSpPr>
        <p:spPr bwMode="auto">
          <a:xfrm>
            <a:off x="457200" y="5499100"/>
            <a:ext cx="1444625" cy="1069975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Social,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Behavioral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&amp; Economic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Sciences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(SBE)</a:t>
            </a:r>
          </a:p>
        </p:txBody>
      </p:sp>
      <p:sp>
        <p:nvSpPr>
          <p:cNvPr id="15396" name="Line 39"/>
          <p:cNvSpPr>
            <a:spLocks noChangeShapeType="1"/>
          </p:cNvSpPr>
          <p:nvPr/>
        </p:nvSpPr>
        <p:spPr bwMode="auto">
          <a:xfrm flipH="1">
            <a:off x="1219200" y="52705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397" name="AutoShape 40">
            <a:hlinkClick r:id="rId19" highlightClick="1"/>
          </p:cNvPr>
          <p:cNvSpPr>
            <a:spLocks noChangeArrowheads="1"/>
          </p:cNvSpPr>
          <p:nvPr/>
        </p:nvSpPr>
        <p:spPr bwMode="auto">
          <a:xfrm>
            <a:off x="2514600" y="5499100"/>
            <a:ext cx="1444625" cy="1069975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Education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&amp; Human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Resources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(EHR)</a:t>
            </a:r>
          </a:p>
        </p:txBody>
      </p:sp>
      <p:sp>
        <p:nvSpPr>
          <p:cNvPr id="15398" name="AutoShape 41">
            <a:hlinkClick r:id="rId20" highlightClick="1"/>
          </p:cNvPr>
          <p:cNvSpPr>
            <a:spLocks noChangeArrowheads="1"/>
          </p:cNvSpPr>
          <p:nvPr/>
        </p:nvSpPr>
        <p:spPr bwMode="auto">
          <a:xfrm>
            <a:off x="4572000" y="5499100"/>
            <a:ext cx="1444625" cy="1069975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Budget, Finance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&amp; Award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 Management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(BFA)</a:t>
            </a:r>
          </a:p>
        </p:txBody>
      </p:sp>
      <p:sp>
        <p:nvSpPr>
          <p:cNvPr id="15399" name="AutoShape 42">
            <a:hlinkClick r:id="rId21" highlightClick="1"/>
          </p:cNvPr>
          <p:cNvSpPr>
            <a:spLocks noChangeArrowheads="1"/>
          </p:cNvSpPr>
          <p:nvPr/>
        </p:nvSpPr>
        <p:spPr bwMode="auto">
          <a:xfrm>
            <a:off x="6705600" y="5499100"/>
            <a:ext cx="1444625" cy="1069975"/>
          </a:xfrm>
          <a:prstGeom prst="actionButtonBlank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Information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&amp; Resource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Management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(IRM)</a:t>
            </a:r>
          </a:p>
        </p:txBody>
      </p:sp>
      <p:sp>
        <p:nvSpPr>
          <p:cNvPr id="15400" name="Text Box 43"/>
          <p:cNvSpPr txBox="1">
            <a:spLocks noChangeArrowheads="1"/>
          </p:cNvSpPr>
          <p:nvPr/>
        </p:nvSpPr>
        <p:spPr bwMode="auto">
          <a:xfrm>
            <a:off x="381000" y="381000"/>
            <a:ext cx="5943600" cy="646331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663300"/>
                </a:solidFill>
                <a:ea typeface="+mj-ea"/>
                <a:cs typeface="Arial" charset="0"/>
              </a:rPr>
              <a:t>NSF Organizational Chart</a:t>
            </a:r>
          </a:p>
        </p:txBody>
      </p:sp>
    </p:spTree>
    <p:extLst>
      <p:ext uri="{BB962C8B-B14F-4D97-AF65-F5344CB8AC3E}">
        <p14:creationId xmlns:p14="http://schemas.microsoft.com/office/powerpoint/2010/main" val="604094334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H="1">
            <a:off x="3124197" y="1676400"/>
            <a:ext cx="3048002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Chief Financial Officer &amp;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Director, BFA</a:t>
            </a:r>
          </a:p>
        </p:txBody>
      </p:sp>
      <p:sp>
        <p:nvSpPr>
          <p:cNvPr id="6" name="Rectangle 5"/>
          <p:cNvSpPr/>
          <p:nvPr/>
        </p:nvSpPr>
        <p:spPr>
          <a:xfrm>
            <a:off x="1600200" y="2395194"/>
            <a:ext cx="1752600" cy="737936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Large Facilities Office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52800"/>
            <a:ext cx="67818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48200" y="2200870"/>
            <a:ext cx="2" cy="9906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886200" y="2505670"/>
            <a:ext cx="7620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52400" y="3505200"/>
            <a:ext cx="14478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Budget Division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676400" y="3505200"/>
            <a:ext cx="19050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Division of </a:t>
            </a:r>
            <a:r>
              <a:rPr lang="en-US" sz="1200" b="1" dirty="0" smtClean="0">
                <a:solidFill>
                  <a:schemeClr val="tx1"/>
                </a:solidFill>
              </a:rPr>
              <a:t>Acquisition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&amp; Cooperative Support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57600" y="3505200"/>
            <a:ext cx="18288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Division of  </a:t>
            </a:r>
            <a:r>
              <a:rPr lang="en-US" sz="1200" b="1" dirty="0" smtClean="0">
                <a:solidFill>
                  <a:schemeClr val="tx1"/>
                </a:solidFill>
              </a:rPr>
              <a:t>Institution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&amp; Award </a:t>
            </a:r>
            <a:r>
              <a:rPr lang="en-US" sz="1200" b="1" dirty="0" smtClean="0">
                <a:solidFill>
                  <a:schemeClr val="tx1"/>
                </a:solidFill>
              </a:rPr>
              <a:t>Support</a:t>
            </a:r>
          </a:p>
          <a:p>
            <a:pPr algn="ctr"/>
            <a:r>
              <a:rPr lang="en-US" sz="1200" b="1" dirty="0" smtClean="0"/>
              <a:t>(DIAS)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62600" y="3505200"/>
            <a:ext cx="16002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Division of </a:t>
            </a:r>
            <a:r>
              <a:rPr lang="en-US" sz="1200" b="1" dirty="0" smtClean="0">
                <a:solidFill>
                  <a:schemeClr val="tx1"/>
                </a:solidFill>
              </a:rPr>
              <a:t>Grants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&amp; Agreements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39000" y="3505200"/>
            <a:ext cx="16764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Division of Financial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Management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17" idx="0"/>
            <a:endCxn id="17" idx="0"/>
          </p:cNvCxnSpPr>
          <p:nvPr/>
        </p:nvCxnSpPr>
        <p:spPr>
          <a:xfrm>
            <a:off x="876300" y="3505200"/>
            <a:ext cx="0" cy="0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343400" y="3352800"/>
            <a:ext cx="0" cy="1524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1" idx="0"/>
            <a:endCxn id="21" idx="0"/>
          </p:cNvCxnSpPr>
          <p:nvPr/>
        </p:nvCxnSpPr>
        <p:spPr>
          <a:xfrm>
            <a:off x="6362700" y="3505200"/>
            <a:ext cx="0" cy="0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696200" y="3352800"/>
            <a:ext cx="0" cy="152400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914400" y="3352800"/>
            <a:ext cx="0" cy="1524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514600" y="3352800"/>
            <a:ext cx="0" cy="1524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096000" y="3352800"/>
            <a:ext cx="0" cy="1524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52400" y="4253719"/>
            <a:ext cx="1447800" cy="93681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Budget Operations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&amp; </a:t>
            </a:r>
            <a:r>
              <a:rPr lang="en-US" sz="1200" b="1" dirty="0">
                <a:solidFill>
                  <a:schemeClr val="tx1"/>
                </a:solidFill>
              </a:rPr>
              <a:t>Systems Branch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52400" y="5419130"/>
            <a:ext cx="1447800" cy="7620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Program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Analysis </a:t>
            </a:r>
            <a:r>
              <a:rPr lang="en-US" sz="1200" b="1" dirty="0">
                <a:solidFill>
                  <a:schemeClr val="tx1"/>
                </a:solidFill>
              </a:rPr>
              <a:t>Branch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914400" y="4191000"/>
            <a:ext cx="0" cy="0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676400" y="450473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Contracts Branch</a:t>
            </a:r>
          </a:p>
        </p:txBody>
      </p:sp>
      <p:sp>
        <p:nvSpPr>
          <p:cNvPr id="83" name="Rectangle 82"/>
          <p:cNvSpPr/>
          <p:nvPr/>
        </p:nvSpPr>
        <p:spPr>
          <a:xfrm>
            <a:off x="1676400" y="5419130"/>
            <a:ext cx="1905000" cy="7620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Cooperative Support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Branch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1905000" y="4114800"/>
            <a:ext cx="0" cy="14478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905000" y="4572000"/>
            <a:ext cx="3048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83" idx="1"/>
          </p:cNvCxnSpPr>
          <p:nvPr/>
        </p:nvCxnSpPr>
        <p:spPr>
          <a:xfrm flipH="1">
            <a:off x="1676400" y="5800130"/>
            <a:ext cx="762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3657600" y="4267200"/>
            <a:ext cx="1828800" cy="685800"/>
          </a:xfrm>
          <a:prstGeom prst="rect">
            <a:avLst/>
          </a:prstGeom>
          <a:solidFill>
            <a:srgbClr val="FFC000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Cost </a:t>
            </a:r>
            <a:r>
              <a:rPr lang="en-US" sz="1200" b="1" dirty="0" smtClean="0">
                <a:solidFill>
                  <a:schemeClr val="tx1"/>
                </a:solidFill>
              </a:rPr>
              <a:t> Analysis &amp;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Audit </a:t>
            </a:r>
            <a:r>
              <a:rPr lang="en-US" sz="1200" b="1" dirty="0">
                <a:solidFill>
                  <a:schemeClr val="tx1"/>
                </a:solidFill>
              </a:rPr>
              <a:t>Resolution </a:t>
            </a:r>
            <a:r>
              <a:rPr lang="en-US" sz="1200" b="1" dirty="0" smtClean="0">
                <a:solidFill>
                  <a:schemeClr val="tx1"/>
                </a:solidFill>
              </a:rPr>
              <a:t>Branch</a:t>
            </a:r>
          </a:p>
          <a:p>
            <a:pPr algn="ctr"/>
            <a:r>
              <a:rPr lang="en-US" sz="1200" b="1" dirty="0" smtClean="0"/>
              <a:t>(CAAR)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657600" y="5105400"/>
            <a:ext cx="1828800" cy="685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Policy Office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657600" y="5943600"/>
            <a:ext cx="18288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Systems Office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3886200" y="4114800"/>
            <a:ext cx="0" cy="22098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886200" y="4572000"/>
            <a:ext cx="2286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endCxn id="93" idx="1"/>
          </p:cNvCxnSpPr>
          <p:nvPr/>
        </p:nvCxnSpPr>
        <p:spPr>
          <a:xfrm>
            <a:off x="3657600" y="5410200"/>
            <a:ext cx="0" cy="381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886200" y="6324600"/>
            <a:ext cx="3048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562600" y="4267200"/>
            <a:ext cx="1600200" cy="685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EHR/BIO/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OIA Branch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562600" y="5105400"/>
            <a:ext cx="1600200" cy="685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MPS/GEO/SBE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Branch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562600" y="5943600"/>
            <a:ext cx="16002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ENG/CISE/OCI/</a:t>
            </a:r>
            <a:br>
              <a:rPr lang="en-US" sz="1200" b="1" dirty="0" smtClean="0">
                <a:solidFill>
                  <a:schemeClr val="tx1"/>
                </a:solidFill>
              </a:rPr>
            </a:br>
            <a:r>
              <a:rPr lang="en-US" sz="1200" b="1" dirty="0" smtClean="0">
                <a:solidFill>
                  <a:schemeClr val="tx1"/>
                </a:solidFill>
              </a:rPr>
              <a:t>OPP/OISE </a:t>
            </a:r>
            <a:r>
              <a:rPr lang="en-US" sz="1200" b="1" dirty="0">
                <a:solidFill>
                  <a:schemeClr val="tx1"/>
                </a:solidFill>
              </a:rPr>
              <a:t>Branch</a:t>
            </a:r>
          </a:p>
        </p:txBody>
      </p:sp>
      <p:cxnSp>
        <p:nvCxnSpPr>
          <p:cNvPr id="120" name="Straight Connector 119"/>
          <p:cNvCxnSpPr/>
          <p:nvPr/>
        </p:nvCxnSpPr>
        <p:spPr>
          <a:xfrm>
            <a:off x="5791200" y="4114800"/>
            <a:ext cx="0" cy="21336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118" idx="1"/>
          </p:cNvCxnSpPr>
          <p:nvPr/>
        </p:nvCxnSpPr>
        <p:spPr>
          <a:xfrm>
            <a:off x="5562600" y="6248400"/>
            <a:ext cx="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914400" y="4114800"/>
            <a:ext cx="0" cy="1524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914400" y="5105400"/>
            <a:ext cx="0" cy="1524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5791200" y="4648200"/>
            <a:ext cx="3048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791200" y="5410200"/>
            <a:ext cx="3048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/>
          <p:cNvSpPr/>
          <p:nvPr/>
        </p:nvSpPr>
        <p:spPr>
          <a:xfrm>
            <a:off x="7239000" y="4267200"/>
            <a:ext cx="1676400" cy="685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Accounting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Operations Branch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7239000" y="5105400"/>
            <a:ext cx="1676400" cy="685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Cash Management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Branch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7239000" y="5943600"/>
            <a:ext cx="1676400" cy="6096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Financial Systems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Branch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7391400" y="4114800"/>
            <a:ext cx="0" cy="22098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endCxn id="175" idx="1"/>
          </p:cNvCxnSpPr>
          <p:nvPr/>
        </p:nvCxnSpPr>
        <p:spPr>
          <a:xfrm flipV="1">
            <a:off x="7239000" y="5448300"/>
            <a:ext cx="0" cy="3810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7391400" y="4648200"/>
            <a:ext cx="1524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7391400" y="6324600"/>
            <a:ext cx="152400" cy="0"/>
          </a:xfrm>
          <a:prstGeom prst="line">
            <a:avLst/>
          </a:prstGeom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152400" y="381000"/>
            <a:ext cx="9448800" cy="808038"/>
          </a:xfrm>
          <a:noFill/>
        </p:spPr>
        <p:txBody>
          <a:bodyPr/>
          <a:lstStyle/>
          <a:p>
            <a:pPr algn="ctr" eaLnBrk="1" hangingPunct="1">
              <a:lnSpc>
                <a:spcPts val="3700"/>
              </a:lnSpc>
            </a:pPr>
            <a:r>
              <a:rPr lang="en-US" sz="3600" dirty="0">
                <a:solidFill>
                  <a:srgbClr val="663300"/>
                </a:solidFill>
                <a:effectLst/>
                <a:latin typeface="Arial" charset="0"/>
                <a:cs typeface="Arial" charset="0"/>
              </a:rPr>
              <a:t>Office of Budget, Finance &amp; Award Management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-609600" y="2819400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648198" y="2286000"/>
            <a:ext cx="0" cy="990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3352800" y="2828330"/>
            <a:ext cx="12954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952500" y="5181600"/>
            <a:ext cx="0" cy="22860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endCxn id="82" idx="0"/>
          </p:cNvCxnSpPr>
          <p:nvPr/>
        </p:nvCxnSpPr>
        <p:spPr bwMode="auto">
          <a:xfrm>
            <a:off x="2628900" y="4114800"/>
            <a:ext cx="0" cy="38993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endCxn id="83" idx="0"/>
          </p:cNvCxnSpPr>
          <p:nvPr/>
        </p:nvCxnSpPr>
        <p:spPr bwMode="auto">
          <a:xfrm>
            <a:off x="2628900" y="5190530"/>
            <a:ext cx="0" cy="228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4648198" y="4114800"/>
            <a:ext cx="2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4648200" y="4953000"/>
            <a:ext cx="0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4648198" y="5943600"/>
            <a:ext cx="914404" cy="6858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4648202" y="5791200"/>
            <a:ext cx="914396" cy="8382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4648198" y="5791200"/>
            <a:ext cx="0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endCxn id="116" idx="0"/>
          </p:cNvCxnSpPr>
          <p:nvPr/>
        </p:nvCxnSpPr>
        <p:spPr bwMode="auto">
          <a:xfrm>
            <a:off x="6362700" y="4114800"/>
            <a:ext cx="0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6362700" y="4953000"/>
            <a:ext cx="0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6362700" y="5800130"/>
            <a:ext cx="0" cy="14347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8077200" y="4953000"/>
            <a:ext cx="0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175" idx="2"/>
          </p:cNvCxnSpPr>
          <p:nvPr/>
        </p:nvCxnSpPr>
        <p:spPr bwMode="auto">
          <a:xfrm>
            <a:off x="8077200" y="5791200"/>
            <a:ext cx="0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929640" y="3288632"/>
            <a:ext cx="71628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952498" y="3288632"/>
            <a:ext cx="2" cy="21656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19" idx="0"/>
          </p:cNvCxnSpPr>
          <p:nvPr/>
        </p:nvCxnSpPr>
        <p:spPr bwMode="auto">
          <a:xfrm>
            <a:off x="2628900" y="3288632"/>
            <a:ext cx="0" cy="216568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648198" y="3272589"/>
            <a:ext cx="4" cy="23261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endCxn id="21" idx="0"/>
          </p:cNvCxnSpPr>
          <p:nvPr/>
        </p:nvCxnSpPr>
        <p:spPr bwMode="auto">
          <a:xfrm>
            <a:off x="6362700" y="3276600"/>
            <a:ext cx="0" cy="228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endCxn id="22" idx="0"/>
          </p:cNvCxnSpPr>
          <p:nvPr/>
        </p:nvCxnSpPr>
        <p:spPr bwMode="auto">
          <a:xfrm>
            <a:off x="8077198" y="3276600"/>
            <a:ext cx="2" cy="228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>
            <a:off x="952496" y="4114800"/>
            <a:ext cx="2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8077200" y="4114800"/>
            <a:ext cx="0" cy="1524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3620560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85D1CC-5C71-4398-A730-716B61AB3FB3}" type="slidenum">
              <a:rPr lang="en-US" altLang="en-US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"/>
            <a:ext cx="8077200" cy="11430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charset="0"/>
                <a:cs typeface="Arial" charset="0"/>
              </a:rPr>
              <a:t>Audit Resolution Players and Roles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61505"/>
              </p:ext>
            </p:extLst>
          </p:nvPr>
        </p:nvGraphicFramePr>
        <p:xfrm>
          <a:off x="457200" y="990600"/>
          <a:ext cx="83058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4800600"/>
              </a:tblGrid>
              <a:tr h="66675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 of Inspector General and its contractors (Auditor)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Conducts audits and issues reports (to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NSF)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compliance with government auditing standards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Awardee (Auditee)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requested information to the Auditor during audit; performs required/agreed upon corrective actions based on NSF’s management decisions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NSF Management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Resolves all audit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findings, recommendations, and questioned costs with Awardee; makes final management decision; Performs follow up on status of corrective actions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 Follow-up Official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final determination in the event of escalated disagreements by the OIG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11957" y="183198"/>
            <a:ext cx="82804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200" b="1" dirty="0" smtClean="0">
                <a:effectLst/>
                <a:latin typeface="Arial" charset="0"/>
              </a:rPr>
              <a:t> </a:t>
            </a:r>
            <a:r>
              <a:rPr lang="en-US" altLang="en-US" sz="3200" b="1" dirty="0" smtClean="0">
                <a:solidFill>
                  <a:srgbClr val="663300"/>
                </a:solidFill>
                <a:effectLst/>
                <a:latin typeface="Arial" charset="0"/>
              </a:rPr>
              <a:t>Audit Resolution Timeline</a:t>
            </a:r>
          </a:p>
        </p:txBody>
      </p:sp>
      <p:sp>
        <p:nvSpPr>
          <p:cNvPr id="372899" name="Text Box 163"/>
          <p:cNvSpPr txBox="1">
            <a:spLocks noChangeArrowheads="1"/>
          </p:cNvSpPr>
          <p:nvPr/>
        </p:nvSpPr>
        <p:spPr bwMode="auto">
          <a:xfrm>
            <a:off x="349092" y="711200"/>
            <a:ext cx="8768080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50000">
                      <a:schemeClr val="accent2">
                        <a:gamma/>
                        <a:tint val="51373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Arial" charset="0"/>
              </a:rPr>
              <a:t>Per OMB Circular A-50, “Audit Follow Up”, all audit findings should be fully resolved within 180 days</a:t>
            </a:r>
          </a:p>
        </p:txBody>
      </p:sp>
      <p:sp>
        <p:nvSpPr>
          <p:cNvPr id="3" name="Left-Right Arrow 2"/>
          <p:cNvSpPr/>
          <p:nvPr/>
        </p:nvSpPr>
        <p:spPr bwMode="auto">
          <a:xfrm>
            <a:off x="338906" y="4775981"/>
            <a:ext cx="6014270" cy="1065349"/>
          </a:xfrm>
          <a:prstGeom prst="leftRightArrow">
            <a:avLst/>
          </a:prstGeom>
          <a:gradFill rotWithShape="1">
            <a:gsLst>
              <a:gs pos="0">
                <a:srgbClr val="3333CC"/>
              </a:gs>
              <a:gs pos="100000">
                <a:srgbClr val="3333CC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ADVISORY PERIOD </a:t>
            </a:r>
            <a:r>
              <a:rPr lang="en-US" sz="1400" b="1" dirty="0" smtClean="0">
                <a:solidFill>
                  <a:schemeClr val="bg1"/>
                </a:solidFill>
              </a:rPr>
              <a:t>w/OIG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</a:rPr>
              <a:t>(e.g., clarifications on findings, questioned costs, etc.)</a:t>
            </a:r>
          </a:p>
        </p:txBody>
      </p:sp>
      <p:sp>
        <p:nvSpPr>
          <p:cNvPr id="3077" name="Rectangle 26"/>
          <p:cNvSpPr>
            <a:spLocks noChangeArrowheads="1"/>
          </p:cNvSpPr>
          <p:nvPr/>
        </p:nvSpPr>
        <p:spPr bwMode="auto">
          <a:xfrm>
            <a:off x="6430071" y="1811213"/>
            <a:ext cx="1300479" cy="22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algn="l" eaLnBrk="0" hangingPunct="0">
              <a:spcBef>
                <a:spcPct val="20000"/>
              </a:spcBef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o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Arial" charset="0"/>
              </a:rPr>
              <a:t>ARM is issued to the OIG</a:t>
            </a:r>
            <a:endParaRPr lang="en-US" altLang="en-US" sz="1200" dirty="0">
              <a:latin typeface="Arial" charset="0"/>
            </a:endParaRPr>
          </a:p>
        </p:txBody>
      </p:sp>
      <p:sp>
        <p:nvSpPr>
          <p:cNvPr id="372836" name="AutoShape 100"/>
          <p:cNvSpPr>
            <a:spLocks noChangeArrowheads="1"/>
          </p:cNvSpPr>
          <p:nvPr/>
        </p:nvSpPr>
        <p:spPr bwMode="auto">
          <a:xfrm rot="16200000">
            <a:off x="7388385" y="2319948"/>
            <a:ext cx="1200269" cy="2064934"/>
          </a:xfrm>
          <a:prstGeom prst="can">
            <a:avLst>
              <a:gd name="adj" fmla="val 32179"/>
            </a:avLst>
          </a:prstGeom>
          <a:gradFill rotWithShape="1">
            <a:gsLst>
              <a:gs pos="0">
                <a:srgbClr val="3333CC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n-US" altLang="en-US" sz="1000" dirty="0"/>
          </a:p>
        </p:txBody>
      </p:sp>
      <p:sp>
        <p:nvSpPr>
          <p:cNvPr id="3080" name="AutoShape 104"/>
          <p:cNvSpPr>
            <a:spLocks noChangeArrowheads="1"/>
          </p:cNvSpPr>
          <p:nvPr/>
        </p:nvSpPr>
        <p:spPr bwMode="auto">
          <a:xfrm rot="16200000">
            <a:off x="6112901" y="2459157"/>
            <a:ext cx="1200269" cy="1786515"/>
          </a:xfrm>
          <a:prstGeom prst="can">
            <a:avLst>
              <a:gd name="adj" fmla="val 31273"/>
            </a:avLst>
          </a:prstGeom>
          <a:gradFill rotWithShape="1">
            <a:gsLst>
              <a:gs pos="0">
                <a:srgbClr val="FFC000"/>
              </a:gs>
              <a:gs pos="50000">
                <a:srgbClr val="FFFFA2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>
              <a:spcBef>
                <a:spcPct val="0"/>
              </a:spcBef>
            </a:pPr>
            <a:endParaRPr lang="en-US" altLang="en-US" sz="1000" dirty="0">
              <a:solidFill>
                <a:schemeClr val="tx1"/>
              </a:solidFill>
            </a:endParaRPr>
          </a:p>
        </p:txBody>
      </p:sp>
      <p:sp>
        <p:nvSpPr>
          <p:cNvPr id="372842" name="AutoShape 106"/>
          <p:cNvSpPr>
            <a:spLocks noChangeArrowheads="1"/>
          </p:cNvSpPr>
          <p:nvPr/>
        </p:nvSpPr>
        <p:spPr bwMode="auto">
          <a:xfrm rot="16200000">
            <a:off x="4797786" y="2261799"/>
            <a:ext cx="1215303" cy="2181225"/>
          </a:xfrm>
          <a:prstGeom prst="can">
            <a:avLst>
              <a:gd name="adj" fmla="val 61329"/>
            </a:avLst>
          </a:prstGeom>
          <a:gradFill rotWithShape="1">
            <a:gsLst>
              <a:gs pos="0">
                <a:srgbClr val="3333CC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n-US" altLang="en-US" sz="1000" dirty="0"/>
          </a:p>
        </p:txBody>
      </p:sp>
      <p:sp>
        <p:nvSpPr>
          <p:cNvPr id="3082" name="AutoShape 109"/>
          <p:cNvSpPr>
            <a:spLocks noChangeArrowheads="1"/>
          </p:cNvSpPr>
          <p:nvPr/>
        </p:nvSpPr>
        <p:spPr bwMode="auto">
          <a:xfrm rot="16200000">
            <a:off x="3248390" y="2088447"/>
            <a:ext cx="1224190" cy="2527938"/>
          </a:xfrm>
          <a:prstGeom prst="can">
            <a:avLst>
              <a:gd name="adj" fmla="val 36814"/>
            </a:avLst>
          </a:prstGeom>
          <a:gradFill rotWithShape="1">
            <a:gsLst>
              <a:gs pos="0">
                <a:srgbClr val="FFC000"/>
              </a:gs>
              <a:gs pos="50000">
                <a:srgbClr val="FFFFA2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>
              <a:spcBef>
                <a:spcPct val="0"/>
              </a:spcBef>
            </a:pPr>
            <a:endParaRPr lang="en-US" altLang="en-US" sz="1000" dirty="0">
              <a:solidFill>
                <a:schemeClr val="tx1"/>
              </a:solidFill>
            </a:endParaRPr>
          </a:p>
        </p:txBody>
      </p:sp>
      <p:sp>
        <p:nvSpPr>
          <p:cNvPr id="3083" name="Rectangle 113"/>
          <p:cNvSpPr>
            <a:spLocks noChangeArrowheads="1"/>
          </p:cNvSpPr>
          <p:nvPr/>
        </p:nvSpPr>
        <p:spPr bwMode="auto">
          <a:xfrm>
            <a:off x="1529084" y="1805778"/>
            <a:ext cx="1819961" cy="232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algn="l" eaLnBrk="0" hangingPunct="0">
              <a:spcBef>
                <a:spcPct val="20000"/>
              </a:spcBef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o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Typically Due within 30 Days (Extension Upon Request)</a:t>
            </a:r>
          </a:p>
        </p:txBody>
      </p:sp>
      <p:sp>
        <p:nvSpPr>
          <p:cNvPr id="3084" name="Text Box 125"/>
          <p:cNvSpPr txBox="1">
            <a:spLocks noChangeArrowheads="1"/>
          </p:cNvSpPr>
          <p:nvPr/>
        </p:nvSpPr>
        <p:spPr bwMode="auto">
          <a:xfrm>
            <a:off x="6721809" y="3032192"/>
            <a:ext cx="1143925" cy="61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o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lnSpc>
                <a:spcPct val="95000"/>
              </a:lnSpc>
              <a:buClrTx/>
              <a:buSzTx/>
              <a:buFontTx/>
              <a:buNone/>
              <a:defRPr/>
            </a:pPr>
            <a:r>
              <a:rPr lang="en-US" altLang="en-US" sz="1200" b="1" dirty="0">
                <a:latin typeface="Arial" charset="0"/>
              </a:rPr>
              <a:t>10-day </a:t>
            </a:r>
            <a:r>
              <a:rPr lang="en-US" altLang="en-US" sz="1200" b="1" dirty="0" smtClean="0">
                <a:latin typeface="Arial" charset="0"/>
              </a:rPr>
              <a:t>Closeout Period</a:t>
            </a:r>
            <a:endParaRPr lang="en-US" altLang="en-US" sz="1200" b="1" dirty="0">
              <a:latin typeface="Arial" charset="0"/>
            </a:endParaRPr>
          </a:p>
        </p:txBody>
      </p:sp>
      <p:sp>
        <p:nvSpPr>
          <p:cNvPr id="372895" name="Text Box 159"/>
          <p:cNvSpPr txBox="1">
            <a:spLocks noChangeArrowheads="1"/>
          </p:cNvSpPr>
          <p:nvPr/>
        </p:nvSpPr>
        <p:spPr bwMode="auto">
          <a:xfrm>
            <a:off x="5264520" y="2990641"/>
            <a:ext cx="1238213" cy="79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50000">
                      <a:schemeClr val="accent2">
                        <a:gamma/>
                        <a:tint val="51373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altLang="en-US" sz="1200" b="1" dirty="0">
                <a:solidFill>
                  <a:schemeClr val="tx1"/>
                </a:solidFill>
              </a:rPr>
              <a:t>Develop ARM with Management Decisions </a:t>
            </a:r>
          </a:p>
        </p:txBody>
      </p:sp>
      <p:sp>
        <p:nvSpPr>
          <p:cNvPr id="372879" name="AutoShape 143"/>
          <p:cNvSpPr>
            <a:spLocks noChangeArrowheads="1"/>
          </p:cNvSpPr>
          <p:nvPr/>
        </p:nvSpPr>
        <p:spPr bwMode="auto">
          <a:xfrm rot="16200000">
            <a:off x="1598897" y="2338520"/>
            <a:ext cx="1213316" cy="2027792"/>
          </a:xfrm>
          <a:prstGeom prst="can">
            <a:avLst>
              <a:gd name="adj" fmla="val 45031"/>
            </a:avLst>
          </a:prstGeom>
          <a:gradFill rotWithShape="1">
            <a:gsLst>
              <a:gs pos="0">
                <a:srgbClr val="3333CC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/>
        </p:spPr>
        <p:txBody>
          <a:bodyPr vert="eaVert" wrap="none" anchor="ctr"/>
          <a:lstStyle/>
          <a:p>
            <a:pPr>
              <a:defRPr/>
            </a:pPr>
            <a:endParaRPr lang="en-US" altLang="en-US" sz="1000" dirty="0">
              <a:latin typeface="Arial" charset="0"/>
            </a:endParaRPr>
          </a:p>
        </p:txBody>
      </p:sp>
      <p:sp>
        <p:nvSpPr>
          <p:cNvPr id="372896" name="Text Box 160"/>
          <p:cNvSpPr txBox="1">
            <a:spLocks noChangeArrowheads="1"/>
          </p:cNvSpPr>
          <p:nvPr/>
        </p:nvSpPr>
        <p:spPr bwMode="auto">
          <a:xfrm>
            <a:off x="1856851" y="2990642"/>
            <a:ext cx="1488276" cy="79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50000">
                      <a:schemeClr val="accent2">
                        <a:gamma/>
                        <a:tint val="51373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altLang="en-US" sz="1200" b="1" dirty="0">
                <a:solidFill>
                  <a:schemeClr val="tx1"/>
                </a:solidFill>
              </a:rPr>
              <a:t>Send Report to Awardee –Request Response</a:t>
            </a:r>
          </a:p>
        </p:txBody>
      </p:sp>
      <p:sp>
        <p:nvSpPr>
          <p:cNvPr id="3089" name="AutoShape 145"/>
          <p:cNvSpPr>
            <a:spLocks noChangeArrowheads="1"/>
          </p:cNvSpPr>
          <p:nvPr/>
        </p:nvSpPr>
        <p:spPr bwMode="auto">
          <a:xfrm rot="16200000">
            <a:off x="360510" y="2543841"/>
            <a:ext cx="1213316" cy="1617149"/>
          </a:xfrm>
          <a:prstGeom prst="can">
            <a:avLst>
              <a:gd name="adj" fmla="val 27761"/>
            </a:avLst>
          </a:prstGeom>
          <a:gradFill rotWithShape="1">
            <a:gsLst>
              <a:gs pos="0">
                <a:srgbClr val="FFC000"/>
              </a:gs>
              <a:gs pos="50000">
                <a:srgbClr val="FFFFA2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eaVert" wrap="none" anchor="ctr"/>
          <a:lstStyle>
            <a:lvl1pPr algn="l" eaLnBrk="0" hangingPunct="0">
              <a:spcBef>
                <a:spcPct val="20000"/>
              </a:spcBef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o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000" dirty="0">
              <a:latin typeface="Arial" charset="0"/>
            </a:endParaRPr>
          </a:p>
        </p:txBody>
      </p:sp>
      <p:sp>
        <p:nvSpPr>
          <p:cNvPr id="372894" name="Rectangle 158"/>
          <p:cNvSpPr>
            <a:spLocks noChangeArrowheads="1"/>
          </p:cNvSpPr>
          <p:nvPr/>
        </p:nvSpPr>
        <p:spPr bwMode="auto">
          <a:xfrm>
            <a:off x="500830" y="2990642"/>
            <a:ext cx="1553103" cy="79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50000">
                      <a:schemeClr val="accent2">
                        <a:gamma/>
                        <a:tint val="51373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altLang="en-US" sz="1200" b="1" dirty="0" smtClean="0">
                <a:solidFill>
                  <a:schemeClr val="tx1"/>
                </a:solidFill>
                <a:latin typeface="Arial" charset="0"/>
              </a:rPr>
              <a:t>Receive</a:t>
            </a:r>
            <a:r>
              <a:rPr lang="en-US" altLang="en-US" sz="1200" b="1" dirty="0">
                <a:solidFill>
                  <a:schemeClr val="tx1"/>
                </a:solidFill>
              </a:rPr>
              <a:t> </a:t>
            </a:r>
            <a:r>
              <a:rPr lang="en-US" altLang="en-US" sz="1200" b="1" dirty="0" smtClean="0">
                <a:solidFill>
                  <a:schemeClr val="tx1"/>
                </a:solidFill>
              </a:rPr>
              <a:t> &amp; Conduct Initial Review of Audit Report </a:t>
            </a:r>
            <a:endParaRPr lang="en-US" altLang="en-US" sz="12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2898" name="Text Box 162"/>
          <p:cNvSpPr txBox="1">
            <a:spLocks noChangeArrowheads="1"/>
          </p:cNvSpPr>
          <p:nvPr/>
        </p:nvSpPr>
        <p:spPr bwMode="auto">
          <a:xfrm>
            <a:off x="3401759" y="3166075"/>
            <a:ext cx="1636983" cy="44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50000">
                      <a:schemeClr val="accent2">
                        <a:gamma/>
                        <a:tint val="51373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altLang="en-US" sz="1200" b="1" dirty="0">
                <a:solidFill>
                  <a:schemeClr val="tx1"/>
                </a:solidFill>
              </a:rPr>
              <a:t>Review &amp; Analyze Awardee Response</a:t>
            </a:r>
          </a:p>
        </p:txBody>
      </p:sp>
      <p:sp>
        <p:nvSpPr>
          <p:cNvPr id="3093" name="Line 167"/>
          <p:cNvSpPr>
            <a:spLocks noChangeShapeType="1"/>
          </p:cNvSpPr>
          <p:nvPr/>
        </p:nvSpPr>
        <p:spPr bwMode="auto">
          <a:xfrm flipV="1">
            <a:off x="2406152" y="2298093"/>
            <a:ext cx="0" cy="442226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2" name="Line 167"/>
          <p:cNvSpPr>
            <a:spLocks noChangeShapeType="1"/>
          </p:cNvSpPr>
          <p:nvPr/>
        </p:nvSpPr>
        <p:spPr bwMode="auto">
          <a:xfrm flipV="1">
            <a:off x="7080311" y="2298094"/>
            <a:ext cx="0" cy="454186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Text Box 125"/>
          <p:cNvSpPr txBox="1">
            <a:spLocks noChangeArrowheads="1"/>
          </p:cNvSpPr>
          <p:nvPr/>
        </p:nvSpPr>
        <p:spPr bwMode="auto">
          <a:xfrm>
            <a:off x="7606293" y="3043099"/>
            <a:ext cx="1264348" cy="61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o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lnSpc>
                <a:spcPct val="95000"/>
              </a:lnSpc>
              <a:buClrTx/>
              <a:buSzTx/>
              <a:buFontTx/>
              <a:buNone/>
              <a:defRPr/>
            </a:pPr>
            <a:r>
              <a:rPr lang="en-US" altLang="en-US" sz="1200" b="1" dirty="0" smtClean="0">
                <a:latin typeface="Arial" charset="0"/>
              </a:rPr>
              <a:t>Issue Final Agency Determination</a:t>
            </a:r>
            <a:endParaRPr lang="en-US" altLang="en-US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69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646CD-8D41-4570-B92D-D38782A8B734}" type="slidenum">
              <a:rPr lang="en-US" altLang="en-US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Impacts to Timeline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NSF works to resolve all audit reports within 6 months</a:t>
            </a:r>
          </a:p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Audit reports not resolved within 6 months are reported semi-annually to Congress</a:t>
            </a:r>
          </a:p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Timely resolution of audit reports impacted by:</a:t>
            </a:r>
          </a:p>
          <a:p>
            <a:pPr lvl="1" eaLnBrk="1" hangingPunct="1"/>
            <a:r>
              <a:rPr lang="en-US" altLang="en-US" dirty="0" smtClean="0">
                <a:latin typeface="Arial" charset="0"/>
                <a:cs typeface="Arial" charset="0"/>
              </a:rPr>
              <a:t>Collaboration</a:t>
            </a:r>
          </a:p>
          <a:p>
            <a:pPr lvl="1" eaLnBrk="1" hangingPunct="1"/>
            <a:r>
              <a:rPr lang="en-US" altLang="en-US" dirty="0" smtClean="0">
                <a:latin typeface="Arial" charset="0"/>
                <a:cs typeface="Arial" charset="0"/>
              </a:rPr>
              <a:t>Data analytics learning curve and workload</a:t>
            </a:r>
          </a:p>
          <a:p>
            <a:pPr lvl="1" eaLnBrk="1" hangingPunct="1"/>
            <a:r>
              <a:rPr lang="en-US" altLang="en-US" dirty="0" smtClean="0">
                <a:latin typeface="Arial" charset="0"/>
                <a:cs typeface="Arial" charset="0"/>
              </a:rPr>
              <a:t>Slow response </a:t>
            </a:r>
          </a:p>
          <a:p>
            <a:pPr lvl="1" eaLnBrk="1" hangingPunct="1"/>
            <a:r>
              <a:rPr lang="en-US" altLang="en-US" dirty="0" smtClean="0">
                <a:latin typeface="Arial" charset="0"/>
                <a:cs typeface="Arial" charset="0"/>
              </a:rPr>
              <a:t>Escalation by OIG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0C173-6884-4208-9C8F-706B2EF73AEE}" type="slidenum">
              <a:rPr lang="en-US" altLang="en-US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charset="0"/>
                <a:cs typeface="Arial" charset="0"/>
              </a:rPr>
              <a:t>Regulation and Policy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0"/>
          </a:xfrm>
        </p:spPr>
        <p:txBody>
          <a:bodyPr/>
          <a:lstStyle/>
          <a:p>
            <a:pPr marL="342900" lvl="1" indent="-342900" eaLnBrk="1" hangingPunct="1">
              <a:buClr>
                <a:srgbClr val="4D4D4D"/>
              </a:buClr>
              <a:buSzPct val="95000"/>
              <a:buFont typeface="Wingdings" pitchFamily="2" charset="2"/>
              <a:buBlip>
                <a:blip r:embed="rId3"/>
              </a:buBlip>
              <a:defRPr/>
            </a:pPr>
            <a:r>
              <a:rPr lang="en-US" sz="24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OIG Act of 1978</a:t>
            </a:r>
          </a:p>
          <a:p>
            <a:pPr marL="342900" lvl="1" indent="-342900" eaLnBrk="1" hangingPunct="1">
              <a:buClr>
                <a:srgbClr val="4D4D4D"/>
              </a:buClr>
              <a:buSzPct val="95000"/>
              <a:buFont typeface="Wingdings" pitchFamily="2" charset="2"/>
              <a:buBlip>
                <a:blip r:embed="rId3"/>
              </a:buBlip>
              <a:defRPr/>
            </a:pPr>
            <a:r>
              <a:rPr lang="en-US" sz="24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Generally Accepted Government Auditing Standards (GAGAS)</a:t>
            </a:r>
          </a:p>
          <a:p>
            <a:pPr marL="342900" lvl="1" indent="-342900" eaLnBrk="1" hangingPunct="1">
              <a:buClr>
                <a:srgbClr val="4D4D4D"/>
              </a:buClr>
              <a:buSzPct val="95000"/>
              <a:buFont typeface="Wingdings" pitchFamily="2" charset="2"/>
              <a:buBlip>
                <a:blip r:embed="rId3"/>
              </a:buBlip>
              <a:defRPr/>
            </a:pPr>
            <a:r>
              <a:rPr lang="en-US" sz="24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OMB Circular A-50, Audit Follow-up</a:t>
            </a:r>
          </a:p>
          <a:p>
            <a:pPr marL="342900" lvl="1" indent="-342900" eaLnBrk="1" hangingPunct="1">
              <a:buClr>
                <a:srgbClr val="4D4D4D"/>
              </a:buClr>
              <a:buSzPct val="95000"/>
              <a:buFont typeface="Wingdings" pitchFamily="2" charset="2"/>
              <a:buBlip>
                <a:blip r:embed="rId3"/>
              </a:buBlip>
              <a:defRPr/>
            </a:pPr>
            <a:r>
              <a:rPr lang="en-US" sz="24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Uniform Guidance </a:t>
            </a:r>
          </a:p>
          <a:p>
            <a:pPr marL="342900" lvl="1" indent="-342900" eaLnBrk="1" hangingPunct="1">
              <a:buClr>
                <a:srgbClr val="4D4D4D"/>
              </a:buClr>
              <a:buSzPct val="95000"/>
              <a:buFont typeface="Wingdings" pitchFamily="2" charset="2"/>
              <a:buBlip>
                <a:blip r:embed="rId3"/>
              </a:buBlip>
              <a:defRPr/>
            </a:pPr>
            <a:r>
              <a:rPr lang="en-US" sz="24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CFR 200, 215, 220, 230 &amp; OMB A-133 (older awards)</a:t>
            </a:r>
          </a:p>
          <a:p>
            <a:pPr marL="342900" lvl="1" indent="-342900" eaLnBrk="1" hangingPunct="1">
              <a:buClr>
                <a:srgbClr val="4D4D4D"/>
              </a:buClr>
              <a:buSzPct val="95000"/>
              <a:buFont typeface="Wingdings" pitchFamily="2" charset="2"/>
              <a:buBlip>
                <a:blip r:embed="rId3"/>
              </a:buBlip>
              <a:defRPr/>
            </a:pPr>
            <a:r>
              <a:rPr lang="en-US" sz="24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NSF Award Terms and Conditions </a:t>
            </a:r>
          </a:p>
          <a:p>
            <a:pPr marL="342900" lvl="1" indent="-342900" eaLnBrk="1" hangingPunct="1">
              <a:buClr>
                <a:srgbClr val="4D4D4D"/>
              </a:buClr>
              <a:buSzPct val="95000"/>
              <a:buFont typeface="Wingdings" pitchFamily="2" charset="2"/>
              <a:buBlip>
                <a:blip r:embed="rId3"/>
              </a:buBlip>
              <a:defRPr/>
            </a:pPr>
            <a:r>
              <a:rPr lang="en-US" sz="24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NSF Award Administration Guide (AAG)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76D42-0E1F-4AAA-969C-8A384479849C}" type="slidenum">
              <a:rPr lang="en-US" altLang="en-US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>
                <a:solidFill>
                  <a:srgbClr val="663300"/>
                </a:solidFill>
                <a:effectLst/>
                <a:latin typeface="Arial" charset="0"/>
                <a:cs typeface="Arial" charset="0"/>
              </a:rPr>
              <a:t>Overview of Audit Resolution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382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95000"/>
              <a:buFont typeface="Wingdings 2" pitchFamily="18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kern="0" dirty="0" smtClean="0">
                <a:latin typeface="Arial" charset="0"/>
                <a:cs typeface="Arial" charset="0"/>
              </a:rPr>
              <a:t>NSF Management </a:t>
            </a:r>
            <a:r>
              <a:rPr lang="en-US" altLang="en-US" kern="0" dirty="0" smtClean="0">
                <a:latin typeface="Arial" charset="0"/>
                <a:cs typeface="Arial" charset="0"/>
              </a:rPr>
              <a:t>issues final audit report to Awardee; reviews the audit report and contacts Awardee within 30-45 days; Awardee </a:t>
            </a:r>
            <a:r>
              <a:rPr lang="en-US" altLang="en-US" kern="0" dirty="0">
                <a:latin typeface="Arial" charset="0"/>
                <a:cs typeface="Arial" charset="0"/>
              </a:rPr>
              <a:t>typically has 30 days to provide </a:t>
            </a:r>
            <a:r>
              <a:rPr lang="en-US" altLang="en-US" kern="0" dirty="0" smtClean="0">
                <a:latin typeface="Arial" charset="0"/>
                <a:cs typeface="Arial" charset="0"/>
              </a:rPr>
              <a:t>response/documentation </a:t>
            </a:r>
          </a:p>
          <a:p>
            <a:pPr>
              <a:lnSpc>
                <a:spcPct val="90000"/>
              </a:lnSpc>
            </a:pPr>
            <a:r>
              <a:rPr lang="en-US" altLang="en-US" kern="0" dirty="0" smtClean="0">
                <a:latin typeface="Arial" charset="0"/>
                <a:cs typeface="Arial" charset="0"/>
              </a:rPr>
              <a:t>NSF Management reviews </a:t>
            </a:r>
            <a:r>
              <a:rPr lang="en-US" altLang="en-US" kern="0" dirty="0" smtClean="0">
                <a:latin typeface="Arial" charset="0"/>
                <a:cs typeface="Arial" charset="0"/>
              </a:rPr>
              <a:t>Awardee response/documentation; requests additional clarification/information, and coordinates within NSF – Program, DGA, OGC, and OIG, as needed</a:t>
            </a:r>
          </a:p>
          <a:p>
            <a:pPr>
              <a:lnSpc>
                <a:spcPct val="90000"/>
              </a:lnSpc>
            </a:pPr>
            <a:r>
              <a:rPr lang="en-US" altLang="en-US" kern="0" dirty="0" smtClean="0">
                <a:latin typeface="Arial" charset="0"/>
                <a:cs typeface="Arial" charset="0"/>
              </a:rPr>
              <a:t>NSF Management </a:t>
            </a:r>
            <a:r>
              <a:rPr lang="en-US" altLang="en-US" kern="0" dirty="0" smtClean="0">
                <a:latin typeface="Arial" charset="0"/>
                <a:cs typeface="Arial" charset="0"/>
              </a:rPr>
              <a:t>usually informs Awardee of </a:t>
            </a:r>
            <a:r>
              <a:rPr lang="en-US" altLang="en-US" kern="0" dirty="0" smtClean="0">
                <a:latin typeface="Arial" charset="0"/>
                <a:cs typeface="Arial" charset="0"/>
              </a:rPr>
              <a:t>draft </a:t>
            </a:r>
            <a:r>
              <a:rPr lang="en-US" altLang="en-US" kern="0" dirty="0" smtClean="0">
                <a:latin typeface="Arial" charset="0"/>
                <a:cs typeface="Arial" charset="0"/>
              </a:rPr>
              <a:t>management decisions </a:t>
            </a:r>
            <a:r>
              <a:rPr lang="en-US" altLang="en-US" kern="0" dirty="0" smtClean="0">
                <a:latin typeface="Arial" charset="0"/>
                <a:cs typeface="Arial" charset="0"/>
              </a:rPr>
              <a:t>during </a:t>
            </a:r>
            <a:r>
              <a:rPr lang="en-US" altLang="en-US" kern="0" dirty="0" smtClean="0">
                <a:latin typeface="Arial" charset="0"/>
                <a:cs typeface="Arial" charset="0"/>
              </a:rPr>
              <a:t>resolution; OIG </a:t>
            </a:r>
            <a:r>
              <a:rPr lang="en-US" altLang="en-US" kern="0" dirty="0" smtClean="0">
                <a:latin typeface="Arial" charset="0"/>
                <a:cs typeface="Arial" charset="0"/>
              </a:rPr>
              <a:t>is also </a:t>
            </a:r>
            <a:r>
              <a:rPr lang="en-US" altLang="en-US" kern="0" dirty="0" smtClean="0">
                <a:latin typeface="Arial" charset="0"/>
                <a:cs typeface="Arial" charset="0"/>
              </a:rPr>
              <a:t>informed of draft management decisions in preparation for resolution closeout</a:t>
            </a:r>
            <a:endParaRPr lang="en-US" altLang="en-US" kern="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sf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4D4D4D"/>
      </a:folHlink>
    </a:clrScheme>
    <a:fontScheme name="1_nsf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sf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sf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sf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sf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sf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sf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sf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FY06 Audit Update 2-02-07 V5</Template>
  <TotalTime>0</TotalTime>
  <Words>1095</Words>
  <Application>Microsoft Office PowerPoint</Application>
  <PresentationFormat>On-screen Show (4:3)</PresentationFormat>
  <Paragraphs>273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1_nsftemplate</vt:lpstr>
      <vt:lpstr>NSF Audit Resolution Process Northeast Conference on College Cost Accounting (NECA) September 29, 2015</vt:lpstr>
      <vt:lpstr>Agenda</vt:lpstr>
      <vt:lpstr>PowerPoint Presentation</vt:lpstr>
      <vt:lpstr>Office of Budget, Finance &amp; Award Management</vt:lpstr>
      <vt:lpstr>Audit Resolution Players and Roles</vt:lpstr>
      <vt:lpstr> Audit Resolution Timeline</vt:lpstr>
      <vt:lpstr>Impacts to Timeline</vt:lpstr>
      <vt:lpstr>Regulation and Policy</vt:lpstr>
      <vt:lpstr>Overview of Audit Resolution</vt:lpstr>
      <vt:lpstr>Overview of Audit Resolution (cont’d)</vt:lpstr>
      <vt:lpstr>Collaborative Closeout </vt:lpstr>
      <vt:lpstr>Escalation &amp; Closeout</vt:lpstr>
      <vt:lpstr>NSF Management Decisions</vt:lpstr>
      <vt:lpstr>Audit Themes Driving Questioned Costs</vt:lpstr>
      <vt:lpstr>Avoid Cost Disallowances</vt:lpstr>
      <vt:lpstr>PowerPoint Presentation</vt:lpstr>
      <vt:lpstr>Holding Awardees Accountable – NSF Ecosystem of Oversight</vt:lpstr>
      <vt:lpstr>Compliance Concerns Identified by NSF Management</vt:lpstr>
      <vt:lpstr>Tools of Accountability</vt:lpstr>
      <vt:lpstr>PowerPoint Presentation</vt:lpstr>
      <vt:lpstr>Ask Early, Ask Often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2014-01-29T17:51:26Z</dcterms:created>
  <dcterms:modified xsi:type="dcterms:W3CDTF">2015-09-23T19:22:56Z</dcterms:modified>
</cp:coreProperties>
</file>