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04" r:id="rId1"/>
  </p:sldMasterIdLst>
  <p:notesMasterIdLst>
    <p:notesMasterId r:id="rId13"/>
  </p:notesMasterIdLst>
  <p:handoutMasterIdLst>
    <p:handoutMasterId r:id="rId14"/>
  </p:handoutMasterIdLst>
  <p:sldIdLst>
    <p:sldId id="375" r:id="rId2"/>
    <p:sldId id="333" r:id="rId3"/>
    <p:sldId id="351" r:id="rId4"/>
    <p:sldId id="340" r:id="rId5"/>
    <p:sldId id="342" r:id="rId6"/>
    <p:sldId id="376" r:id="rId7"/>
    <p:sldId id="348" r:id="rId8"/>
    <p:sldId id="377" r:id="rId9"/>
    <p:sldId id="346" r:id="rId10"/>
    <p:sldId id="353" r:id="rId11"/>
    <p:sldId id="345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2115"/>
    <a:srgbClr val="862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6905" autoAdjust="0"/>
  </p:normalViewPr>
  <p:slideViewPr>
    <p:cSldViewPr snapToGrid="0" snapToObjects="1">
      <p:cViewPr>
        <p:scale>
          <a:sx n="70" d="100"/>
          <a:sy n="70" d="100"/>
        </p:scale>
        <p:origin x="-691" y="6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6D6261-4268-744A-ADD2-5DB94520A772}" type="datetimeFigureOut">
              <a:rPr lang="en-US" smtClean="0"/>
              <a:t>9/23/2015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E7DA90-CF55-244D-A92A-DDE6930BDE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1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3EBD3-547C-4845-90C4-0EE5516097AD}" type="datetimeFigureOut">
              <a:rPr lang="en-US" smtClean="0"/>
              <a:t>9/23/2015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E80759-2539-4242-BEB5-3F4AA7507D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40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80759-2539-4242-BEB5-3F4AA7507DC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76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028700" y="488272"/>
            <a:ext cx="7315200" cy="151921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2210540"/>
            <a:ext cx="7315200" cy="352351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01798" y="488272"/>
            <a:ext cx="228600" cy="157271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01798" y="2210540"/>
            <a:ext cx="228600" cy="352351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648" y="5391150"/>
            <a:ext cx="3227213" cy="105644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1285-351C-5145-89A5-C0ADA75A889F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AA18-356B-DA48-831E-262BF3DC49C7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96" y="6458443"/>
            <a:ext cx="3194574" cy="389155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1285-351C-5145-89A5-C0ADA75A889F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5184648" y="6365166"/>
            <a:ext cx="3505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30E7E8B9-4F64-49FF-9EF0-89A27EBADF4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F097-EBF4-1346-ADA8-C741EF628F39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34164-F566-B948-BFC8-1058D89D51ED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C6162-A92A-5E45-934E-F4B1A219B2C6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B9485-B2F4-FC43-A8A8-643C6471F732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AC72-5883-BB43-ADCA-F2DB340CC407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81762-AB16-0645-AA42-6788D507607F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3ED45-63CF-3B4F-8129-FD619B2EF3B5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A71285-351C-5145-89A5-C0ADA75A889F}" type="datetime1">
              <a:rPr lang="en-US" smtClean="0"/>
              <a:t>9/23/2015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ED41E8-2D1D-A34B-BC67-4A1BFD9D5A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030060" y="674582"/>
            <a:ext cx="7404252" cy="960835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/>
              <a:t>COGR Update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473952" y="2138360"/>
            <a:ext cx="6960360" cy="3211563"/>
          </a:xfrm>
        </p:spPr>
        <p:txBody>
          <a:bodyPr>
            <a:normAutofit lnSpcReduction="10000"/>
          </a:bodyPr>
          <a:lstStyle/>
          <a:p>
            <a:endParaRPr lang="en-US" sz="1050" dirty="0"/>
          </a:p>
          <a:p>
            <a:pPr marL="0" indent="0">
              <a:buNone/>
            </a:pPr>
            <a:r>
              <a:rPr lang="en-US" dirty="0" smtClean="0"/>
              <a:t>Northeast Conference on College</a:t>
            </a:r>
          </a:p>
          <a:p>
            <a:pPr marL="0" indent="0">
              <a:buNone/>
            </a:pPr>
            <a:r>
              <a:rPr lang="en-US" dirty="0" smtClean="0"/>
              <a:t>Cost Accounting (NECA) </a:t>
            </a:r>
            <a:r>
              <a:rPr lang="en-US" dirty="0" smtClean="0"/>
              <a:t>Annual </a:t>
            </a:r>
            <a:r>
              <a:rPr lang="en-US" dirty="0" smtClean="0"/>
              <a:t>Meeting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Saybrook Point Inn, Old Saybrook CT</a:t>
            </a:r>
          </a:p>
          <a:p>
            <a:pPr marL="0" indent="0">
              <a:buNone/>
            </a:pPr>
            <a:r>
              <a:rPr lang="en-US" dirty="0" smtClean="0"/>
              <a:t>September 30, 2015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    David Kennedy</a:t>
            </a:r>
          </a:p>
          <a:p>
            <a:pPr marL="0" indent="0">
              <a:buNone/>
            </a:pPr>
            <a:r>
              <a:rPr lang="en-US" dirty="0" smtClean="0"/>
              <a:t>			     Director, Costing 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on COGR’s 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49419"/>
            <a:ext cx="8229600" cy="4922292"/>
          </a:xfrm>
        </p:spPr>
        <p:txBody>
          <a:bodyPr>
            <a:noAutofit/>
          </a:bodyPr>
          <a:lstStyle/>
          <a:p>
            <a:r>
              <a:rPr lang="en-US" sz="2800" dirty="0" smtClean="0"/>
              <a:t>National Academies Study released;  “Optimizing the Nation’s Investment in Academic Research:  A New Regulatory Framework for the 21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Century”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Human Subjects and the Common Rule;  Comment </a:t>
            </a:r>
            <a:r>
              <a:rPr lang="en-US" sz="2800" dirty="0"/>
              <a:t>L</a:t>
            </a:r>
            <a:r>
              <a:rPr lang="en-US" sz="2800" dirty="0" smtClean="0"/>
              <a:t>etter due in November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 smtClean="0"/>
              <a:t>Affordable Care Act and Graduate Students</a:t>
            </a:r>
            <a:endParaRPr lang="en-US" sz="2800" dirty="0"/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DATA Act implementation by OMB, with initial focus on data elements consistency across agencies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3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14735"/>
            <a:ext cx="8229600" cy="48540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3000" dirty="0"/>
          </a:p>
          <a:p>
            <a:pPr marL="0" indent="0" algn="ctr">
              <a:buNone/>
            </a:pPr>
            <a:r>
              <a:rPr lang="en-US" sz="3600" dirty="0" smtClean="0"/>
              <a:t>David Kennedy</a:t>
            </a:r>
          </a:p>
          <a:p>
            <a:pPr marL="0" indent="0" algn="ctr">
              <a:buNone/>
            </a:pPr>
            <a:r>
              <a:rPr lang="en-US" sz="3600" u="sng" dirty="0" smtClean="0"/>
              <a:t>dkennedy@cogr.edu</a:t>
            </a:r>
          </a:p>
          <a:p>
            <a:pPr marL="0" indent="0" algn="ctr">
              <a:buNone/>
            </a:pPr>
            <a:endParaRPr lang="en-US" sz="3000" dirty="0" smtClean="0"/>
          </a:p>
          <a:p>
            <a:pPr marL="0" indent="0">
              <a:buNone/>
            </a:pPr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0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41134"/>
            <a:ext cx="8229600" cy="5082558"/>
          </a:xfrm>
        </p:spPr>
        <p:txBody>
          <a:bodyPr>
            <a:noAutofit/>
          </a:bodyPr>
          <a:lstStyle/>
          <a:p>
            <a:r>
              <a:rPr lang="en-US" sz="2800" dirty="0"/>
              <a:t>Council on Governmental Relations (</a:t>
            </a:r>
            <a:r>
              <a:rPr lang="en-US" sz="2800" u="sng" dirty="0"/>
              <a:t>www.cogr.edu</a:t>
            </a:r>
            <a:r>
              <a:rPr lang="en-US" sz="2800" dirty="0"/>
              <a:t>), established in </a:t>
            </a:r>
            <a:r>
              <a:rPr lang="en-US" sz="2800" dirty="0" smtClean="0"/>
              <a:t>1948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/>
              <a:t>1</a:t>
            </a:r>
            <a:r>
              <a:rPr lang="en-US" sz="2800" dirty="0" smtClean="0"/>
              <a:t>90+ Member Institutions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/>
              <a:t>Staff of </a:t>
            </a:r>
            <a:r>
              <a:rPr lang="en-US" sz="2800" dirty="0" smtClean="0"/>
              <a:t>6 and 4 Committees:  1) Costing Policies,       2) Research Compliance</a:t>
            </a:r>
            <a:r>
              <a:rPr lang="en-US" sz="2800" dirty="0"/>
              <a:t>, </a:t>
            </a:r>
            <a:r>
              <a:rPr lang="en-US" sz="2800" dirty="0" smtClean="0"/>
              <a:t>3) Intellectual Property,     4) Research &amp; Regulatory Reform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/>
              <a:t>Active Board and Committees, comprised of 25 individuals from </a:t>
            </a:r>
            <a:r>
              <a:rPr lang="en-US" sz="2800" dirty="0" smtClean="0"/>
              <a:t>Member institutions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Regular Collaboration </a:t>
            </a:r>
            <a:r>
              <a:rPr lang="en-US" sz="2800" dirty="0"/>
              <a:t>with </a:t>
            </a:r>
            <a:r>
              <a:rPr lang="en-US" sz="2800" dirty="0" smtClean="0"/>
              <a:t>other Partners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03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17171"/>
            <a:ext cx="8229600" cy="43978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COGR </a:t>
            </a:r>
            <a:r>
              <a:rPr lang="en-US" sz="2800" dirty="0"/>
              <a:t>is an association of leading universities and research institutions. </a:t>
            </a:r>
            <a:endParaRPr lang="en-US" sz="28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800" dirty="0" smtClean="0"/>
              <a:t>We </a:t>
            </a:r>
            <a:r>
              <a:rPr lang="en-US" sz="2800" dirty="0"/>
              <a:t>are the national authorities on the </a:t>
            </a:r>
            <a:r>
              <a:rPr lang="en-US" sz="2800" b="1" i="1" u="sng" dirty="0"/>
              <a:t>financial and regulatory infrastructure, and the corresponding compliance requirements</a:t>
            </a:r>
            <a:r>
              <a:rPr lang="en-US" sz="2800" dirty="0"/>
              <a:t>, associated with managing federal research grants and contracts within research institutions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6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 (con’t)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73792"/>
            <a:ext cx="8229600" cy="4789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i="1" u="sng" dirty="0"/>
              <a:t>We provide information, analyses, advice, policy perspective, and historical context</a:t>
            </a:r>
            <a:r>
              <a:rPr lang="en-US" sz="2800" dirty="0"/>
              <a:t> to our members in the areas of </a:t>
            </a:r>
            <a:r>
              <a:rPr lang="en-US" sz="2800" dirty="0" smtClean="0"/>
              <a:t>research </a:t>
            </a:r>
            <a:r>
              <a:rPr lang="en-US" sz="2800" dirty="0"/>
              <a:t>administration and compliance, financial oversight, and intellectual property. </a:t>
            </a:r>
            <a:endParaRPr lang="en-US" sz="28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800" dirty="0" smtClean="0"/>
              <a:t>COGR </a:t>
            </a:r>
            <a:r>
              <a:rPr lang="en-US" sz="2800" dirty="0"/>
              <a:t>communicates the viewpoint and concerns of its members and </a:t>
            </a:r>
            <a:r>
              <a:rPr lang="en-US" sz="2800" b="1" i="1" u="sng" dirty="0"/>
              <a:t>fosters productive relationships</a:t>
            </a:r>
            <a:r>
              <a:rPr lang="en-US" sz="2800" dirty="0"/>
              <a:t> between the research community and federal policymakers, </a:t>
            </a:r>
            <a:r>
              <a:rPr lang="en-US" sz="2800" b="1" i="1" u="sng" dirty="0"/>
              <a:t>advocating for innovation and change</a:t>
            </a:r>
            <a:r>
              <a:rPr lang="en-US" sz="2800" dirty="0"/>
              <a:t> that avoid unnecessary regulatory burden.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54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Uniform Guidance – 2 CFR</a:t>
            </a:r>
            <a:br>
              <a:rPr lang="en-US" dirty="0" smtClean="0"/>
            </a:br>
            <a:r>
              <a:rPr lang="en-US" dirty="0" smtClean="0"/>
              <a:t>Part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14735"/>
            <a:ext cx="8229600" cy="4922292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Procurement:  Extension of Grace Period to FY2018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Micropurchase threshold and other sections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OMB/COFAR workgroup with Stakeholders?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 smtClean="0"/>
              <a:t>Agency Deviations: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F&amp;A  restrictions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“Vague” cost sharing requirements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Conflict of Interest (200.112)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Some agencies, e.g., NOAA, are complying</a:t>
            </a:r>
            <a:r>
              <a:rPr lang="en-US" sz="2800" dirty="0" smtClean="0"/>
              <a:t>!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COGR letter to OMB; encourage enforcement</a:t>
            </a:r>
            <a:endParaRPr lang="en-US" sz="2800" dirty="0" smtClean="0"/>
          </a:p>
          <a:p>
            <a:pPr marL="0" indent="0">
              <a:buNone/>
            </a:pPr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Compensation &amp;</a:t>
            </a:r>
            <a:br>
              <a:rPr lang="en-US" dirty="0" smtClean="0"/>
            </a:br>
            <a:r>
              <a:rPr lang="en-US" dirty="0" smtClean="0"/>
              <a:t>Documentation (200.430)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14735"/>
            <a:ext cx="8229600" cy="4922292"/>
          </a:xfrm>
        </p:spPr>
        <p:txBody>
          <a:bodyPr>
            <a:noAutofit/>
          </a:bodyPr>
          <a:lstStyle/>
          <a:p>
            <a:r>
              <a:rPr lang="en-US" sz="2800" dirty="0" smtClean="0"/>
              <a:t>FDP Payroll Certification Audits by NSF IG: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Controls to prevent &gt; 100% charging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- “Two-factor Authentication” and IT-related</a:t>
            </a:r>
          </a:p>
          <a:p>
            <a:pPr marL="0" indent="0">
              <a:buNone/>
            </a:pPr>
            <a:r>
              <a:rPr lang="en-US" sz="2800" dirty="0"/>
              <a:t>	- Generally </a:t>
            </a:r>
            <a:r>
              <a:rPr lang="en-US" sz="2800" dirty="0" smtClean="0"/>
              <a:t>well-received and supports OMB’s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  encouragement to pursue alternatives!</a:t>
            </a:r>
            <a:endParaRPr lang="en-US" sz="2800" dirty="0"/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Disclose changes in DS-2?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- </a:t>
            </a:r>
            <a:r>
              <a:rPr lang="en-US" sz="2800" dirty="0" smtClean="0"/>
              <a:t>Yes, but …</a:t>
            </a:r>
          </a:p>
          <a:p>
            <a:pPr marL="0" indent="0">
              <a:buNone/>
            </a:pPr>
            <a:r>
              <a:rPr lang="en-US" sz="2800" dirty="0" smtClean="0"/>
              <a:t>	- If allowable per UG, then DS-2 “approval” NA</a:t>
            </a:r>
            <a:endParaRPr lang="en-US" sz="2800" dirty="0"/>
          </a:p>
          <a:p>
            <a:pPr marL="0" indent="0">
              <a:buNone/>
            </a:pPr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3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UG and F&amp;A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230086"/>
            <a:ext cx="8436429" cy="5006941"/>
          </a:xfrm>
        </p:spPr>
        <p:txBody>
          <a:bodyPr>
            <a:noAutofit/>
          </a:bodyPr>
          <a:lstStyle/>
          <a:p>
            <a:r>
              <a:rPr lang="en-US" sz="2800" dirty="0" smtClean="0"/>
              <a:t>Fringe benefits and treatment of employee tuition (200.431g) fixed in a technical correction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4-year rate extensions are being granted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 smtClean="0"/>
              <a:t>COGR paper analyzing the Relative Energy Use Index (REUI) to be released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COGR engagement with Federal officials to review inconsistencies between Appendix III-A.1.a(3),  FAQ Appendix III-3, official policy under Circular A-21, and equitable policy treatment going forward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9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Also on the Uniform</a:t>
            </a:r>
            <a:br>
              <a:rPr lang="en-US" dirty="0" smtClean="0"/>
            </a:br>
            <a:r>
              <a:rPr lang="en-US" dirty="0" smtClean="0"/>
              <a:t>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14735"/>
            <a:ext cx="8229600" cy="4922292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Comp &amp; Doc (200.430) session at the October 22 COGR Meeting;   “Future of Effort Reporting”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Research Terms and Conditions;  soon?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 smtClean="0"/>
              <a:t>DOD Terms and Conditions;  soon?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OMB/COFAR “Metrics” (i.e., “how are we doing?”) in 2016. </a:t>
            </a:r>
            <a:r>
              <a:rPr lang="en-US" sz="2800" dirty="0"/>
              <a:t> </a:t>
            </a:r>
            <a:r>
              <a:rPr lang="en-US" sz="2800" dirty="0" smtClean="0"/>
              <a:t> Also, COGR “Year-end Report Card” and possible GAO study?</a:t>
            </a:r>
          </a:p>
          <a:p>
            <a:pPr marL="0" indent="0">
              <a:buNone/>
            </a:pPr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6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Financial Closeouts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14735"/>
            <a:ext cx="8229600" cy="4854053"/>
          </a:xfrm>
        </p:spPr>
        <p:txBody>
          <a:bodyPr>
            <a:noAutofit/>
          </a:bodyPr>
          <a:lstStyle/>
          <a:p>
            <a:r>
              <a:rPr lang="en-US" sz="2800" dirty="0" smtClean="0"/>
              <a:t>NIH Subaccounting;  full transition beginning October 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, 2015.  COGR engaging, accordingly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Payment Management System access and consistency with NIH 120-day financial reporting policy; </a:t>
            </a:r>
            <a:r>
              <a:rPr lang="en-US" sz="2800" dirty="0"/>
              <a:t> </a:t>
            </a:r>
            <a:r>
              <a:rPr lang="en-US" sz="2800" dirty="0" smtClean="0"/>
              <a:t>YES … but FCTR and FFR reconciliation challenges still need addressed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800" dirty="0" smtClean="0"/>
              <a:t>Uniformity and 120-day </a:t>
            </a:r>
            <a:r>
              <a:rPr lang="en-US" sz="2800" dirty="0"/>
              <a:t>Grant </a:t>
            </a:r>
            <a:r>
              <a:rPr lang="en-US" sz="2800" dirty="0" smtClean="0"/>
              <a:t>Closeout</a:t>
            </a:r>
            <a:r>
              <a:rPr lang="en-US" sz="2800" dirty="0"/>
              <a:t> </a:t>
            </a:r>
            <a:r>
              <a:rPr lang="en-US" sz="2800" dirty="0" smtClean="0"/>
              <a:t>Model;  Ongoing COGR </a:t>
            </a:r>
            <a:r>
              <a:rPr lang="en-US" sz="2800" dirty="0"/>
              <a:t>tracking </a:t>
            </a:r>
            <a:r>
              <a:rPr lang="en-US" sz="2800" dirty="0" smtClean="0"/>
              <a:t>of agency </a:t>
            </a:r>
            <a:r>
              <a:rPr lang="en-US" sz="2800" dirty="0"/>
              <a:t>differences and </a:t>
            </a:r>
            <a:r>
              <a:rPr lang="en-US" sz="2800" dirty="0" smtClean="0"/>
              <a:t>advocacy </a:t>
            </a:r>
            <a:r>
              <a:rPr lang="en-US" sz="2800" dirty="0"/>
              <a:t>for </a:t>
            </a:r>
            <a:r>
              <a:rPr lang="en-US" sz="2800" dirty="0" smtClean="0"/>
              <a:t>consistency</a:t>
            </a:r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59496" y="6356350"/>
            <a:ext cx="1981200" cy="365760"/>
          </a:xfrm>
        </p:spPr>
        <p:txBody>
          <a:bodyPr/>
          <a:lstStyle/>
          <a:p>
            <a:r>
              <a:rPr lang="en-US" dirty="0" smtClean="0"/>
              <a:t>Slide </a:t>
            </a:r>
            <a:fld id="{40ED41E8-2D1D-A34B-BC67-4A1BFD9D5A3A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059" y="447675"/>
            <a:ext cx="212407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55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6335</TotalTime>
  <Words>499</Words>
  <Application>Microsoft Office PowerPoint</Application>
  <PresentationFormat>On-screen Show (4:3)</PresentationFormat>
  <Paragraphs>94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COGR Update</vt:lpstr>
      <vt:lpstr>Overview</vt:lpstr>
      <vt:lpstr>Mission Statement</vt:lpstr>
      <vt:lpstr>Mission Statement (con’t)</vt:lpstr>
      <vt:lpstr>Uniform Guidance – 2 CFR Part 200</vt:lpstr>
      <vt:lpstr>Compensation &amp; Documentation (200.430)</vt:lpstr>
      <vt:lpstr>The UG and F&amp;A</vt:lpstr>
      <vt:lpstr>Also on the Uniform Guidance</vt:lpstr>
      <vt:lpstr>Financial Closeouts</vt:lpstr>
      <vt:lpstr>Also on COGR’s Plate</vt:lpstr>
      <vt:lpstr>Questions and Discussion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Uniform Guidance</dc:title>
  <dc:creator>Sara Bible</dc:creator>
  <cp:lastModifiedBy>David Kennedy</cp:lastModifiedBy>
  <cp:revision>216</cp:revision>
  <cp:lastPrinted>2014-09-05T13:03:07Z</cp:lastPrinted>
  <dcterms:created xsi:type="dcterms:W3CDTF">2014-06-01T12:03:43Z</dcterms:created>
  <dcterms:modified xsi:type="dcterms:W3CDTF">2015-09-24T00:54:11Z</dcterms:modified>
</cp:coreProperties>
</file>