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9" r:id="rId2"/>
    <p:sldId id="433" r:id="rId3"/>
    <p:sldId id="325" r:id="rId4"/>
    <p:sldId id="440" r:id="rId5"/>
    <p:sldId id="373" r:id="rId6"/>
    <p:sldId id="405" r:id="rId7"/>
    <p:sldId id="315" r:id="rId8"/>
    <p:sldId id="406" r:id="rId9"/>
    <p:sldId id="407" r:id="rId10"/>
    <p:sldId id="435" r:id="rId11"/>
    <p:sldId id="404" r:id="rId12"/>
    <p:sldId id="402" r:id="rId13"/>
    <p:sldId id="403" r:id="rId14"/>
    <p:sldId id="410" r:id="rId15"/>
    <p:sldId id="411" r:id="rId16"/>
    <p:sldId id="412" r:id="rId17"/>
    <p:sldId id="413" r:id="rId18"/>
    <p:sldId id="414" r:id="rId19"/>
    <p:sldId id="415" r:id="rId20"/>
    <p:sldId id="42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36" r:id="rId29"/>
    <p:sldId id="437" r:id="rId30"/>
    <p:sldId id="438" r:id="rId31"/>
    <p:sldId id="432" r:id="rId32"/>
    <p:sldId id="427" r:id="rId33"/>
    <p:sldId id="428" r:id="rId34"/>
    <p:sldId id="429" r:id="rId35"/>
    <p:sldId id="430" r:id="rId36"/>
    <p:sldId id="431" r:id="rId37"/>
    <p:sldId id="324" r:id="rId38"/>
    <p:sldId id="439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4" autoAdjust="0"/>
    <p:restoredTop sz="93971" autoAdjust="0"/>
  </p:normalViewPr>
  <p:slideViewPr>
    <p:cSldViewPr>
      <p:cViewPr varScale="1">
        <p:scale>
          <a:sx n="80" d="100"/>
          <a:sy n="80" d="100"/>
        </p:scale>
        <p:origin x="12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51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FF57B-C090-4D4E-9236-157992A78FF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46B9E27-B39D-44A2-8AEA-2513FFB659A9}">
      <dgm:prSet phldrT="[Text]" custT="1"/>
      <dgm:spPr/>
      <dgm:t>
        <a:bodyPr/>
        <a:lstStyle/>
        <a:p>
          <a:r>
            <a:rPr lang="en-US" sz="1800" b="1" dirty="0" smtClean="0"/>
            <a:t>Nov. 2009: </a:t>
          </a:r>
          <a:r>
            <a:rPr lang="en-US" sz="1800" dirty="0" smtClean="0"/>
            <a:t>Executive Order: Reduce Improper Payments</a:t>
          </a:r>
          <a:endParaRPr lang="en-US" sz="1800" dirty="0"/>
        </a:p>
      </dgm:t>
    </dgm:pt>
    <dgm:pt modelId="{4C756CC6-8415-4FF7-8D91-5F4795F29B27}" type="parTrans" cxnId="{1F236A27-CDFE-4562-89D7-F8DD0328A6A5}">
      <dgm:prSet/>
      <dgm:spPr/>
      <dgm:t>
        <a:bodyPr/>
        <a:lstStyle/>
        <a:p>
          <a:endParaRPr lang="en-US" sz="1800"/>
        </a:p>
      </dgm:t>
    </dgm:pt>
    <dgm:pt modelId="{9AE3184A-78F5-4166-9BBE-873517E6079D}" type="sibTrans" cxnId="{1F236A27-CDFE-4562-89D7-F8DD0328A6A5}">
      <dgm:prSet/>
      <dgm:spPr/>
      <dgm:t>
        <a:bodyPr/>
        <a:lstStyle/>
        <a:p>
          <a:endParaRPr lang="en-US" sz="1800"/>
        </a:p>
      </dgm:t>
    </dgm:pt>
    <dgm:pt modelId="{1724C153-456D-4639-A83B-CE170E3AA2A5}">
      <dgm:prSet phldrT="[Text]" custT="1"/>
      <dgm:spPr/>
      <dgm:t>
        <a:bodyPr/>
        <a:lstStyle/>
        <a:p>
          <a:r>
            <a:rPr lang="en-US" sz="1800" b="1" dirty="0" smtClean="0"/>
            <a:t>Feb 2013: </a:t>
          </a:r>
          <a:r>
            <a:rPr lang="en-US" sz="1800" dirty="0" smtClean="0"/>
            <a:t>Notice of Proposed Guidance (public comments)</a:t>
          </a:r>
          <a:endParaRPr lang="en-US" sz="1800" dirty="0"/>
        </a:p>
      </dgm:t>
    </dgm:pt>
    <dgm:pt modelId="{9D966D4A-108B-40D7-A781-239B6369DC66}" type="parTrans" cxnId="{A64319CC-DCB0-4EA5-ACFF-199262DBFFFD}">
      <dgm:prSet/>
      <dgm:spPr/>
      <dgm:t>
        <a:bodyPr/>
        <a:lstStyle/>
        <a:p>
          <a:endParaRPr lang="en-US" sz="1800"/>
        </a:p>
      </dgm:t>
    </dgm:pt>
    <dgm:pt modelId="{7167009B-B8B3-4865-9D27-73927FDD6CA7}" type="sibTrans" cxnId="{A64319CC-DCB0-4EA5-ACFF-199262DBFFFD}">
      <dgm:prSet/>
      <dgm:spPr/>
      <dgm:t>
        <a:bodyPr/>
        <a:lstStyle/>
        <a:p>
          <a:endParaRPr lang="en-US" sz="1800"/>
        </a:p>
      </dgm:t>
    </dgm:pt>
    <dgm:pt modelId="{1BF9F644-C148-47A5-AEA3-7B4C0475EE92}">
      <dgm:prSet phldrT="[Text]" custT="1"/>
      <dgm:spPr/>
      <dgm:t>
        <a:bodyPr/>
        <a:lstStyle/>
        <a:p>
          <a:r>
            <a:rPr lang="en-US" sz="1800" b="1" dirty="0" smtClean="0"/>
            <a:t>Dec 2013</a:t>
          </a:r>
          <a:r>
            <a:rPr lang="en-US" sz="1800" dirty="0" smtClean="0"/>
            <a:t>: Final Uniform Guidance</a:t>
          </a:r>
          <a:endParaRPr lang="en-US" sz="1800" dirty="0"/>
        </a:p>
      </dgm:t>
    </dgm:pt>
    <dgm:pt modelId="{027AA147-2686-4843-AAAA-208E7F6BBC8E}" type="parTrans" cxnId="{D1710055-3307-47CE-A0D7-CFB43A8D41ED}">
      <dgm:prSet/>
      <dgm:spPr/>
      <dgm:t>
        <a:bodyPr/>
        <a:lstStyle/>
        <a:p>
          <a:endParaRPr lang="en-US" sz="1800"/>
        </a:p>
      </dgm:t>
    </dgm:pt>
    <dgm:pt modelId="{B72C0438-28E6-4C88-937F-DBC0E2A522AE}" type="sibTrans" cxnId="{D1710055-3307-47CE-A0D7-CFB43A8D41ED}">
      <dgm:prSet/>
      <dgm:spPr/>
      <dgm:t>
        <a:bodyPr/>
        <a:lstStyle/>
        <a:p>
          <a:endParaRPr lang="en-US" sz="1800"/>
        </a:p>
      </dgm:t>
    </dgm:pt>
    <dgm:pt modelId="{3EE54BC6-8F6D-4231-93A8-DAC6651095D2}">
      <dgm:prSet phldrT="[Text]" custT="1"/>
      <dgm:spPr/>
      <dgm:t>
        <a:bodyPr/>
        <a:lstStyle/>
        <a:p>
          <a:r>
            <a:rPr lang="en-US" sz="1800" b="1" dirty="0" smtClean="0"/>
            <a:t>Feb 2011: </a:t>
          </a:r>
          <a:r>
            <a:rPr lang="en-US" sz="1800" dirty="0" smtClean="0"/>
            <a:t>Presidential Memo: Reduce Administrative Burden</a:t>
          </a:r>
          <a:endParaRPr lang="en-US" sz="1800" dirty="0"/>
        </a:p>
      </dgm:t>
    </dgm:pt>
    <dgm:pt modelId="{CEFC3EC5-7477-47C3-9184-49FC3D659563}" type="parTrans" cxnId="{565F33BC-4AF8-458F-B7A7-AC050026634A}">
      <dgm:prSet/>
      <dgm:spPr/>
      <dgm:t>
        <a:bodyPr/>
        <a:lstStyle/>
        <a:p>
          <a:endParaRPr lang="en-US" sz="1800"/>
        </a:p>
      </dgm:t>
    </dgm:pt>
    <dgm:pt modelId="{B97CEE87-9B6B-4C3D-9934-4B9731D23FA8}" type="sibTrans" cxnId="{565F33BC-4AF8-458F-B7A7-AC050026634A}">
      <dgm:prSet/>
      <dgm:spPr/>
      <dgm:t>
        <a:bodyPr/>
        <a:lstStyle/>
        <a:p>
          <a:endParaRPr lang="en-US" sz="1800"/>
        </a:p>
      </dgm:t>
    </dgm:pt>
    <dgm:pt modelId="{4C82E828-7098-4D0E-A4AB-67FAC3C5F265}">
      <dgm:prSet phldrT="[Text]" custT="1"/>
      <dgm:spPr/>
      <dgm:t>
        <a:bodyPr/>
        <a:lstStyle/>
        <a:p>
          <a:r>
            <a:rPr lang="en-US" sz="1800" b="1" dirty="0" smtClean="0"/>
            <a:t>Feb 2012</a:t>
          </a:r>
          <a:r>
            <a:rPr lang="en-US" sz="1800" dirty="0" smtClean="0"/>
            <a:t>: Advance Notice of Proposed Guidance (public comments)</a:t>
          </a:r>
          <a:endParaRPr lang="en-US" sz="1800" dirty="0"/>
        </a:p>
      </dgm:t>
    </dgm:pt>
    <dgm:pt modelId="{17D02446-8BA0-45A1-AFBB-4D419174E499}" type="parTrans" cxnId="{18073248-1BAB-4048-BED6-13069F3746C7}">
      <dgm:prSet/>
      <dgm:spPr/>
      <dgm:t>
        <a:bodyPr/>
        <a:lstStyle/>
        <a:p>
          <a:endParaRPr lang="en-US" sz="1800"/>
        </a:p>
      </dgm:t>
    </dgm:pt>
    <dgm:pt modelId="{ACE63C08-0D0A-4D33-B8CF-772526A0E244}" type="sibTrans" cxnId="{18073248-1BAB-4048-BED6-13069F3746C7}">
      <dgm:prSet/>
      <dgm:spPr/>
      <dgm:t>
        <a:bodyPr/>
        <a:lstStyle/>
        <a:p>
          <a:endParaRPr lang="en-US" sz="1800"/>
        </a:p>
      </dgm:t>
    </dgm:pt>
    <dgm:pt modelId="{F1AC94F2-73A6-4D73-A2F3-CFC7A5B91BFB}" type="pres">
      <dgm:prSet presAssocID="{4A3FF57B-C090-4D4E-9236-157992A78FF5}" presName="Name0" presStyleCnt="0">
        <dgm:presLayoutVars>
          <dgm:dir/>
          <dgm:resizeHandles val="exact"/>
        </dgm:presLayoutVars>
      </dgm:prSet>
      <dgm:spPr/>
    </dgm:pt>
    <dgm:pt modelId="{2B26ECAB-8C29-4D81-B014-0550BB4908D8}" type="pres">
      <dgm:prSet presAssocID="{4A3FF57B-C090-4D4E-9236-157992A78FF5}" presName="arrow" presStyleLbl="bgShp" presStyleIdx="0" presStyleCnt="1"/>
      <dgm:spPr/>
    </dgm:pt>
    <dgm:pt modelId="{525961A8-8B74-4837-B4E6-E67A1399B815}" type="pres">
      <dgm:prSet presAssocID="{4A3FF57B-C090-4D4E-9236-157992A78FF5}" presName="points" presStyleCnt="0"/>
      <dgm:spPr/>
    </dgm:pt>
    <dgm:pt modelId="{60D31FE9-4DE4-462E-B70D-51A3A9E4BEDF}" type="pres">
      <dgm:prSet presAssocID="{C46B9E27-B39D-44A2-8AEA-2513FFB659A9}" presName="compositeA" presStyleCnt="0"/>
      <dgm:spPr/>
    </dgm:pt>
    <dgm:pt modelId="{C7332C50-0614-4D24-ABA3-4138277AB4A4}" type="pres">
      <dgm:prSet presAssocID="{C46B9E27-B39D-44A2-8AEA-2513FFB659A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95F0B-7FD0-4FB9-8244-6A6F7B044439}" type="pres">
      <dgm:prSet presAssocID="{C46B9E27-B39D-44A2-8AEA-2513FFB659A9}" presName="circleA" presStyleLbl="node1" presStyleIdx="0" presStyleCnt="5"/>
      <dgm:spPr/>
    </dgm:pt>
    <dgm:pt modelId="{AE058E4C-ED53-4740-BF3E-AC027A99989D}" type="pres">
      <dgm:prSet presAssocID="{C46B9E27-B39D-44A2-8AEA-2513FFB659A9}" presName="spaceA" presStyleCnt="0"/>
      <dgm:spPr/>
    </dgm:pt>
    <dgm:pt modelId="{8E4199BD-8FDA-4DE7-9998-58D2B141871A}" type="pres">
      <dgm:prSet presAssocID="{9AE3184A-78F5-4166-9BBE-873517E6079D}" presName="space" presStyleCnt="0"/>
      <dgm:spPr/>
    </dgm:pt>
    <dgm:pt modelId="{8F4413C5-267B-42D4-89D7-E42669566E1E}" type="pres">
      <dgm:prSet presAssocID="{3EE54BC6-8F6D-4231-93A8-DAC6651095D2}" presName="compositeB" presStyleCnt="0"/>
      <dgm:spPr/>
    </dgm:pt>
    <dgm:pt modelId="{DE03154E-EB17-4B54-9CCC-F690C49B738A}" type="pres">
      <dgm:prSet presAssocID="{3EE54BC6-8F6D-4231-93A8-DAC6651095D2}" presName="textB" presStyleLbl="revTx" presStyleIdx="1" presStyleCnt="5" custScaleX="117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D2F83-C41C-4975-944A-588D6A370C46}" type="pres">
      <dgm:prSet presAssocID="{3EE54BC6-8F6D-4231-93A8-DAC6651095D2}" presName="circleB" presStyleLbl="node1" presStyleIdx="1" presStyleCnt="5"/>
      <dgm:spPr/>
    </dgm:pt>
    <dgm:pt modelId="{3962928D-B1E9-439B-84DA-52DF69308A96}" type="pres">
      <dgm:prSet presAssocID="{3EE54BC6-8F6D-4231-93A8-DAC6651095D2}" presName="spaceB" presStyleCnt="0"/>
      <dgm:spPr/>
    </dgm:pt>
    <dgm:pt modelId="{2B6D2C0F-A43B-4DE9-BC9F-4381EFA99D1D}" type="pres">
      <dgm:prSet presAssocID="{B97CEE87-9B6B-4C3D-9934-4B9731D23FA8}" presName="space" presStyleCnt="0"/>
      <dgm:spPr/>
    </dgm:pt>
    <dgm:pt modelId="{56E01769-A039-4765-BE14-C7AE65300D2B}" type="pres">
      <dgm:prSet presAssocID="{4C82E828-7098-4D0E-A4AB-67FAC3C5F265}" presName="compositeA" presStyleCnt="0"/>
      <dgm:spPr/>
    </dgm:pt>
    <dgm:pt modelId="{B319617E-89EB-4334-B932-DDCD3590DA66}" type="pres">
      <dgm:prSet presAssocID="{4C82E828-7098-4D0E-A4AB-67FAC3C5F265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5A8A9-9C9D-4316-A8ED-EE87DB60FAE9}" type="pres">
      <dgm:prSet presAssocID="{4C82E828-7098-4D0E-A4AB-67FAC3C5F265}" presName="circleA" presStyleLbl="node1" presStyleIdx="2" presStyleCnt="5"/>
      <dgm:spPr/>
    </dgm:pt>
    <dgm:pt modelId="{2A1AD364-3BA7-4541-B5DC-BF48709A2C02}" type="pres">
      <dgm:prSet presAssocID="{4C82E828-7098-4D0E-A4AB-67FAC3C5F265}" presName="spaceA" presStyleCnt="0"/>
      <dgm:spPr/>
    </dgm:pt>
    <dgm:pt modelId="{200E7437-B05F-40C4-BF52-338448AF253E}" type="pres">
      <dgm:prSet presAssocID="{ACE63C08-0D0A-4D33-B8CF-772526A0E244}" presName="space" presStyleCnt="0"/>
      <dgm:spPr/>
    </dgm:pt>
    <dgm:pt modelId="{1233E5EE-4144-4E6F-85C4-D7DBF55BBCAF}" type="pres">
      <dgm:prSet presAssocID="{1724C153-456D-4639-A83B-CE170E3AA2A5}" presName="compositeB" presStyleCnt="0"/>
      <dgm:spPr/>
    </dgm:pt>
    <dgm:pt modelId="{9F88E8F4-13C9-4D27-BAD0-05031BF6BD3D}" type="pres">
      <dgm:prSet presAssocID="{1724C153-456D-4639-A83B-CE170E3AA2A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D8EBE-B185-4632-97CB-020544A6A584}" type="pres">
      <dgm:prSet presAssocID="{1724C153-456D-4639-A83B-CE170E3AA2A5}" presName="circleB" presStyleLbl="node1" presStyleIdx="3" presStyleCnt="5"/>
      <dgm:spPr/>
    </dgm:pt>
    <dgm:pt modelId="{6F1E68AF-D666-430A-AF47-B079FCFB47EB}" type="pres">
      <dgm:prSet presAssocID="{1724C153-456D-4639-A83B-CE170E3AA2A5}" presName="spaceB" presStyleCnt="0"/>
      <dgm:spPr/>
    </dgm:pt>
    <dgm:pt modelId="{DB336757-F7A0-4CAF-AFDE-910E6EDEF887}" type="pres">
      <dgm:prSet presAssocID="{7167009B-B8B3-4865-9D27-73927FDD6CA7}" presName="space" presStyleCnt="0"/>
      <dgm:spPr/>
    </dgm:pt>
    <dgm:pt modelId="{98A25748-F6DC-49F7-B197-B77D3700BCBF}" type="pres">
      <dgm:prSet presAssocID="{1BF9F644-C148-47A5-AEA3-7B4C0475EE92}" presName="compositeA" presStyleCnt="0"/>
      <dgm:spPr/>
    </dgm:pt>
    <dgm:pt modelId="{69C1FCFF-492D-4FB5-AB86-387837945208}" type="pres">
      <dgm:prSet presAssocID="{1BF9F644-C148-47A5-AEA3-7B4C0475EE9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B8FA1-BCC5-4CC6-BDFA-6604CB3F4B4B}" type="pres">
      <dgm:prSet presAssocID="{1BF9F644-C148-47A5-AEA3-7B4C0475EE92}" presName="circleA" presStyleLbl="node1" presStyleIdx="4" presStyleCnt="5"/>
      <dgm:spPr/>
    </dgm:pt>
    <dgm:pt modelId="{6486577A-6E82-4193-96E1-06C315849098}" type="pres">
      <dgm:prSet presAssocID="{1BF9F644-C148-47A5-AEA3-7B4C0475EE92}" presName="spaceA" presStyleCnt="0"/>
      <dgm:spPr/>
    </dgm:pt>
  </dgm:ptLst>
  <dgm:cxnLst>
    <dgm:cxn modelId="{4EDB5B6A-FB4D-4DFB-AFF0-C502D1641122}" type="presOf" srcId="{4C82E828-7098-4D0E-A4AB-67FAC3C5F265}" destId="{B319617E-89EB-4334-B932-DDCD3590DA66}" srcOrd="0" destOrd="0" presId="urn:microsoft.com/office/officeart/2005/8/layout/hProcess11"/>
    <dgm:cxn modelId="{1F236A27-CDFE-4562-89D7-F8DD0328A6A5}" srcId="{4A3FF57B-C090-4D4E-9236-157992A78FF5}" destId="{C46B9E27-B39D-44A2-8AEA-2513FFB659A9}" srcOrd="0" destOrd="0" parTransId="{4C756CC6-8415-4FF7-8D91-5F4795F29B27}" sibTransId="{9AE3184A-78F5-4166-9BBE-873517E6079D}"/>
    <dgm:cxn modelId="{18073248-1BAB-4048-BED6-13069F3746C7}" srcId="{4A3FF57B-C090-4D4E-9236-157992A78FF5}" destId="{4C82E828-7098-4D0E-A4AB-67FAC3C5F265}" srcOrd="2" destOrd="0" parTransId="{17D02446-8BA0-45A1-AFBB-4D419174E499}" sibTransId="{ACE63C08-0D0A-4D33-B8CF-772526A0E244}"/>
    <dgm:cxn modelId="{E86A36BD-73D2-43F1-99D8-6D9149B1E457}" type="presOf" srcId="{1724C153-456D-4639-A83B-CE170E3AA2A5}" destId="{9F88E8F4-13C9-4D27-BAD0-05031BF6BD3D}" srcOrd="0" destOrd="0" presId="urn:microsoft.com/office/officeart/2005/8/layout/hProcess11"/>
    <dgm:cxn modelId="{D1710055-3307-47CE-A0D7-CFB43A8D41ED}" srcId="{4A3FF57B-C090-4D4E-9236-157992A78FF5}" destId="{1BF9F644-C148-47A5-AEA3-7B4C0475EE92}" srcOrd="4" destOrd="0" parTransId="{027AA147-2686-4843-AAAA-208E7F6BBC8E}" sibTransId="{B72C0438-28E6-4C88-937F-DBC0E2A522AE}"/>
    <dgm:cxn modelId="{F01B29A2-AEAF-4858-91E4-EB4978F622AC}" type="presOf" srcId="{4A3FF57B-C090-4D4E-9236-157992A78FF5}" destId="{F1AC94F2-73A6-4D73-A2F3-CFC7A5B91BFB}" srcOrd="0" destOrd="0" presId="urn:microsoft.com/office/officeart/2005/8/layout/hProcess11"/>
    <dgm:cxn modelId="{ADD4D1D5-FFF4-4BFB-AD17-FC392B30BF3C}" type="presOf" srcId="{1BF9F644-C148-47A5-AEA3-7B4C0475EE92}" destId="{69C1FCFF-492D-4FB5-AB86-387837945208}" srcOrd="0" destOrd="0" presId="urn:microsoft.com/office/officeart/2005/8/layout/hProcess11"/>
    <dgm:cxn modelId="{01A963A6-DA57-4F0A-960A-DBDB856258E8}" type="presOf" srcId="{C46B9E27-B39D-44A2-8AEA-2513FFB659A9}" destId="{C7332C50-0614-4D24-ABA3-4138277AB4A4}" srcOrd="0" destOrd="0" presId="urn:microsoft.com/office/officeart/2005/8/layout/hProcess11"/>
    <dgm:cxn modelId="{565F33BC-4AF8-458F-B7A7-AC050026634A}" srcId="{4A3FF57B-C090-4D4E-9236-157992A78FF5}" destId="{3EE54BC6-8F6D-4231-93A8-DAC6651095D2}" srcOrd="1" destOrd="0" parTransId="{CEFC3EC5-7477-47C3-9184-49FC3D659563}" sibTransId="{B97CEE87-9B6B-4C3D-9934-4B9731D23FA8}"/>
    <dgm:cxn modelId="{A64319CC-DCB0-4EA5-ACFF-199262DBFFFD}" srcId="{4A3FF57B-C090-4D4E-9236-157992A78FF5}" destId="{1724C153-456D-4639-A83B-CE170E3AA2A5}" srcOrd="3" destOrd="0" parTransId="{9D966D4A-108B-40D7-A781-239B6369DC66}" sibTransId="{7167009B-B8B3-4865-9D27-73927FDD6CA7}"/>
    <dgm:cxn modelId="{06A1165C-DC18-4668-946E-88663140B116}" type="presOf" srcId="{3EE54BC6-8F6D-4231-93A8-DAC6651095D2}" destId="{DE03154E-EB17-4B54-9CCC-F690C49B738A}" srcOrd="0" destOrd="0" presId="urn:microsoft.com/office/officeart/2005/8/layout/hProcess11"/>
    <dgm:cxn modelId="{A97A1732-E00A-43BF-B49F-675484CB3ECB}" type="presParOf" srcId="{F1AC94F2-73A6-4D73-A2F3-CFC7A5B91BFB}" destId="{2B26ECAB-8C29-4D81-B014-0550BB4908D8}" srcOrd="0" destOrd="0" presId="urn:microsoft.com/office/officeart/2005/8/layout/hProcess11"/>
    <dgm:cxn modelId="{62A2AB9F-FE63-4672-BA88-3C005480BDF5}" type="presParOf" srcId="{F1AC94F2-73A6-4D73-A2F3-CFC7A5B91BFB}" destId="{525961A8-8B74-4837-B4E6-E67A1399B815}" srcOrd="1" destOrd="0" presId="urn:microsoft.com/office/officeart/2005/8/layout/hProcess11"/>
    <dgm:cxn modelId="{16EE910C-4018-4535-94DC-3AB828C42EBC}" type="presParOf" srcId="{525961A8-8B74-4837-B4E6-E67A1399B815}" destId="{60D31FE9-4DE4-462E-B70D-51A3A9E4BEDF}" srcOrd="0" destOrd="0" presId="urn:microsoft.com/office/officeart/2005/8/layout/hProcess11"/>
    <dgm:cxn modelId="{21C2A879-0B22-45B4-85B4-54E156E8711A}" type="presParOf" srcId="{60D31FE9-4DE4-462E-B70D-51A3A9E4BEDF}" destId="{C7332C50-0614-4D24-ABA3-4138277AB4A4}" srcOrd="0" destOrd="0" presId="urn:microsoft.com/office/officeart/2005/8/layout/hProcess11"/>
    <dgm:cxn modelId="{637F370F-B513-4852-9674-CA18C697E661}" type="presParOf" srcId="{60D31FE9-4DE4-462E-B70D-51A3A9E4BEDF}" destId="{8F895F0B-7FD0-4FB9-8244-6A6F7B044439}" srcOrd="1" destOrd="0" presId="urn:microsoft.com/office/officeart/2005/8/layout/hProcess11"/>
    <dgm:cxn modelId="{1C81FA4E-AF5F-484A-B729-7182E171D206}" type="presParOf" srcId="{60D31FE9-4DE4-462E-B70D-51A3A9E4BEDF}" destId="{AE058E4C-ED53-4740-BF3E-AC027A99989D}" srcOrd="2" destOrd="0" presId="urn:microsoft.com/office/officeart/2005/8/layout/hProcess11"/>
    <dgm:cxn modelId="{46051B0A-315B-4948-B964-301F60FCEC8C}" type="presParOf" srcId="{525961A8-8B74-4837-B4E6-E67A1399B815}" destId="{8E4199BD-8FDA-4DE7-9998-58D2B141871A}" srcOrd="1" destOrd="0" presId="urn:microsoft.com/office/officeart/2005/8/layout/hProcess11"/>
    <dgm:cxn modelId="{120F6BDA-62D6-44A6-BF33-8F2B29854BD8}" type="presParOf" srcId="{525961A8-8B74-4837-B4E6-E67A1399B815}" destId="{8F4413C5-267B-42D4-89D7-E42669566E1E}" srcOrd="2" destOrd="0" presId="urn:microsoft.com/office/officeart/2005/8/layout/hProcess11"/>
    <dgm:cxn modelId="{FCA89B7C-5D12-4C22-8DDF-106CCBAB46F1}" type="presParOf" srcId="{8F4413C5-267B-42D4-89D7-E42669566E1E}" destId="{DE03154E-EB17-4B54-9CCC-F690C49B738A}" srcOrd="0" destOrd="0" presId="urn:microsoft.com/office/officeart/2005/8/layout/hProcess11"/>
    <dgm:cxn modelId="{5325C4BC-CDD0-4542-A2C9-111B9983AECB}" type="presParOf" srcId="{8F4413C5-267B-42D4-89D7-E42669566E1E}" destId="{22AD2F83-C41C-4975-944A-588D6A370C46}" srcOrd="1" destOrd="0" presId="urn:microsoft.com/office/officeart/2005/8/layout/hProcess11"/>
    <dgm:cxn modelId="{9242680E-6150-41B2-87DC-46638C994D30}" type="presParOf" srcId="{8F4413C5-267B-42D4-89D7-E42669566E1E}" destId="{3962928D-B1E9-439B-84DA-52DF69308A96}" srcOrd="2" destOrd="0" presId="urn:microsoft.com/office/officeart/2005/8/layout/hProcess11"/>
    <dgm:cxn modelId="{E600D082-3EFF-4CA9-898F-FA1811DFAEA2}" type="presParOf" srcId="{525961A8-8B74-4837-B4E6-E67A1399B815}" destId="{2B6D2C0F-A43B-4DE9-BC9F-4381EFA99D1D}" srcOrd="3" destOrd="0" presId="urn:microsoft.com/office/officeart/2005/8/layout/hProcess11"/>
    <dgm:cxn modelId="{F1078CF9-FB57-4D13-A1E8-71FC903DFDA8}" type="presParOf" srcId="{525961A8-8B74-4837-B4E6-E67A1399B815}" destId="{56E01769-A039-4765-BE14-C7AE65300D2B}" srcOrd="4" destOrd="0" presId="urn:microsoft.com/office/officeart/2005/8/layout/hProcess11"/>
    <dgm:cxn modelId="{A9C53756-7842-4CA2-B0DD-10E1EBC94B41}" type="presParOf" srcId="{56E01769-A039-4765-BE14-C7AE65300D2B}" destId="{B319617E-89EB-4334-B932-DDCD3590DA66}" srcOrd="0" destOrd="0" presId="urn:microsoft.com/office/officeart/2005/8/layout/hProcess11"/>
    <dgm:cxn modelId="{05BD94FC-3CA4-47F8-A5C4-FA48F0E10FF5}" type="presParOf" srcId="{56E01769-A039-4765-BE14-C7AE65300D2B}" destId="{C185A8A9-9C9D-4316-A8ED-EE87DB60FAE9}" srcOrd="1" destOrd="0" presId="urn:microsoft.com/office/officeart/2005/8/layout/hProcess11"/>
    <dgm:cxn modelId="{4DD65586-5BE2-4CA5-93A5-0CD13D82E463}" type="presParOf" srcId="{56E01769-A039-4765-BE14-C7AE65300D2B}" destId="{2A1AD364-3BA7-4541-B5DC-BF48709A2C02}" srcOrd="2" destOrd="0" presId="urn:microsoft.com/office/officeart/2005/8/layout/hProcess11"/>
    <dgm:cxn modelId="{D147201F-0096-4983-9B3B-3293F333A0E5}" type="presParOf" srcId="{525961A8-8B74-4837-B4E6-E67A1399B815}" destId="{200E7437-B05F-40C4-BF52-338448AF253E}" srcOrd="5" destOrd="0" presId="urn:microsoft.com/office/officeart/2005/8/layout/hProcess11"/>
    <dgm:cxn modelId="{14FD84AC-F3E1-4208-AB09-9B0427D98FE9}" type="presParOf" srcId="{525961A8-8B74-4837-B4E6-E67A1399B815}" destId="{1233E5EE-4144-4E6F-85C4-D7DBF55BBCAF}" srcOrd="6" destOrd="0" presId="urn:microsoft.com/office/officeart/2005/8/layout/hProcess11"/>
    <dgm:cxn modelId="{DB9E5476-FCE7-41B4-B6E6-CF6BC6543B61}" type="presParOf" srcId="{1233E5EE-4144-4E6F-85C4-D7DBF55BBCAF}" destId="{9F88E8F4-13C9-4D27-BAD0-05031BF6BD3D}" srcOrd="0" destOrd="0" presId="urn:microsoft.com/office/officeart/2005/8/layout/hProcess11"/>
    <dgm:cxn modelId="{EF0B1A9A-16B1-450A-880F-D076D9A3F243}" type="presParOf" srcId="{1233E5EE-4144-4E6F-85C4-D7DBF55BBCAF}" destId="{40DD8EBE-B185-4632-97CB-020544A6A584}" srcOrd="1" destOrd="0" presId="urn:microsoft.com/office/officeart/2005/8/layout/hProcess11"/>
    <dgm:cxn modelId="{6DEFA386-EC1D-4351-A446-078191970367}" type="presParOf" srcId="{1233E5EE-4144-4E6F-85C4-D7DBF55BBCAF}" destId="{6F1E68AF-D666-430A-AF47-B079FCFB47EB}" srcOrd="2" destOrd="0" presId="urn:microsoft.com/office/officeart/2005/8/layout/hProcess11"/>
    <dgm:cxn modelId="{4A04E724-8D19-42B6-9D2C-12965518409F}" type="presParOf" srcId="{525961A8-8B74-4837-B4E6-E67A1399B815}" destId="{DB336757-F7A0-4CAF-AFDE-910E6EDEF887}" srcOrd="7" destOrd="0" presId="urn:microsoft.com/office/officeart/2005/8/layout/hProcess11"/>
    <dgm:cxn modelId="{6BCE8397-FA2B-4BDC-8C8B-3AEA488577AD}" type="presParOf" srcId="{525961A8-8B74-4837-B4E6-E67A1399B815}" destId="{98A25748-F6DC-49F7-B197-B77D3700BCBF}" srcOrd="8" destOrd="0" presId="urn:microsoft.com/office/officeart/2005/8/layout/hProcess11"/>
    <dgm:cxn modelId="{DA5C8690-64D6-4ED1-88D1-F5175121E11C}" type="presParOf" srcId="{98A25748-F6DC-49F7-B197-B77D3700BCBF}" destId="{69C1FCFF-492D-4FB5-AB86-387837945208}" srcOrd="0" destOrd="0" presId="urn:microsoft.com/office/officeart/2005/8/layout/hProcess11"/>
    <dgm:cxn modelId="{4AE47DBF-A838-4543-B81D-3ED21D8660F8}" type="presParOf" srcId="{98A25748-F6DC-49F7-B197-B77D3700BCBF}" destId="{BCDB8FA1-BCC5-4CC6-BDFA-6604CB3F4B4B}" srcOrd="1" destOrd="0" presId="urn:microsoft.com/office/officeart/2005/8/layout/hProcess11"/>
    <dgm:cxn modelId="{80F79674-4C95-4094-BDCC-6E6E89240A19}" type="presParOf" srcId="{98A25748-F6DC-49F7-B197-B77D3700BCBF}" destId="{6486577A-6E82-4193-96E1-06C31584909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9E063-7116-48A9-BDA0-BFE725F7F0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88F0B77-FA49-4139-A145-418EFFB402A0}">
      <dgm:prSet phldrT="[Text]" custT="1"/>
      <dgm:spPr/>
      <dgm:t>
        <a:bodyPr/>
        <a:lstStyle/>
        <a:p>
          <a:pPr algn="ctr"/>
          <a:r>
            <a:rPr lang="en-US" sz="1700" b="1" dirty="0" smtClean="0"/>
            <a:t>December 2013</a:t>
          </a:r>
          <a:r>
            <a:rPr lang="en-US" sz="1700" dirty="0" smtClean="0"/>
            <a:t>: Uniform Guidance Published</a:t>
          </a:r>
          <a:endParaRPr lang="en-US" sz="1700" dirty="0"/>
        </a:p>
      </dgm:t>
    </dgm:pt>
    <dgm:pt modelId="{7A514467-3BA6-4C07-8BE3-024F372461F0}" type="parTrans" cxnId="{01DD1219-63D2-46F0-88BB-5860A1E6588D}">
      <dgm:prSet/>
      <dgm:spPr/>
      <dgm:t>
        <a:bodyPr/>
        <a:lstStyle/>
        <a:p>
          <a:endParaRPr lang="en-US" sz="1700"/>
        </a:p>
      </dgm:t>
    </dgm:pt>
    <dgm:pt modelId="{11C0EDD2-F1D6-42A6-B94F-7863B3188382}" type="sibTrans" cxnId="{01DD1219-63D2-46F0-88BB-5860A1E6588D}">
      <dgm:prSet/>
      <dgm:spPr/>
      <dgm:t>
        <a:bodyPr/>
        <a:lstStyle/>
        <a:p>
          <a:endParaRPr lang="en-US" sz="1700"/>
        </a:p>
      </dgm:t>
    </dgm:pt>
    <dgm:pt modelId="{4F68FD16-1A2D-4911-8E0F-81F26A517B27}">
      <dgm:prSet phldrT="[Text]" custT="1"/>
      <dgm:spPr/>
      <dgm:t>
        <a:bodyPr/>
        <a:lstStyle/>
        <a:p>
          <a:r>
            <a:rPr lang="en-US" sz="1700" b="1" dirty="0" smtClean="0"/>
            <a:t>January-April 2014</a:t>
          </a:r>
          <a:r>
            <a:rPr lang="en-US" sz="1700" dirty="0" smtClean="0"/>
            <a:t>: Training Webcasts, Publish 2014 Single Audit Compliance Supplement </a:t>
          </a:r>
          <a:endParaRPr lang="en-US" sz="1700" dirty="0">
            <a:solidFill>
              <a:schemeClr val="tx1"/>
            </a:solidFill>
          </a:endParaRPr>
        </a:p>
      </dgm:t>
    </dgm:pt>
    <dgm:pt modelId="{60044231-4BD9-4890-805D-B5C24C0598F9}" type="parTrans" cxnId="{8743926A-56FA-489B-98DD-850A914D2E54}">
      <dgm:prSet/>
      <dgm:spPr/>
      <dgm:t>
        <a:bodyPr/>
        <a:lstStyle/>
        <a:p>
          <a:endParaRPr lang="en-US" sz="1700"/>
        </a:p>
      </dgm:t>
    </dgm:pt>
    <dgm:pt modelId="{A7D854A6-EA5D-4245-AE35-CE98C4B906F2}" type="sibTrans" cxnId="{8743926A-56FA-489B-98DD-850A914D2E54}">
      <dgm:prSet/>
      <dgm:spPr/>
      <dgm:t>
        <a:bodyPr/>
        <a:lstStyle/>
        <a:p>
          <a:endParaRPr lang="en-US" sz="1700"/>
        </a:p>
      </dgm:t>
    </dgm:pt>
    <dgm:pt modelId="{37E98950-98AC-479A-B3A0-9508453CB900}">
      <dgm:prSet phldrT="[Text]" custT="1"/>
      <dgm:spPr/>
      <dgm:t>
        <a:bodyPr/>
        <a:lstStyle/>
        <a:p>
          <a:r>
            <a:rPr lang="en-US" sz="1700" b="1" dirty="0" smtClean="0"/>
            <a:t>June 2014: </a:t>
          </a:r>
          <a:r>
            <a:rPr lang="en-US" sz="1700" dirty="0" smtClean="0"/>
            <a:t>Agencies Submit Draft Rules to OMB, Continued Outreach on Implementation</a:t>
          </a:r>
          <a:endParaRPr lang="en-US" sz="1700" dirty="0"/>
        </a:p>
      </dgm:t>
    </dgm:pt>
    <dgm:pt modelId="{AC946896-6E49-4B32-BBF6-ED150EA32746}" type="parTrans" cxnId="{979AB68E-FD71-4ECF-98D1-FA65B2291FCF}">
      <dgm:prSet/>
      <dgm:spPr/>
      <dgm:t>
        <a:bodyPr/>
        <a:lstStyle/>
        <a:p>
          <a:endParaRPr lang="en-US" sz="1700"/>
        </a:p>
      </dgm:t>
    </dgm:pt>
    <dgm:pt modelId="{725068F1-AE04-4B55-9597-3AE9F83BD813}" type="sibTrans" cxnId="{979AB68E-FD71-4ECF-98D1-FA65B2291FCF}">
      <dgm:prSet/>
      <dgm:spPr/>
      <dgm:t>
        <a:bodyPr/>
        <a:lstStyle/>
        <a:p>
          <a:endParaRPr lang="en-US" sz="1700"/>
        </a:p>
      </dgm:t>
    </dgm:pt>
    <dgm:pt modelId="{E27779C9-DB0C-480A-B3E2-469D7A2CC188}">
      <dgm:prSet phldrT="[Text]" custT="1"/>
      <dgm:spPr/>
      <dgm:t>
        <a:bodyPr/>
        <a:lstStyle/>
        <a:p>
          <a:r>
            <a:rPr lang="en-US" sz="1700" b="1" dirty="0" smtClean="0"/>
            <a:t>December 2014: </a:t>
          </a:r>
          <a:r>
            <a:rPr lang="en-US" sz="1700" dirty="0" smtClean="0"/>
            <a:t>Final Guidance Effective, Baseline Metrics Collected, Case Studies of Best Practices Published</a:t>
          </a:r>
          <a:endParaRPr lang="en-US" sz="1700" dirty="0"/>
        </a:p>
      </dgm:t>
    </dgm:pt>
    <dgm:pt modelId="{17FBFF33-B01D-4CBE-BD97-BC3AE28B544D}" type="parTrans" cxnId="{1EFB1846-55A0-444F-B5A0-12840E56FBF7}">
      <dgm:prSet/>
      <dgm:spPr/>
      <dgm:t>
        <a:bodyPr/>
        <a:lstStyle/>
        <a:p>
          <a:endParaRPr lang="en-US" sz="1700"/>
        </a:p>
      </dgm:t>
    </dgm:pt>
    <dgm:pt modelId="{E605F138-4667-45AC-B915-6499307F2C68}" type="sibTrans" cxnId="{1EFB1846-55A0-444F-B5A0-12840E56FBF7}">
      <dgm:prSet/>
      <dgm:spPr/>
      <dgm:t>
        <a:bodyPr/>
        <a:lstStyle/>
        <a:p>
          <a:endParaRPr lang="en-US" sz="1700"/>
        </a:p>
      </dgm:t>
    </dgm:pt>
    <dgm:pt modelId="{023E7A0D-CFED-4821-A5AF-B7AFAADC4C18}">
      <dgm:prSet/>
      <dgm:spPr/>
      <dgm:t>
        <a:bodyPr/>
        <a:lstStyle/>
        <a:p>
          <a:endParaRPr lang="en-US"/>
        </a:p>
      </dgm:t>
    </dgm:pt>
    <dgm:pt modelId="{CF461EFB-348E-4F09-8DF2-F96A7EA8059A}" type="parTrans" cxnId="{CECFB859-C0CC-49B1-ACED-D7D2CFEEF50A}">
      <dgm:prSet/>
      <dgm:spPr/>
      <dgm:t>
        <a:bodyPr/>
        <a:lstStyle/>
        <a:p>
          <a:endParaRPr lang="en-US"/>
        </a:p>
      </dgm:t>
    </dgm:pt>
    <dgm:pt modelId="{3582059F-AE85-42A1-83B1-4C62620257EA}" type="sibTrans" cxnId="{CECFB859-C0CC-49B1-ACED-D7D2CFEEF50A}">
      <dgm:prSet/>
      <dgm:spPr/>
      <dgm:t>
        <a:bodyPr/>
        <a:lstStyle/>
        <a:p>
          <a:endParaRPr lang="en-US"/>
        </a:p>
      </dgm:t>
    </dgm:pt>
    <dgm:pt modelId="{82E0DC20-0D70-4292-84A8-9F13663A5B53}" type="pres">
      <dgm:prSet presAssocID="{6D19E063-7116-48A9-BDA0-BFE725F7F059}" presName="Name0" presStyleCnt="0">
        <dgm:presLayoutVars>
          <dgm:dir/>
          <dgm:resizeHandles val="exact"/>
        </dgm:presLayoutVars>
      </dgm:prSet>
      <dgm:spPr/>
    </dgm:pt>
    <dgm:pt modelId="{05AD8A56-D409-4461-9D7D-A405760F28E8}" type="pres">
      <dgm:prSet presAssocID="{6D19E063-7116-48A9-BDA0-BFE725F7F059}" presName="arrow" presStyleLbl="bgShp" presStyleIdx="0" presStyleCnt="1" custLinFactNeighborX="-847"/>
      <dgm:spPr/>
    </dgm:pt>
    <dgm:pt modelId="{72B43C46-7BF3-4759-AEE9-E023AC85093C}" type="pres">
      <dgm:prSet presAssocID="{6D19E063-7116-48A9-BDA0-BFE725F7F059}" presName="points" presStyleCnt="0"/>
      <dgm:spPr/>
    </dgm:pt>
    <dgm:pt modelId="{20956975-CA3E-46E0-9BBA-27F8BDC3CA81}" type="pres">
      <dgm:prSet presAssocID="{488F0B77-FA49-4139-A145-418EFFB402A0}" presName="compositeA" presStyleCnt="0"/>
      <dgm:spPr/>
    </dgm:pt>
    <dgm:pt modelId="{4F949ED6-9689-470F-BC3C-6D5947FBF860}" type="pres">
      <dgm:prSet presAssocID="{488F0B77-FA49-4139-A145-418EFFB402A0}" presName="textA" presStyleLbl="revTx" presStyleIdx="0" presStyleCnt="5" custScaleX="132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C69BF-9F17-4971-86E4-9B37E9CAEC70}" type="pres">
      <dgm:prSet presAssocID="{488F0B77-FA49-4139-A145-418EFFB402A0}" presName="circleA" presStyleLbl="node1" presStyleIdx="0" presStyleCnt="5"/>
      <dgm:spPr/>
    </dgm:pt>
    <dgm:pt modelId="{2E4E19F0-2F5E-44A7-9739-AC8C13ACE68E}" type="pres">
      <dgm:prSet presAssocID="{488F0B77-FA49-4139-A145-418EFFB402A0}" presName="spaceA" presStyleCnt="0"/>
      <dgm:spPr/>
    </dgm:pt>
    <dgm:pt modelId="{C8E33D4F-1903-4BD6-A5D3-82F6FC62EDE0}" type="pres">
      <dgm:prSet presAssocID="{11C0EDD2-F1D6-42A6-B94F-7863B3188382}" presName="space" presStyleCnt="0"/>
      <dgm:spPr/>
    </dgm:pt>
    <dgm:pt modelId="{895C8F90-A018-4010-922A-8A377867E370}" type="pres">
      <dgm:prSet presAssocID="{4F68FD16-1A2D-4911-8E0F-81F26A517B27}" presName="compositeB" presStyleCnt="0"/>
      <dgm:spPr/>
    </dgm:pt>
    <dgm:pt modelId="{997EFFCE-E1C2-4E01-99E7-6651CFB62B4C}" type="pres">
      <dgm:prSet presAssocID="{4F68FD16-1A2D-4911-8E0F-81F26A517B27}" presName="textB" presStyleLbl="revTx" presStyleIdx="1" presStyleCnt="5" custScaleX="195980" custLinFactNeighborX="-12863" custLinFactNeighborY="1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CB76B-9D86-435B-AAB8-67D0C111F708}" type="pres">
      <dgm:prSet presAssocID="{4F68FD16-1A2D-4911-8E0F-81F26A517B27}" presName="circleB" presStyleLbl="node1" presStyleIdx="1" presStyleCnt="5" custLinFactNeighborX="-31502" custLinFactNeighborY="932"/>
      <dgm:spPr/>
    </dgm:pt>
    <dgm:pt modelId="{4A0E35CE-F990-464C-AB88-86348200DF4B}" type="pres">
      <dgm:prSet presAssocID="{4F68FD16-1A2D-4911-8E0F-81F26A517B27}" presName="spaceB" presStyleCnt="0"/>
      <dgm:spPr/>
    </dgm:pt>
    <dgm:pt modelId="{5B041293-5A7D-4018-8D28-ADD90DF4798C}" type="pres">
      <dgm:prSet presAssocID="{A7D854A6-EA5D-4245-AE35-CE98C4B906F2}" presName="space" presStyleCnt="0"/>
      <dgm:spPr/>
    </dgm:pt>
    <dgm:pt modelId="{9C6C7190-7713-4CFB-AA60-190A6D4DCC4B}" type="pres">
      <dgm:prSet presAssocID="{37E98950-98AC-479A-B3A0-9508453CB900}" presName="compositeA" presStyleCnt="0"/>
      <dgm:spPr/>
    </dgm:pt>
    <dgm:pt modelId="{CE5E96EF-F9F9-411E-9802-2CFC7B09AA4D}" type="pres">
      <dgm:prSet presAssocID="{37E98950-98AC-479A-B3A0-9508453CB900}" presName="textA" presStyleLbl="revTx" presStyleIdx="2" presStyleCnt="5" custScaleX="177127" custScaleY="92225" custLinFactNeighborX="-42599" custLinFactNeighborY="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57A5B-3623-4AB9-9309-6C4E33EB7161}" type="pres">
      <dgm:prSet presAssocID="{37E98950-98AC-479A-B3A0-9508453CB900}" presName="circleA" presStyleLbl="node1" presStyleIdx="2" presStyleCnt="5" custLinFactNeighborX="-87624" custLinFactNeighborY="932"/>
      <dgm:spPr/>
      <dgm:t>
        <a:bodyPr/>
        <a:lstStyle/>
        <a:p>
          <a:endParaRPr lang="en-US"/>
        </a:p>
      </dgm:t>
    </dgm:pt>
    <dgm:pt modelId="{9C3D941B-E5C9-4709-9AD6-970D489554C3}" type="pres">
      <dgm:prSet presAssocID="{37E98950-98AC-479A-B3A0-9508453CB900}" presName="spaceA" presStyleCnt="0"/>
      <dgm:spPr/>
    </dgm:pt>
    <dgm:pt modelId="{1568CB06-B529-4C43-97B0-5E0BF896FA16}" type="pres">
      <dgm:prSet presAssocID="{725068F1-AE04-4B55-9597-3AE9F83BD813}" presName="space" presStyleCnt="0"/>
      <dgm:spPr/>
    </dgm:pt>
    <dgm:pt modelId="{E7C955C2-BAD5-443A-8B09-1BCA5AB0EADE}" type="pres">
      <dgm:prSet presAssocID="{023E7A0D-CFED-4821-A5AF-B7AFAADC4C18}" presName="compositeB" presStyleCnt="0"/>
      <dgm:spPr/>
    </dgm:pt>
    <dgm:pt modelId="{26EB88A8-8BD4-429D-9A74-8D4B0A194718}" type="pres">
      <dgm:prSet presAssocID="{023E7A0D-CFED-4821-A5AF-B7AFAADC4C18}" presName="textB" presStyleLbl="revTx" presStyleIdx="3" presStyleCnt="5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B77C4-CB8A-44A1-850F-D47955F27044}" type="pres">
      <dgm:prSet presAssocID="{023E7A0D-CFED-4821-A5AF-B7AFAADC4C18}" presName="circleB" presStyleLbl="node1" presStyleIdx="3" presStyleCnt="5" custLinFactNeighborX="-35680" custLinFactNeighborY="932"/>
      <dgm:spPr/>
    </dgm:pt>
    <dgm:pt modelId="{B855047E-9A13-44B1-9A84-BEE069CC6CA6}" type="pres">
      <dgm:prSet presAssocID="{023E7A0D-CFED-4821-A5AF-B7AFAADC4C18}" presName="spaceB" presStyleCnt="0"/>
      <dgm:spPr/>
    </dgm:pt>
    <dgm:pt modelId="{69A2E781-1CA2-4BE1-87F9-0662CC2CDE17}" type="pres">
      <dgm:prSet presAssocID="{3582059F-AE85-42A1-83B1-4C62620257EA}" presName="space" presStyleCnt="0"/>
      <dgm:spPr/>
    </dgm:pt>
    <dgm:pt modelId="{29BB6E7C-8817-4424-A0DF-A8BEF799F7B0}" type="pres">
      <dgm:prSet presAssocID="{E27779C9-DB0C-480A-B3E2-469D7A2CC188}" presName="compositeA" presStyleCnt="0"/>
      <dgm:spPr/>
    </dgm:pt>
    <dgm:pt modelId="{F9A18304-52A2-4B52-ADAA-98C8AE50C188}" type="pres">
      <dgm:prSet presAssocID="{E27779C9-DB0C-480A-B3E2-469D7A2CC188}" presName="textA" presStyleLbl="revTx" presStyleIdx="4" presStyleCnt="5" custScaleX="201021" custScaleY="89501" custLinFactNeighborX="2219" custLinFactNeighborY="12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7668D-29C1-416C-B0E2-2B6E688B98E7}" type="pres">
      <dgm:prSet presAssocID="{E27779C9-DB0C-480A-B3E2-469D7A2CC188}" presName="circleA" presStyleLbl="node1" presStyleIdx="4" presStyleCnt="5" custLinFactNeighborX="-899" custLinFactNeighborY="24134"/>
      <dgm:spPr/>
    </dgm:pt>
    <dgm:pt modelId="{9FB7568D-33BD-464D-893E-06178C2CEE98}" type="pres">
      <dgm:prSet presAssocID="{E27779C9-DB0C-480A-B3E2-469D7A2CC188}" presName="spaceA" presStyleCnt="0"/>
      <dgm:spPr/>
    </dgm:pt>
  </dgm:ptLst>
  <dgm:cxnLst>
    <dgm:cxn modelId="{307414AF-B352-4147-A609-CAF9EDBA7FCC}" type="presOf" srcId="{E27779C9-DB0C-480A-B3E2-469D7A2CC188}" destId="{F9A18304-52A2-4B52-ADAA-98C8AE50C188}" srcOrd="0" destOrd="0" presId="urn:microsoft.com/office/officeart/2005/8/layout/hProcess11"/>
    <dgm:cxn modelId="{979AB68E-FD71-4ECF-98D1-FA65B2291FCF}" srcId="{6D19E063-7116-48A9-BDA0-BFE725F7F059}" destId="{37E98950-98AC-479A-B3A0-9508453CB900}" srcOrd="2" destOrd="0" parTransId="{AC946896-6E49-4B32-BBF6-ED150EA32746}" sibTransId="{725068F1-AE04-4B55-9597-3AE9F83BD813}"/>
    <dgm:cxn modelId="{AA1EA648-E802-4C1E-8E85-8FAF62EB3139}" type="presOf" srcId="{488F0B77-FA49-4139-A145-418EFFB402A0}" destId="{4F949ED6-9689-470F-BC3C-6D5947FBF860}" srcOrd="0" destOrd="0" presId="urn:microsoft.com/office/officeart/2005/8/layout/hProcess11"/>
    <dgm:cxn modelId="{01DD1219-63D2-46F0-88BB-5860A1E6588D}" srcId="{6D19E063-7116-48A9-BDA0-BFE725F7F059}" destId="{488F0B77-FA49-4139-A145-418EFFB402A0}" srcOrd="0" destOrd="0" parTransId="{7A514467-3BA6-4C07-8BE3-024F372461F0}" sibTransId="{11C0EDD2-F1D6-42A6-B94F-7863B3188382}"/>
    <dgm:cxn modelId="{05F1F9E2-955B-4017-9732-A2E240153D47}" type="presOf" srcId="{023E7A0D-CFED-4821-A5AF-B7AFAADC4C18}" destId="{26EB88A8-8BD4-429D-9A74-8D4B0A194718}" srcOrd="0" destOrd="0" presId="urn:microsoft.com/office/officeart/2005/8/layout/hProcess11"/>
    <dgm:cxn modelId="{1EFB1846-55A0-444F-B5A0-12840E56FBF7}" srcId="{6D19E063-7116-48A9-BDA0-BFE725F7F059}" destId="{E27779C9-DB0C-480A-B3E2-469D7A2CC188}" srcOrd="4" destOrd="0" parTransId="{17FBFF33-B01D-4CBE-BD97-BC3AE28B544D}" sibTransId="{E605F138-4667-45AC-B915-6499307F2C68}"/>
    <dgm:cxn modelId="{84794CDE-EFED-4789-B21A-A00949F12A03}" type="presOf" srcId="{4F68FD16-1A2D-4911-8E0F-81F26A517B27}" destId="{997EFFCE-E1C2-4E01-99E7-6651CFB62B4C}" srcOrd="0" destOrd="0" presId="urn:microsoft.com/office/officeart/2005/8/layout/hProcess11"/>
    <dgm:cxn modelId="{F50E559B-1348-4AD9-80CA-1BBC8FCC6400}" type="presOf" srcId="{6D19E063-7116-48A9-BDA0-BFE725F7F059}" destId="{82E0DC20-0D70-4292-84A8-9F13663A5B53}" srcOrd="0" destOrd="0" presId="urn:microsoft.com/office/officeart/2005/8/layout/hProcess11"/>
    <dgm:cxn modelId="{CECFB859-C0CC-49B1-ACED-D7D2CFEEF50A}" srcId="{6D19E063-7116-48A9-BDA0-BFE725F7F059}" destId="{023E7A0D-CFED-4821-A5AF-B7AFAADC4C18}" srcOrd="3" destOrd="0" parTransId="{CF461EFB-348E-4F09-8DF2-F96A7EA8059A}" sibTransId="{3582059F-AE85-42A1-83B1-4C62620257EA}"/>
    <dgm:cxn modelId="{590BBA9F-BFAE-4368-9011-F912F034A1B2}" type="presOf" srcId="{37E98950-98AC-479A-B3A0-9508453CB900}" destId="{CE5E96EF-F9F9-411E-9802-2CFC7B09AA4D}" srcOrd="0" destOrd="0" presId="urn:microsoft.com/office/officeart/2005/8/layout/hProcess11"/>
    <dgm:cxn modelId="{8743926A-56FA-489B-98DD-850A914D2E54}" srcId="{6D19E063-7116-48A9-BDA0-BFE725F7F059}" destId="{4F68FD16-1A2D-4911-8E0F-81F26A517B27}" srcOrd="1" destOrd="0" parTransId="{60044231-4BD9-4890-805D-B5C24C0598F9}" sibTransId="{A7D854A6-EA5D-4245-AE35-CE98C4B906F2}"/>
    <dgm:cxn modelId="{8F694C03-8CAE-4F0C-B80F-D8EDF2148C67}" type="presParOf" srcId="{82E0DC20-0D70-4292-84A8-9F13663A5B53}" destId="{05AD8A56-D409-4461-9D7D-A405760F28E8}" srcOrd="0" destOrd="0" presId="urn:microsoft.com/office/officeart/2005/8/layout/hProcess11"/>
    <dgm:cxn modelId="{74F225E2-5781-4569-90DA-2564C75415CB}" type="presParOf" srcId="{82E0DC20-0D70-4292-84A8-9F13663A5B53}" destId="{72B43C46-7BF3-4759-AEE9-E023AC85093C}" srcOrd="1" destOrd="0" presId="urn:microsoft.com/office/officeart/2005/8/layout/hProcess11"/>
    <dgm:cxn modelId="{847C5430-EC67-417B-A888-88F342FF05FC}" type="presParOf" srcId="{72B43C46-7BF3-4759-AEE9-E023AC85093C}" destId="{20956975-CA3E-46E0-9BBA-27F8BDC3CA81}" srcOrd="0" destOrd="0" presId="urn:microsoft.com/office/officeart/2005/8/layout/hProcess11"/>
    <dgm:cxn modelId="{BFFE056F-99EF-43F1-8309-6AB4F0C5EFBA}" type="presParOf" srcId="{20956975-CA3E-46E0-9BBA-27F8BDC3CA81}" destId="{4F949ED6-9689-470F-BC3C-6D5947FBF860}" srcOrd="0" destOrd="0" presId="urn:microsoft.com/office/officeart/2005/8/layout/hProcess11"/>
    <dgm:cxn modelId="{88434DD3-13D7-4323-A76E-82692BA95ADC}" type="presParOf" srcId="{20956975-CA3E-46E0-9BBA-27F8BDC3CA81}" destId="{640C69BF-9F17-4971-86E4-9B37E9CAEC70}" srcOrd="1" destOrd="0" presId="urn:microsoft.com/office/officeart/2005/8/layout/hProcess11"/>
    <dgm:cxn modelId="{8A8236C3-1E51-4137-8BF6-697BF35E41AF}" type="presParOf" srcId="{20956975-CA3E-46E0-9BBA-27F8BDC3CA81}" destId="{2E4E19F0-2F5E-44A7-9739-AC8C13ACE68E}" srcOrd="2" destOrd="0" presId="urn:microsoft.com/office/officeart/2005/8/layout/hProcess11"/>
    <dgm:cxn modelId="{E21728B4-C94D-4B58-B08C-1E7C952E6A9A}" type="presParOf" srcId="{72B43C46-7BF3-4759-AEE9-E023AC85093C}" destId="{C8E33D4F-1903-4BD6-A5D3-82F6FC62EDE0}" srcOrd="1" destOrd="0" presId="urn:microsoft.com/office/officeart/2005/8/layout/hProcess11"/>
    <dgm:cxn modelId="{1350E81C-BB5C-419A-BF09-6BDC636C5050}" type="presParOf" srcId="{72B43C46-7BF3-4759-AEE9-E023AC85093C}" destId="{895C8F90-A018-4010-922A-8A377867E370}" srcOrd="2" destOrd="0" presId="urn:microsoft.com/office/officeart/2005/8/layout/hProcess11"/>
    <dgm:cxn modelId="{26A3148A-DDA7-4AF1-A17F-12883F3751D5}" type="presParOf" srcId="{895C8F90-A018-4010-922A-8A377867E370}" destId="{997EFFCE-E1C2-4E01-99E7-6651CFB62B4C}" srcOrd="0" destOrd="0" presId="urn:microsoft.com/office/officeart/2005/8/layout/hProcess11"/>
    <dgm:cxn modelId="{7513204D-1AFA-447B-AC5A-0BC39C56AED0}" type="presParOf" srcId="{895C8F90-A018-4010-922A-8A377867E370}" destId="{B65CB76B-9D86-435B-AAB8-67D0C111F708}" srcOrd="1" destOrd="0" presId="urn:microsoft.com/office/officeart/2005/8/layout/hProcess11"/>
    <dgm:cxn modelId="{E71B1C6C-CD8A-406F-8543-6487647998FA}" type="presParOf" srcId="{895C8F90-A018-4010-922A-8A377867E370}" destId="{4A0E35CE-F990-464C-AB88-86348200DF4B}" srcOrd="2" destOrd="0" presId="urn:microsoft.com/office/officeart/2005/8/layout/hProcess11"/>
    <dgm:cxn modelId="{32FBF7DB-F2E0-4BE3-BE5F-256901F79C99}" type="presParOf" srcId="{72B43C46-7BF3-4759-AEE9-E023AC85093C}" destId="{5B041293-5A7D-4018-8D28-ADD90DF4798C}" srcOrd="3" destOrd="0" presId="urn:microsoft.com/office/officeart/2005/8/layout/hProcess11"/>
    <dgm:cxn modelId="{513B6EED-3780-4717-8EC3-3B4095137D13}" type="presParOf" srcId="{72B43C46-7BF3-4759-AEE9-E023AC85093C}" destId="{9C6C7190-7713-4CFB-AA60-190A6D4DCC4B}" srcOrd="4" destOrd="0" presId="urn:microsoft.com/office/officeart/2005/8/layout/hProcess11"/>
    <dgm:cxn modelId="{386CAB44-9191-43B6-B3F0-D75AB6A597B2}" type="presParOf" srcId="{9C6C7190-7713-4CFB-AA60-190A6D4DCC4B}" destId="{CE5E96EF-F9F9-411E-9802-2CFC7B09AA4D}" srcOrd="0" destOrd="0" presId="urn:microsoft.com/office/officeart/2005/8/layout/hProcess11"/>
    <dgm:cxn modelId="{D2B8438D-B47E-4E0D-AF07-57F3B393874D}" type="presParOf" srcId="{9C6C7190-7713-4CFB-AA60-190A6D4DCC4B}" destId="{EC757A5B-3623-4AB9-9309-6C4E33EB7161}" srcOrd="1" destOrd="0" presId="urn:microsoft.com/office/officeart/2005/8/layout/hProcess11"/>
    <dgm:cxn modelId="{BE03872D-E163-4EB7-832D-F5C995C536B0}" type="presParOf" srcId="{9C6C7190-7713-4CFB-AA60-190A6D4DCC4B}" destId="{9C3D941B-E5C9-4709-9AD6-970D489554C3}" srcOrd="2" destOrd="0" presId="urn:microsoft.com/office/officeart/2005/8/layout/hProcess11"/>
    <dgm:cxn modelId="{FF04BB80-2A09-41EE-B700-E57B83EBE21B}" type="presParOf" srcId="{72B43C46-7BF3-4759-AEE9-E023AC85093C}" destId="{1568CB06-B529-4C43-97B0-5E0BF896FA16}" srcOrd="5" destOrd="0" presId="urn:microsoft.com/office/officeart/2005/8/layout/hProcess11"/>
    <dgm:cxn modelId="{B37A3914-CA8E-4F19-8888-E73470126E46}" type="presParOf" srcId="{72B43C46-7BF3-4759-AEE9-E023AC85093C}" destId="{E7C955C2-BAD5-443A-8B09-1BCA5AB0EADE}" srcOrd="6" destOrd="0" presId="urn:microsoft.com/office/officeart/2005/8/layout/hProcess11"/>
    <dgm:cxn modelId="{9C58591B-2550-45A2-820C-2824FBC088A2}" type="presParOf" srcId="{E7C955C2-BAD5-443A-8B09-1BCA5AB0EADE}" destId="{26EB88A8-8BD4-429D-9A74-8D4B0A194718}" srcOrd="0" destOrd="0" presId="urn:microsoft.com/office/officeart/2005/8/layout/hProcess11"/>
    <dgm:cxn modelId="{21CE2773-4CD3-4C6C-AFEB-A16A513FA6D0}" type="presParOf" srcId="{E7C955C2-BAD5-443A-8B09-1BCA5AB0EADE}" destId="{D4AB77C4-CB8A-44A1-850F-D47955F27044}" srcOrd="1" destOrd="0" presId="urn:microsoft.com/office/officeart/2005/8/layout/hProcess11"/>
    <dgm:cxn modelId="{E1594AED-80C9-4060-9AF9-10C7CD1A8DF3}" type="presParOf" srcId="{E7C955C2-BAD5-443A-8B09-1BCA5AB0EADE}" destId="{B855047E-9A13-44B1-9A84-BEE069CC6CA6}" srcOrd="2" destOrd="0" presId="urn:microsoft.com/office/officeart/2005/8/layout/hProcess11"/>
    <dgm:cxn modelId="{2DFCEDD5-70F3-40DE-8B86-700BA182FF5D}" type="presParOf" srcId="{72B43C46-7BF3-4759-AEE9-E023AC85093C}" destId="{69A2E781-1CA2-4BE1-87F9-0662CC2CDE17}" srcOrd="7" destOrd="0" presId="urn:microsoft.com/office/officeart/2005/8/layout/hProcess11"/>
    <dgm:cxn modelId="{212F80F3-B647-475B-A831-4DE22E299C48}" type="presParOf" srcId="{72B43C46-7BF3-4759-AEE9-E023AC85093C}" destId="{29BB6E7C-8817-4424-A0DF-A8BEF799F7B0}" srcOrd="8" destOrd="0" presId="urn:microsoft.com/office/officeart/2005/8/layout/hProcess11"/>
    <dgm:cxn modelId="{7E28599E-6521-4651-BC37-1FAEE7DD7C95}" type="presParOf" srcId="{29BB6E7C-8817-4424-A0DF-A8BEF799F7B0}" destId="{F9A18304-52A2-4B52-ADAA-98C8AE50C188}" srcOrd="0" destOrd="0" presId="urn:microsoft.com/office/officeart/2005/8/layout/hProcess11"/>
    <dgm:cxn modelId="{0A024B1E-1794-469F-8674-6440CD9EEE9A}" type="presParOf" srcId="{29BB6E7C-8817-4424-A0DF-A8BEF799F7B0}" destId="{3667668D-29C1-416C-B0E2-2B6E688B98E7}" srcOrd="1" destOrd="0" presId="urn:microsoft.com/office/officeart/2005/8/layout/hProcess11"/>
    <dgm:cxn modelId="{14DC18C8-6021-4651-A9DF-2FA904A6F607}" type="presParOf" srcId="{29BB6E7C-8817-4424-A0DF-A8BEF799F7B0}" destId="{9FB7568D-33BD-464D-893E-06178C2CEE9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FB29F-2D12-461F-BB49-8305723607F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796B8-4B5A-4AD0-A99C-2F8A51AC5144}">
      <dgm:prSet phldrT="[Text]"/>
      <dgm:spPr/>
      <dgm:t>
        <a:bodyPr/>
        <a:lstStyle/>
        <a:p>
          <a:r>
            <a:rPr lang="en-US" dirty="0" smtClean="0"/>
            <a:t>Awards</a:t>
          </a:r>
        </a:p>
        <a:p>
          <a:r>
            <a:rPr lang="en-US" dirty="0" smtClean="0"/>
            <a:t>Received</a:t>
          </a:r>
          <a:endParaRPr lang="en-US" dirty="0"/>
        </a:p>
      </dgm:t>
    </dgm:pt>
    <dgm:pt modelId="{826785B3-2E39-45FD-8418-0D8D61C3D346}" type="parTrans" cxnId="{D642D4FB-4C3D-4FE2-9AD0-464255A76E3B}">
      <dgm:prSet/>
      <dgm:spPr/>
      <dgm:t>
        <a:bodyPr/>
        <a:lstStyle/>
        <a:p>
          <a:endParaRPr lang="en-US"/>
        </a:p>
      </dgm:t>
    </dgm:pt>
    <dgm:pt modelId="{EBFA90A6-E65B-4869-BDEA-6BE7FAC8D7CC}" type="sibTrans" cxnId="{D642D4FB-4C3D-4FE2-9AD0-464255A76E3B}">
      <dgm:prSet/>
      <dgm:spPr/>
      <dgm:t>
        <a:bodyPr/>
        <a:lstStyle/>
        <a:p>
          <a:endParaRPr lang="en-US"/>
        </a:p>
      </dgm:t>
    </dgm:pt>
    <dgm:pt modelId="{36A57BF9-E741-485F-9FD6-EB619B49DA1A}">
      <dgm:prSet phldrT="[Text]"/>
      <dgm:spPr/>
      <dgm:t>
        <a:bodyPr/>
        <a:lstStyle/>
        <a:p>
          <a:r>
            <a:rPr lang="en-US" dirty="0" smtClean="0"/>
            <a:t>A-102 &amp; A-89</a:t>
          </a:r>
          <a:endParaRPr lang="en-US" dirty="0"/>
        </a:p>
      </dgm:t>
    </dgm:pt>
    <dgm:pt modelId="{9966CA9E-191F-4AEC-9B9F-EF2CB73D7A82}" type="parTrans" cxnId="{2F7B516B-AAD8-4ACC-90F6-1BE814A2B2BE}">
      <dgm:prSet/>
      <dgm:spPr/>
      <dgm:t>
        <a:bodyPr/>
        <a:lstStyle/>
        <a:p>
          <a:endParaRPr lang="en-US"/>
        </a:p>
      </dgm:t>
    </dgm:pt>
    <dgm:pt modelId="{4C993A37-F96C-44B6-B10A-E6359D42245F}" type="sibTrans" cxnId="{2F7B516B-AAD8-4ACC-90F6-1BE814A2B2BE}">
      <dgm:prSet/>
      <dgm:spPr/>
      <dgm:t>
        <a:bodyPr/>
        <a:lstStyle/>
        <a:p>
          <a:endParaRPr lang="en-US"/>
        </a:p>
      </dgm:t>
    </dgm:pt>
    <dgm:pt modelId="{0567403D-EA65-4AF7-B31A-82C62992D055}">
      <dgm:prSet phldrT="[Text]"/>
      <dgm:spPr/>
      <dgm:t>
        <a:bodyPr/>
        <a:lstStyle/>
        <a:p>
          <a:r>
            <a:rPr lang="en-US" dirty="0" smtClean="0"/>
            <a:t>A-87</a:t>
          </a:r>
          <a:endParaRPr lang="en-US" dirty="0"/>
        </a:p>
      </dgm:t>
    </dgm:pt>
    <dgm:pt modelId="{89E8E40D-D903-4249-86BD-A9E1AEBE8723}" type="parTrans" cxnId="{099A58C8-B5FE-4D6A-8A01-CB9343493B2D}">
      <dgm:prSet/>
      <dgm:spPr/>
      <dgm:t>
        <a:bodyPr/>
        <a:lstStyle/>
        <a:p>
          <a:endParaRPr lang="en-US"/>
        </a:p>
      </dgm:t>
    </dgm:pt>
    <dgm:pt modelId="{3D52D3EB-82A1-488E-972A-27F3D30C7997}" type="sibTrans" cxnId="{099A58C8-B5FE-4D6A-8A01-CB9343493B2D}">
      <dgm:prSet/>
      <dgm:spPr/>
      <dgm:t>
        <a:bodyPr/>
        <a:lstStyle/>
        <a:p>
          <a:endParaRPr lang="en-US"/>
        </a:p>
      </dgm:t>
    </dgm:pt>
    <dgm:pt modelId="{55B224D3-B790-4031-BAE4-62AC1F5FE8C6}">
      <dgm:prSet phldrT="[Text]"/>
      <dgm:spPr/>
      <dgm:t>
        <a:bodyPr/>
        <a:lstStyle/>
        <a:p>
          <a:r>
            <a:rPr lang="en-US" dirty="0" smtClean="0"/>
            <a:t>Subawards to universities</a:t>
          </a:r>
          <a:endParaRPr lang="en-US" dirty="0"/>
        </a:p>
      </dgm:t>
    </dgm:pt>
    <dgm:pt modelId="{813F6522-72B9-441F-AD01-6F030E50CFB7}" type="parTrans" cxnId="{773F9487-94F2-4595-B4E9-3A3C6F37ECE6}">
      <dgm:prSet/>
      <dgm:spPr/>
      <dgm:t>
        <a:bodyPr/>
        <a:lstStyle/>
        <a:p>
          <a:endParaRPr lang="en-US"/>
        </a:p>
      </dgm:t>
    </dgm:pt>
    <dgm:pt modelId="{A54B7781-BC45-46E2-8CD1-6D615F42CA2D}" type="sibTrans" cxnId="{773F9487-94F2-4595-B4E9-3A3C6F37ECE6}">
      <dgm:prSet/>
      <dgm:spPr/>
      <dgm:t>
        <a:bodyPr/>
        <a:lstStyle/>
        <a:p>
          <a:endParaRPr lang="en-US"/>
        </a:p>
      </dgm:t>
    </dgm:pt>
    <dgm:pt modelId="{8C0C5100-FCB5-472B-B5FD-AB2F82FB3E86}">
      <dgm:prSet phldrT="[Text]"/>
      <dgm:spPr/>
      <dgm:t>
        <a:bodyPr/>
        <a:lstStyle/>
        <a:p>
          <a:r>
            <a:rPr lang="en-US" dirty="0" smtClean="0"/>
            <a:t>A-110</a:t>
          </a:r>
          <a:endParaRPr lang="en-US" dirty="0"/>
        </a:p>
      </dgm:t>
    </dgm:pt>
    <dgm:pt modelId="{C4FF9CDD-6423-48A7-A6C3-885F25F2D27E}" type="parTrans" cxnId="{12A04E22-BEB3-4BE3-AB37-E6E46C70E12A}">
      <dgm:prSet/>
      <dgm:spPr/>
      <dgm:t>
        <a:bodyPr/>
        <a:lstStyle/>
        <a:p>
          <a:endParaRPr lang="en-US"/>
        </a:p>
      </dgm:t>
    </dgm:pt>
    <dgm:pt modelId="{8AEEAAC5-B65A-4F6C-BC7D-C30598914E65}" type="sibTrans" cxnId="{12A04E22-BEB3-4BE3-AB37-E6E46C70E12A}">
      <dgm:prSet/>
      <dgm:spPr/>
      <dgm:t>
        <a:bodyPr/>
        <a:lstStyle/>
        <a:p>
          <a:endParaRPr lang="en-US"/>
        </a:p>
      </dgm:t>
    </dgm:pt>
    <dgm:pt modelId="{9F85CF70-70A7-4CC7-9AD6-1B14EDD7E5C4}">
      <dgm:prSet phldrT="[Text]"/>
      <dgm:spPr/>
      <dgm:t>
        <a:bodyPr/>
        <a:lstStyle/>
        <a:p>
          <a:r>
            <a:rPr lang="en-US" dirty="0" smtClean="0"/>
            <a:t>A-21</a:t>
          </a:r>
          <a:endParaRPr lang="en-US" dirty="0"/>
        </a:p>
      </dgm:t>
    </dgm:pt>
    <dgm:pt modelId="{8AC31222-A82E-4C4F-A9BC-BF0F7D4036D2}" type="parTrans" cxnId="{00DCAD24-1765-4BD7-A1AC-BD04AB38BD96}">
      <dgm:prSet/>
      <dgm:spPr/>
      <dgm:t>
        <a:bodyPr/>
        <a:lstStyle/>
        <a:p>
          <a:endParaRPr lang="en-US"/>
        </a:p>
      </dgm:t>
    </dgm:pt>
    <dgm:pt modelId="{1D62F8F2-DE86-4646-96B6-B5BAE5796A66}" type="sibTrans" cxnId="{00DCAD24-1765-4BD7-A1AC-BD04AB38BD96}">
      <dgm:prSet/>
      <dgm:spPr/>
      <dgm:t>
        <a:bodyPr/>
        <a:lstStyle/>
        <a:p>
          <a:endParaRPr lang="en-US"/>
        </a:p>
      </dgm:t>
    </dgm:pt>
    <dgm:pt modelId="{FC8A787F-4D78-4AD1-A6FC-CB576CB19722}">
      <dgm:prSet phldrT="[Text]"/>
      <dgm:spPr/>
      <dgm:t>
        <a:bodyPr/>
        <a:lstStyle/>
        <a:p>
          <a:r>
            <a:rPr lang="en-US" dirty="0" smtClean="0"/>
            <a:t>Subawards to nonprofits</a:t>
          </a:r>
          <a:endParaRPr lang="en-US" dirty="0"/>
        </a:p>
      </dgm:t>
    </dgm:pt>
    <dgm:pt modelId="{2C39BB66-F585-4D69-9544-6F828F0C8DBD}" type="parTrans" cxnId="{7F22195A-5451-4BED-A1E2-250CBF30AB7E}">
      <dgm:prSet/>
      <dgm:spPr/>
      <dgm:t>
        <a:bodyPr/>
        <a:lstStyle/>
        <a:p>
          <a:endParaRPr lang="en-US"/>
        </a:p>
      </dgm:t>
    </dgm:pt>
    <dgm:pt modelId="{4305D6BC-C7FB-4699-8A23-D503FD787D4B}" type="sibTrans" cxnId="{7F22195A-5451-4BED-A1E2-250CBF30AB7E}">
      <dgm:prSet/>
      <dgm:spPr/>
      <dgm:t>
        <a:bodyPr/>
        <a:lstStyle/>
        <a:p>
          <a:endParaRPr lang="en-US"/>
        </a:p>
      </dgm:t>
    </dgm:pt>
    <dgm:pt modelId="{8591EE00-1484-4A8B-82AB-0948A2A146BA}">
      <dgm:prSet phldrT="[Text]"/>
      <dgm:spPr/>
      <dgm:t>
        <a:bodyPr/>
        <a:lstStyle/>
        <a:p>
          <a:r>
            <a:rPr lang="en-US" dirty="0" smtClean="0"/>
            <a:t>A-110</a:t>
          </a:r>
          <a:endParaRPr lang="en-US" dirty="0"/>
        </a:p>
      </dgm:t>
    </dgm:pt>
    <dgm:pt modelId="{158A9512-5CF1-4417-93AA-577BCB012E93}" type="parTrans" cxnId="{2A999568-8A33-41EC-B586-1B3A3F88E667}">
      <dgm:prSet/>
      <dgm:spPr/>
      <dgm:t>
        <a:bodyPr/>
        <a:lstStyle/>
        <a:p>
          <a:endParaRPr lang="en-US"/>
        </a:p>
      </dgm:t>
    </dgm:pt>
    <dgm:pt modelId="{A965AB99-1D70-4DE1-9DB8-3D0B05DC3D67}" type="sibTrans" cxnId="{2A999568-8A33-41EC-B586-1B3A3F88E667}">
      <dgm:prSet/>
      <dgm:spPr/>
      <dgm:t>
        <a:bodyPr/>
        <a:lstStyle/>
        <a:p>
          <a:endParaRPr lang="en-US"/>
        </a:p>
      </dgm:t>
    </dgm:pt>
    <dgm:pt modelId="{A032DC5B-5BF8-47BE-AA84-3A4D57101004}">
      <dgm:prSet phldrT="[Text]"/>
      <dgm:spPr/>
      <dgm:t>
        <a:bodyPr/>
        <a:lstStyle/>
        <a:p>
          <a:r>
            <a:rPr lang="en-US" dirty="0" smtClean="0"/>
            <a:t>A-122</a:t>
          </a:r>
          <a:endParaRPr lang="en-US" dirty="0"/>
        </a:p>
      </dgm:t>
    </dgm:pt>
    <dgm:pt modelId="{747B7457-03E2-4AAA-8CD9-259274F7D92D}" type="parTrans" cxnId="{F4408742-7F97-481B-A59B-92A926FBCC74}">
      <dgm:prSet/>
      <dgm:spPr/>
      <dgm:t>
        <a:bodyPr/>
        <a:lstStyle/>
        <a:p>
          <a:endParaRPr lang="en-US"/>
        </a:p>
      </dgm:t>
    </dgm:pt>
    <dgm:pt modelId="{913EBDB5-52D4-4549-8CC0-1D6000CF68E3}" type="sibTrans" cxnId="{F4408742-7F97-481B-A59B-92A926FBCC74}">
      <dgm:prSet/>
      <dgm:spPr/>
      <dgm:t>
        <a:bodyPr/>
        <a:lstStyle/>
        <a:p>
          <a:endParaRPr lang="en-US"/>
        </a:p>
      </dgm:t>
    </dgm:pt>
    <dgm:pt modelId="{CDDF594D-9DDB-4560-9A78-61A166B9241F}">
      <dgm:prSet phldrT="[Text]"/>
      <dgm:spPr/>
      <dgm:t>
        <a:bodyPr/>
        <a:lstStyle/>
        <a:p>
          <a:r>
            <a:rPr lang="en-US" dirty="0" smtClean="0"/>
            <a:t>A-133 &amp;A-50</a:t>
          </a:r>
          <a:endParaRPr lang="en-US" dirty="0"/>
        </a:p>
      </dgm:t>
    </dgm:pt>
    <dgm:pt modelId="{6A9FD444-5B9F-49CE-8B3E-C838B3FAD814}" type="parTrans" cxnId="{D2101578-B4F4-4F02-A7AA-ACE7A9975226}">
      <dgm:prSet/>
      <dgm:spPr/>
      <dgm:t>
        <a:bodyPr/>
        <a:lstStyle/>
        <a:p>
          <a:endParaRPr lang="en-US"/>
        </a:p>
      </dgm:t>
    </dgm:pt>
    <dgm:pt modelId="{CD6EC665-0B4D-4FD4-A87B-61621232B81F}" type="sibTrans" cxnId="{D2101578-B4F4-4F02-A7AA-ACE7A9975226}">
      <dgm:prSet/>
      <dgm:spPr/>
      <dgm:t>
        <a:bodyPr/>
        <a:lstStyle/>
        <a:p>
          <a:endParaRPr lang="en-US"/>
        </a:p>
      </dgm:t>
    </dgm:pt>
    <dgm:pt modelId="{02024E9E-B55B-4369-950D-8E63397FC4F1}" type="pres">
      <dgm:prSet presAssocID="{C0FFB29F-2D12-461F-BB49-8305723607F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A4D53-B432-4888-BF37-1D9CF8097C9E}" type="pres">
      <dgm:prSet presAssocID="{C0FFB29F-2D12-461F-BB49-8305723607F1}" presName="cycle" presStyleCnt="0"/>
      <dgm:spPr/>
    </dgm:pt>
    <dgm:pt modelId="{4A8DE98F-7C4D-4554-B8D3-C223752600C3}" type="pres">
      <dgm:prSet presAssocID="{C0FFB29F-2D12-461F-BB49-8305723607F1}" presName="centerShape" presStyleCnt="0"/>
      <dgm:spPr/>
    </dgm:pt>
    <dgm:pt modelId="{F5EAA7CD-3D10-45BE-8658-E349C73D6AC2}" type="pres">
      <dgm:prSet presAssocID="{C0FFB29F-2D12-461F-BB49-8305723607F1}" presName="connSite" presStyleLbl="node1" presStyleIdx="0" presStyleCnt="4"/>
      <dgm:spPr/>
    </dgm:pt>
    <dgm:pt modelId="{A2FC5380-D727-4EE8-9886-C7D03DF6CEE2}" type="pres">
      <dgm:prSet presAssocID="{C0FFB29F-2D12-461F-BB49-8305723607F1}" presName="visible" presStyleLbl="node1" presStyleIdx="0" presStyleCnt="4" custScaleX="109502" custScaleY="123217" custLinFactNeighborX="507" custLinFactNeighborY="215"/>
      <dgm:spPr/>
    </dgm:pt>
    <dgm:pt modelId="{70169661-CEE5-434D-99F4-30DED52157A1}" type="pres">
      <dgm:prSet presAssocID="{826785B3-2E39-45FD-8418-0D8D61C3D34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1F402230-B6AC-44A9-9BD8-4A1D14777A03}" type="pres">
      <dgm:prSet presAssocID="{A5A796B8-4B5A-4AD0-A99C-2F8A51AC5144}" presName="node" presStyleCnt="0"/>
      <dgm:spPr/>
    </dgm:pt>
    <dgm:pt modelId="{3EB1B714-6F6E-4C1B-B2EC-78EA2FD1BB9B}" type="pres">
      <dgm:prSet presAssocID="{A5A796B8-4B5A-4AD0-A99C-2F8A51AC514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367EA-DEBA-4397-9369-8FAC91662726}" type="pres">
      <dgm:prSet presAssocID="{A5A796B8-4B5A-4AD0-A99C-2F8A51AC514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C60C9-FAAF-4F40-B463-DCD1527DB203}" type="pres">
      <dgm:prSet presAssocID="{813F6522-72B9-441F-AD01-6F030E50CFB7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F45054D-7C7F-4A27-B5A7-256A43B5B220}" type="pres">
      <dgm:prSet presAssocID="{55B224D3-B790-4031-BAE4-62AC1F5FE8C6}" presName="node" presStyleCnt="0"/>
      <dgm:spPr/>
    </dgm:pt>
    <dgm:pt modelId="{255FA722-C1AA-4087-B8A0-36DAA1CB8420}" type="pres">
      <dgm:prSet presAssocID="{55B224D3-B790-4031-BAE4-62AC1F5FE8C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F140F-3C6B-46EE-9FEF-E93949DA0EED}" type="pres">
      <dgm:prSet presAssocID="{55B224D3-B790-4031-BAE4-62AC1F5FE8C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5E5D8-9181-4838-BACC-05395DBFE7F1}" type="pres">
      <dgm:prSet presAssocID="{2C39BB66-F585-4D69-9544-6F828F0C8DB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E4E81484-4B5D-48A6-A9E0-03C6053BA3BF}" type="pres">
      <dgm:prSet presAssocID="{FC8A787F-4D78-4AD1-A6FC-CB576CB19722}" presName="node" presStyleCnt="0"/>
      <dgm:spPr/>
    </dgm:pt>
    <dgm:pt modelId="{BEC69D7C-F7E3-4B1F-9DDF-0731857C3A6A}" type="pres">
      <dgm:prSet presAssocID="{FC8A787F-4D78-4AD1-A6FC-CB576CB1972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2237D-69D2-4DFD-8CB8-CCA4C670E5BE}" type="pres">
      <dgm:prSet presAssocID="{FC8A787F-4D78-4AD1-A6FC-CB576CB1972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BBEEE-C7B7-42FF-9CEE-FAC4342E283E}" type="presOf" srcId="{2C39BB66-F585-4D69-9544-6F828F0C8DBD}" destId="{9A25E5D8-9181-4838-BACC-05395DBFE7F1}" srcOrd="0" destOrd="0" presId="urn:microsoft.com/office/officeart/2005/8/layout/radial2"/>
    <dgm:cxn modelId="{9495763A-40A4-4009-892F-89449BD29792}" type="presOf" srcId="{826785B3-2E39-45FD-8418-0D8D61C3D346}" destId="{70169661-CEE5-434D-99F4-30DED52157A1}" srcOrd="0" destOrd="0" presId="urn:microsoft.com/office/officeart/2005/8/layout/radial2"/>
    <dgm:cxn modelId="{099A58C8-B5FE-4D6A-8A01-CB9343493B2D}" srcId="{A5A796B8-4B5A-4AD0-A99C-2F8A51AC5144}" destId="{0567403D-EA65-4AF7-B31A-82C62992D055}" srcOrd="1" destOrd="0" parTransId="{89E8E40D-D903-4249-86BD-A9E1AEBE8723}" sibTransId="{3D52D3EB-82A1-488E-972A-27F3D30C7997}"/>
    <dgm:cxn modelId="{9E9F39C0-FB92-4BE4-A977-31632180B940}" type="presOf" srcId="{CDDF594D-9DDB-4560-9A78-61A166B9241F}" destId="{B30367EA-DEBA-4397-9369-8FAC91662726}" srcOrd="0" destOrd="2" presId="urn:microsoft.com/office/officeart/2005/8/layout/radial2"/>
    <dgm:cxn modelId="{D2101578-B4F4-4F02-A7AA-ACE7A9975226}" srcId="{A5A796B8-4B5A-4AD0-A99C-2F8A51AC5144}" destId="{CDDF594D-9DDB-4560-9A78-61A166B9241F}" srcOrd="2" destOrd="0" parTransId="{6A9FD444-5B9F-49CE-8B3E-C838B3FAD814}" sibTransId="{CD6EC665-0B4D-4FD4-A87B-61621232B81F}"/>
    <dgm:cxn modelId="{00DCAD24-1765-4BD7-A1AC-BD04AB38BD96}" srcId="{55B224D3-B790-4031-BAE4-62AC1F5FE8C6}" destId="{9F85CF70-70A7-4CC7-9AD6-1B14EDD7E5C4}" srcOrd="1" destOrd="0" parTransId="{8AC31222-A82E-4C4F-A9BC-BF0F7D4036D2}" sibTransId="{1D62F8F2-DE86-4646-96B6-B5BAE5796A66}"/>
    <dgm:cxn modelId="{D08386AE-AFF4-4AE1-BBC9-2ACFCF63D53F}" type="presOf" srcId="{55B224D3-B790-4031-BAE4-62AC1F5FE8C6}" destId="{255FA722-C1AA-4087-B8A0-36DAA1CB8420}" srcOrd="0" destOrd="0" presId="urn:microsoft.com/office/officeart/2005/8/layout/radial2"/>
    <dgm:cxn modelId="{D642D4FB-4C3D-4FE2-9AD0-464255A76E3B}" srcId="{C0FFB29F-2D12-461F-BB49-8305723607F1}" destId="{A5A796B8-4B5A-4AD0-A99C-2F8A51AC5144}" srcOrd="0" destOrd="0" parTransId="{826785B3-2E39-45FD-8418-0D8D61C3D346}" sibTransId="{EBFA90A6-E65B-4869-BDEA-6BE7FAC8D7CC}"/>
    <dgm:cxn modelId="{9FD1E028-C81B-41EC-BA85-ABE8DEE96556}" type="presOf" srcId="{A5A796B8-4B5A-4AD0-A99C-2F8A51AC5144}" destId="{3EB1B714-6F6E-4C1B-B2EC-78EA2FD1BB9B}" srcOrd="0" destOrd="0" presId="urn:microsoft.com/office/officeart/2005/8/layout/radial2"/>
    <dgm:cxn modelId="{94288817-9504-4543-90F2-5676024CDCD7}" type="presOf" srcId="{FC8A787F-4D78-4AD1-A6FC-CB576CB19722}" destId="{BEC69D7C-F7E3-4B1F-9DDF-0731857C3A6A}" srcOrd="0" destOrd="0" presId="urn:microsoft.com/office/officeart/2005/8/layout/radial2"/>
    <dgm:cxn modelId="{2F7B516B-AAD8-4ACC-90F6-1BE814A2B2BE}" srcId="{A5A796B8-4B5A-4AD0-A99C-2F8A51AC5144}" destId="{36A57BF9-E741-485F-9FD6-EB619B49DA1A}" srcOrd="0" destOrd="0" parTransId="{9966CA9E-191F-4AEC-9B9F-EF2CB73D7A82}" sibTransId="{4C993A37-F96C-44B6-B10A-E6359D42245F}"/>
    <dgm:cxn modelId="{7F22195A-5451-4BED-A1E2-250CBF30AB7E}" srcId="{C0FFB29F-2D12-461F-BB49-8305723607F1}" destId="{FC8A787F-4D78-4AD1-A6FC-CB576CB19722}" srcOrd="2" destOrd="0" parTransId="{2C39BB66-F585-4D69-9544-6F828F0C8DBD}" sibTransId="{4305D6BC-C7FB-4699-8A23-D503FD787D4B}"/>
    <dgm:cxn modelId="{A71AF9D0-9CC2-4F89-86EA-36EA7DFAA295}" type="presOf" srcId="{8C0C5100-FCB5-472B-B5FD-AB2F82FB3E86}" destId="{17BF140F-3C6B-46EE-9FEF-E93949DA0EED}" srcOrd="0" destOrd="0" presId="urn:microsoft.com/office/officeart/2005/8/layout/radial2"/>
    <dgm:cxn modelId="{98306155-1D47-4587-A2BC-831EE2E286B5}" type="presOf" srcId="{0567403D-EA65-4AF7-B31A-82C62992D055}" destId="{B30367EA-DEBA-4397-9369-8FAC91662726}" srcOrd="0" destOrd="1" presId="urn:microsoft.com/office/officeart/2005/8/layout/radial2"/>
    <dgm:cxn modelId="{7F112A73-7130-44C6-BE57-9C8FF0C10CB4}" type="presOf" srcId="{8591EE00-1484-4A8B-82AB-0948A2A146BA}" destId="{9F12237D-69D2-4DFD-8CB8-CCA4C670E5BE}" srcOrd="0" destOrd="0" presId="urn:microsoft.com/office/officeart/2005/8/layout/radial2"/>
    <dgm:cxn modelId="{12A04E22-BEB3-4BE3-AB37-E6E46C70E12A}" srcId="{55B224D3-B790-4031-BAE4-62AC1F5FE8C6}" destId="{8C0C5100-FCB5-472B-B5FD-AB2F82FB3E86}" srcOrd="0" destOrd="0" parTransId="{C4FF9CDD-6423-48A7-A6C3-885F25F2D27E}" sibTransId="{8AEEAAC5-B65A-4F6C-BC7D-C30598914E65}"/>
    <dgm:cxn modelId="{CEBB1570-AF31-4FDB-B2AA-2CE53364DAD1}" type="presOf" srcId="{C0FFB29F-2D12-461F-BB49-8305723607F1}" destId="{02024E9E-B55B-4369-950D-8E63397FC4F1}" srcOrd="0" destOrd="0" presId="urn:microsoft.com/office/officeart/2005/8/layout/radial2"/>
    <dgm:cxn modelId="{D23DF8F4-78BE-494D-B9AA-5E568CE6D2EF}" type="presOf" srcId="{9F85CF70-70A7-4CC7-9AD6-1B14EDD7E5C4}" destId="{17BF140F-3C6B-46EE-9FEF-E93949DA0EED}" srcOrd="0" destOrd="1" presId="urn:microsoft.com/office/officeart/2005/8/layout/radial2"/>
    <dgm:cxn modelId="{F074390C-1C43-40D3-98A8-6769909A4E02}" type="presOf" srcId="{813F6522-72B9-441F-AD01-6F030E50CFB7}" destId="{AB0C60C9-FAAF-4F40-B463-DCD1527DB203}" srcOrd="0" destOrd="0" presId="urn:microsoft.com/office/officeart/2005/8/layout/radial2"/>
    <dgm:cxn modelId="{F4408742-7F97-481B-A59B-92A926FBCC74}" srcId="{FC8A787F-4D78-4AD1-A6FC-CB576CB19722}" destId="{A032DC5B-5BF8-47BE-AA84-3A4D57101004}" srcOrd="1" destOrd="0" parTransId="{747B7457-03E2-4AAA-8CD9-259274F7D92D}" sibTransId="{913EBDB5-52D4-4549-8CC0-1D6000CF68E3}"/>
    <dgm:cxn modelId="{D8A91E9E-F2DA-448F-812B-7D7C9A722E2C}" type="presOf" srcId="{A032DC5B-5BF8-47BE-AA84-3A4D57101004}" destId="{9F12237D-69D2-4DFD-8CB8-CCA4C670E5BE}" srcOrd="0" destOrd="1" presId="urn:microsoft.com/office/officeart/2005/8/layout/radial2"/>
    <dgm:cxn modelId="{694B8CA8-1CE2-4D06-B325-E716BA1F9E01}" type="presOf" srcId="{36A57BF9-E741-485F-9FD6-EB619B49DA1A}" destId="{B30367EA-DEBA-4397-9369-8FAC91662726}" srcOrd="0" destOrd="0" presId="urn:microsoft.com/office/officeart/2005/8/layout/radial2"/>
    <dgm:cxn modelId="{2A999568-8A33-41EC-B586-1B3A3F88E667}" srcId="{FC8A787F-4D78-4AD1-A6FC-CB576CB19722}" destId="{8591EE00-1484-4A8B-82AB-0948A2A146BA}" srcOrd="0" destOrd="0" parTransId="{158A9512-5CF1-4417-93AA-577BCB012E93}" sibTransId="{A965AB99-1D70-4DE1-9DB8-3D0B05DC3D67}"/>
    <dgm:cxn modelId="{773F9487-94F2-4595-B4E9-3A3C6F37ECE6}" srcId="{C0FFB29F-2D12-461F-BB49-8305723607F1}" destId="{55B224D3-B790-4031-BAE4-62AC1F5FE8C6}" srcOrd="1" destOrd="0" parTransId="{813F6522-72B9-441F-AD01-6F030E50CFB7}" sibTransId="{A54B7781-BC45-46E2-8CD1-6D615F42CA2D}"/>
    <dgm:cxn modelId="{D2931F12-A54E-461D-8A75-871484DE6AD7}" type="presParOf" srcId="{02024E9E-B55B-4369-950D-8E63397FC4F1}" destId="{BD8A4D53-B432-4888-BF37-1D9CF8097C9E}" srcOrd="0" destOrd="0" presId="urn:microsoft.com/office/officeart/2005/8/layout/radial2"/>
    <dgm:cxn modelId="{D9EBF327-2D9F-4496-B411-32FC0927D519}" type="presParOf" srcId="{BD8A4D53-B432-4888-BF37-1D9CF8097C9E}" destId="{4A8DE98F-7C4D-4554-B8D3-C223752600C3}" srcOrd="0" destOrd="0" presId="urn:microsoft.com/office/officeart/2005/8/layout/radial2"/>
    <dgm:cxn modelId="{BD11619B-D15E-4DCF-BC73-5855B55657B6}" type="presParOf" srcId="{4A8DE98F-7C4D-4554-B8D3-C223752600C3}" destId="{F5EAA7CD-3D10-45BE-8658-E349C73D6AC2}" srcOrd="0" destOrd="0" presId="urn:microsoft.com/office/officeart/2005/8/layout/radial2"/>
    <dgm:cxn modelId="{B353EC82-3AF4-4755-BD5C-01B979E87949}" type="presParOf" srcId="{4A8DE98F-7C4D-4554-B8D3-C223752600C3}" destId="{A2FC5380-D727-4EE8-9886-C7D03DF6CEE2}" srcOrd="1" destOrd="0" presId="urn:microsoft.com/office/officeart/2005/8/layout/radial2"/>
    <dgm:cxn modelId="{7DF018EF-4353-415C-BE1E-F3078296698B}" type="presParOf" srcId="{BD8A4D53-B432-4888-BF37-1D9CF8097C9E}" destId="{70169661-CEE5-434D-99F4-30DED52157A1}" srcOrd="1" destOrd="0" presId="urn:microsoft.com/office/officeart/2005/8/layout/radial2"/>
    <dgm:cxn modelId="{06CBF266-F2A5-4AFC-B270-46FF48436EFE}" type="presParOf" srcId="{BD8A4D53-B432-4888-BF37-1D9CF8097C9E}" destId="{1F402230-B6AC-44A9-9BD8-4A1D14777A03}" srcOrd="2" destOrd="0" presId="urn:microsoft.com/office/officeart/2005/8/layout/radial2"/>
    <dgm:cxn modelId="{C462F6CE-0981-4581-8E48-EE17122AD72D}" type="presParOf" srcId="{1F402230-B6AC-44A9-9BD8-4A1D14777A03}" destId="{3EB1B714-6F6E-4C1B-B2EC-78EA2FD1BB9B}" srcOrd="0" destOrd="0" presId="urn:microsoft.com/office/officeart/2005/8/layout/radial2"/>
    <dgm:cxn modelId="{567421A1-B0DA-4C3C-9C77-9D687FD0188C}" type="presParOf" srcId="{1F402230-B6AC-44A9-9BD8-4A1D14777A03}" destId="{B30367EA-DEBA-4397-9369-8FAC91662726}" srcOrd="1" destOrd="0" presId="urn:microsoft.com/office/officeart/2005/8/layout/radial2"/>
    <dgm:cxn modelId="{77FBC26D-707C-4397-80CE-1595B799F6FB}" type="presParOf" srcId="{BD8A4D53-B432-4888-BF37-1D9CF8097C9E}" destId="{AB0C60C9-FAAF-4F40-B463-DCD1527DB203}" srcOrd="3" destOrd="0" presId="urn:microsoft.com/office/officeart/2005/8/layout/radial2"/>
    <dgm:cxn modelId="{6FE9ACB9-5AE0-4AE5-8AF5-114071366DE9}" type="presParOf" srcId="{BD8A4D53-B432-4888-BF37-1D9CF8097C9E}" destId="{BF45054D-7C7F-4A27-B5A7-256A43B5B220}" srcOrd="4" destOrd="0" presId="urn:microsoft.com/office/officeart/2005/8/layout/radial2"/>
    <dgm:cxn modelId="{40FB831B-BEFE-46A2-8B82-4523A7E97F87}" type="presParOf" srcId="{BF45054D-7C7F-4A27-B5A7-256A43B5B220}" destId="{255FA722-C1AA-4087-B8A0-36DAA1CB8420}" srcOrd="0" destOrd="0" presId="urn:microsoft.com/office/officeart/2005/8/layout/radial2"/>
    <dgm:cxn modelId="{9D7FFDDF-D4FA-42BE-91AF-B1554F1993CF}" type="presParOf" srcId="{BF45054D-7C7F-4A27-B5A7-256A43B5B220}" destId="{17BF140F-3C6B-46EE-9FEF-E93949DA0EED}" srcOrd="1" destOrd="0" presId="urn:microsoft.com/office/officeart/2005/8/layout/radial2"/>
    <dgm:cxn modelId="{05AF938D-78BC-45EB-86E2-0771A9316C55}" type="presParOf" srcId="{BD8A4D53-B432-4888-BF37-1D9CF8097C9E}" destId="{9A25E5D8-9181-4838-BACC-05395DBFE7F1}" srcOrd="5" destOrd="0" presId="urn:microsoft.com/office/officeart/2005/8/layout/radial2"/>
    <dgm:cxn modelId="{D4C9EE0C-6FB0-4707-8B1A-4874E500C8DF}" type="presParOf" srcId="{BD8A4D53-B432-4888-BF37-1D9CF8097C9E}" destId="{E4E81484-4B5D-48A6-A9E0-03C6053BA3BF}" srcOrd="6" destOrd="0" presId="urn:microsoft.com/office/officeart/2005/8/layout/radial2"/>
    <dgm:cxn modelId="{518BC4ED-9D5A-4021-9B26-AD1746EA9C5C}" type="presParOf" srcId="{E4E81484-4B5D-48A6-A9E0-03C6053BA3BF}" destId="{BEC69D7C-F7E3-4B1F-9DDF-0731857C3A6A}" srcOrd="0" destOrd="0" presId="urn:microsoft.com/office/officeart/2005/8/layout/radial2"/>
    <dgm:cxn modelId="{46350B05-4E98-4491-A2C7-CE7659CB7673}" type="presParOf" srcId="{E4E81484-4B5D-48A6-A9E0-03C6053BA3BF}" destId="{9F12237D-69D2-4DFD-8CB8-CCA4C670E5B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ECAB-8C29-4D81-B014-0550BB4908D8}">
      <dsp:nvSpPr>
        <dsp:cNvPr id="0" name=""/>
        <dsp:cNvSpPr/>
      </dsp:nvSpPr>
      <dsp:spPr>
        <a:xfrm>
          <a:off x="0" y="1508759"/>
          <a:ext cx="8305800" cy="2011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32C50-0614-4D24-ABA3-4138277AB4A4}">
      <dsp:nvSpPr>
        <dsp:cNvPr id="0" name=""/>
        <dsp:cNvSpPr/>
      </dsp:nvSpPr>
      <dsp:spPr>
        <a:xfrm>
          <a:off x="2584" y="0"/>
          <a:ext cx="1388828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Nov. 2009: </a:t>
          </a:r>
          <a:r>
            <a:rPr lang="en-US" sz="1800" kern="1200" dirty="0" smtClean="0"/>
            <a:t>Executive Order: Reduce Improper Payments</a:t>
          </a:r>
          <a:endParaRPr lang="en-US" sz="1800" kern="1200" dirty="0"/>
        </a:p>
      </dsp:txBody>
      <dsp:txXfrm>
        <a:off x="2584" y="0"/>
        <a:ext cx="1388828" cy="2011680"/>
      </dsp:txXfrm>
    </dsp:sp>
    <dsp:sp modelId="{8F895F0B-7FD0-4FB9-8244-6A6F7B044439}">
      <dsp:nvSpPr>
        <dsp:cNvPr id="0" name=""/>
        <dsp:cNvSpPr/>
      </dsp:nvSpPr>
      <dsp:spPr>
        <a:xfrm>
          <a:off x="445538" y="2263140"/>
          <a:ext cx="502920" cy="50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3154E-EB17-4B54-9CCC-F690C49B738A}">
      <dsp:nvSpPr>
        <dsp:cNvPr id="0" name=""/>
        <dsp:cNvSpPr/>
      </dsp:nvSpPr>
      <dsp:spPr>
        <a:xfrm>
          <a:off x="1460854" y="3017519"/>
          <a:ext cx="1636970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Feb 2011: </a:t>
          </a:r>
          <a:r>
            <a:rPr lang="en-US" sz="1800" kern="1200" dirty="0" smtClean="0"/>
            <a:t>Presidential Memo: Reduce Administrative Burden</a:t>
          </a:r>
          <a:endParaRPr lang="en-US" sz="1800" kern="1200" dirty="0"/>
        </a:p>
      </dsp:txBody>
      <dsp:txXfrm>
        <a:off x="1460854" y="3017519"/>
        <a:ext cx="1636970" cy="2011680"/>
      </dsp:txXfrm>
    </dsp:sp>
    <dsp:sp modelId="{22AD2F83-C41C-4975-944A-588D6A370C46}">
      <dsp:nvSpPr>
        <dsp:cNvPr id="0" name=""/>
        <dsp:cNvSpPr/>
      </dsp:nvSpPr>
      <dsp:spPr>
        <a:xfrm>
          <a:off x="2027879" y="2263140"/>
          <a:ext cx="502920" cy="50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9617E-89EB-4334-B932-DDCD3590DA66}">
      <dsp:nvSpPr>
        <dsp:cNvPr id="0" name=""/>
        <dsp:cNvSpPr/>
      </dsp:nvSpPr>
      <dsp:spPr>
        <a:xfrm>
          <a:off x="3167266" y="0"/>
          <a:ext cx="1388828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Feb 2012</a:t>
          </a:r>
          <a:r>
            <a:rPr lang="en-US" sz="1800" kern="1200" dirty="0" smtClean="0"/>
            <a:t>: Advance Notice of Proposed Guidance (public comments)</a:t>
          </a:r>
          <a:endParaRPr lang="en-US" sz="1800" kern="1200" dirty="0"/>
        </a:p>
      </dsp:txBody>
      <dsp:txXfrm>
        <a:off x="3167266" y="0"/>
        <a:ext cx="1388828" cy="2011680"/>
      </dsp:txXfrm>
    </dsp:sp>
    <dsp:sp modelId="{C185A8A9-9C9D-4316-A8ED-EE87DB60FAE9}">
      <dsp:nvSpPr>
        <dsp:cNvPr id="0" name=""/>
        <dsp:cNvSpPr/>
      </dsp:nvSpPr>
      <dsp:spPr>
        <a:xfrm>
          <a:off x="3610221" y="2263140"/>
          <a:ext cx="502920" cy="50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8E8F4-13C9-4D27-BAD0-05031BF6BD3D}">
      <dsp:nvSpPr>
        <dsp:cNvPr id="0" name=""/>
        <dsp:cNvSpPr/>
      </dsp:nvSpPr>
      <dsp:spPr>
        <a:xfrm>
          <a:off x="4625536" y="3017519"/>
          <a:ext cx="1388828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Feb 2013: </a:t>
          </a:r>
          <a:r>
            <a:rPr lang="en-US" sz="1800" kern="1200" dirty="0" smtClean="0"/>
            <a:t>Notice of Proposed Guidance (public comments)</a:t>
          </a:r>
          <a:endParaRPr lang="en-US" sz="1800" kern="1200" dirty="0"/>
        </a:p>
      </dsp:txBody>
      <dsp:txXfrm>
        <a:off x="4625536" y="3017519"/>
        <a:ext cx="1388828" cy="2011680"/>
      </dsp:txXfrm>
    </dsp:sp>
    <dsp:sp modelId="{40DD8EBE-B185-4632-97CB-020544A6A584}">
      <dsp:nvSpPr>
        <dsp:cNvPr id="0" name=""/>
        <dsp:cNvSpPr/>
      </dsp:nvSpPr>
      <dsp:spPr>
        <a:xfrm>
          <a:off x="5068491" y="2263140"/>
          <a:ext cx="502920" cy="50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1FCFF-492D-4FB5-AB86-387837945208}">
      <dsp:nvSpPr>
        <dsp:cNvPr id="0" name=""/>
        <dsp:cNvSpPr/>
      </dsp:nvSpPr>
      <dsp:spPr>
        <a:xfrm>
          <a:off x="6083806" y="0"/>
          <a:ext cx="1388828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Dec 2013</a:t>
          </a:r>
          <a:r>
            <a:rPr lang="en-US" sz="1800" kern="1200" dirty="0" smtClean="0"/>
            <a:t>: Final Uniform Guidance</a:t>
          </a:r>
          <a:endParaRPr lang="en-US" sz="1800" kern="1200" dirty="0"/>
        </a:p>
      </dsp:txBody>
      <dsp:txXfrm>
        <a:off x="6083806" y="0"/>
        <a:ext cx="1388828" cy="2011680"/>
      </dsp:txXfrm>
    </dsp:sp>
    <dsp:sp modelId="{BCDB8FA1-BCC5-4CC6-BDFA-6604CB3F4B4B}">
      <dsp:nvSpPr>
        <dsp:cNvPr id="0" name=""/>
        <dsp:cNvSpPr/>
      </dsp:nvSpPr>
      <dsp:spPr>
        <a:xfrm>
          <a:off x="6526761" y="2263140"/>
          <a:ext cx="502920" cy="50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8A56-D409-4461-9D7D-A405760F28E8}">
      <dsp:nvSpPr>
        <dsp:cNvPr id="0" name=""/>
        <dsp:cNvSpPr/>
      </dsp:nvSpPr>
      <dsp:spPr>
        <a:xfrm>
          <a:off x="0" y="1470155"/>
          <a:ext cx="8991600" cy="19602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49ED6-9689-470F-BC3C-6D5947FBF860}">
      <dsp:nvSpPr>
        <dsp:cNvPr id="0" name=""/>
        <dsp:cNvSpPr/>
      </dsp:nvSpPr>
      <dsp:spPr>
        <a:xfrm>
          <a:off x="1056" y="0"/>
          <a:ext cx="1295119" cy="196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December 2013</a:t>
          </a:r>
          <a:r>
            <a:rPr lang="en-US" sz="1700" kern="1200" dirty="0" smtClean="0"/>
            <a:t>: Uniform Guidance Published</a:t>
          </a:r>
          <a:endParaRPr lang="en-US" sz="1700" kern="1200" dirty="0"/>
        </a:p>
      </dsp:txBody>
      <dsp:txXfrm>
        <a:off x="1056" y="0"/>
        <a:ext cx="1295119" cy="1960207"/>
      </dsp:txXfrm>
    </dsp:sp>
    <dsp:sp modelId="{640C69BF-9F17-4971-86E4-9B37E9CAEC70}">
      <dsp:nvSpPr>
        <dsp:cNvPr id="0" name=""/>
        <dsp:cNvSpPr/>
      </dsp:nvSpPr>
      <dsp:spPr>
        <a:xfrm>
          <a:off x="403590" y="2205233"/>
          <a:ext cx="490051" cy="49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FFCE-E1C2-4E01-99E7-6651CFB62B4C}">
      <dsp:nvSpPr>
        <dsp:cNvPr id="0" name=""/>
        <dsp:cNvSpPr/>
      </dsp:nvSpPr>
      <dsp:spPr>
        <a:xfrm>
          <a:off x="1219200" y="2940310"/>
          <a:ext cx="1918558" cy="196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January-April 2014</a:t>
          </a:r>
          <a:r>
            <a:rPr lang="en-US" sz="1700" kern="1200" dirty="0" smtClean="0"/>
            <a:t>: Training Webcasts, Publish 2014 Single Audit Compliance Supplement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219200" y="2940310"/>
        <a:ext cx="1918558" cy="1960207"/>
      </dsp:txXfrm>
    </dsp:sp>
    <dsp:sp modelId="{B65CB76B-9D86-435B-AAB8-67D0C111F708}">
      <dsp:nvSpPr>
        <dsp:cNvPr id="0" name=""/>
        <dsp:cNvSpPr/>
      </dsp:nvSpPr>
      <dsp:spPr>
        <a:xfrm>
          <a:off x="1905000" y="2209800"/>
          <a:ext cx="490051" cy="49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E96EF-F9F9-411E-9802-2CFC7B09AA4D}">
      <dsp:nvSpPr>
        <dsp:cNvPr id="0" name=""/>
        <dsp:cNvSpPr/>
      </dsp:nvSpPr>
      <dsp:spPr>
        <a:xfrm>
          <a:off x="2895603" y="152401"/>
          <a:ext cx="1733995" cy="180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June 2014: </a:t>
          </a:r>
          <a:r>
            <a:rPr lang="en-US" sz="1700" kern="1200" dirty="0" smtClean="0"/>
            <a:t>Agencies Submit Draft Rules to OMB, Continued Outreach on Implementation</a:t>
          </a:r>
          <a:endParaRPr lang="en-US" sz="1700" kern="1200" dirty="0"/>
        </a:p>
      </dsp:txBody>
      <dsp:txXfrm>
        <a:off x="2895603" y="152401"/>
        <a:ext cx="1733995" cy="1807801"/>
      </dsp:txXfrm>
    </dsp:sp>
    <dsp:sp modelId="{EC757A5B-3623-4AB9-9309-6C4E33EB7161}">
      <dsp:nvSpPr>
        <dsp:cNvPr id="0" name=""/>
        <dsp:cNvSpPr/>
      </dsp:nvSpPr>
      <dsp:spPr>
        <a:xfrm>
          <a:off x="3505198" y="2171698"/>
          <a:ext cx="490051" cy="49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B88A8-8BD4-429D-9A74-8D4B0A194718}">
      <dsp:nvSpPr>
        <dsp:cNvPr id="0" name=""/>
        <dsp:cNvSpPr/>
      </dsp:nvSpPr>
      <dsp:spPr>
        <a:xfrm>
          <a:off x="5095572" y="2940310"/>
          <a:ext cx="978956" cy="196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095572" y="2940310"/>
        <a:ext cx="978956" cy="1960207"/>
      </dsp:txXfrm>
    </dsp:sp>
    <dsp:sp modelId="{D4AB77C4-CB8A-44A1-850F-D47955F27044}">
      <dsp:nvSpPr>
        <dsp:cNvPr id="0" name=""/>
        <dsp:cNvSpPr/>
      </dsp:nvSpPr>
      <dsp:spPr>
        <a:xfrm>
          <a:off x="5165174" y="2209800"/>
          <a:ext cx="490051" cy="49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8304-52A2-4B52-ADAA-98C8AE50C188}">
      <dsp:nvSpPr>
        <dsp:cNvPr id="0" name=""/>
        <dsp:cNvSpPr/>
      </dsp:nvSpPr>
      <dsp:spPr>
        <a:xfrm>
          <a:off x="6145199" y="298946"/>
          <a:ext cx="1967907" cy="175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December 2014: </a:t>
          </a:r>
          <a:r>
            <a:rPr lang="en-US" sz="1700" kern="1200" dirty="0" smtClean="0"/>
            <a:t>Final Guidance Effective, Baseline Metrics Collected, Case Studies of Best Practices Published</a:t>
          </a:r>
          <a:endParaRPr lang="en-US" sz="1700" kern="1200" dirty="0"/>
        </a:p>
      </dsp:txBody>
      <dsp:txXfrm>
        <a:off x="6145199" y="298946"/>
        <a:ext cx="1967907" cy="1754405"/>
      </dsp:txXfrm>
    </dsp:sp>
    <dsp:sp modelId="{3667668D-29C1-416C-B0E2-2B6E688B98E7}">
      <dsp:nvSpPr>
        <dsp:cNvPr id="0" name=""/>
        <dsp:cNvSpPr/>
      </dsp:nvSpPr>
      <dsp:spPr>
        <a:xfrm>
          <a:off x="6857998" y="2272051"/>
          <a:ext cx="490051" cy="49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5E5D8-9181-4838-BACC-05395DBFE7F1}">
      <dsp:nvSpPr>
        <dsp:cNvPr id="0" name=""/>
        <dsp:cNvSpPr/>
      </dsp:nvSpPr>
      <dsp:spPr>
        <a:xfrm rot="2561280">
          <a:off x="2876214" y="2908697"/>
          <a:ext cx="63934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639340" y="22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C60C9-FAAF-4F40-B463-DCD1527DB203}">
      <dsp:nvSpPr>
        <dsp:cNvPr id="0" name=""/>
        <dsp:cNvSpPr/>
      </dsp:nvSpPr>
      <dsp:spPr>
        <a:xfrm>
          <a:off x="2960909" y="2039893"/>
          <a:ext cx="710363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710363" y="22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69661-CEE5-434D-99F4-30DED52157A1}">
      <dsp:nvSpPr>
        <dsp:cNvPr id="0" name=""/>
        <dsp:cNvSpPr/>
      </dsp:nvSpPr>
      <dsp:spPr>
        <a:xfrm rot="19105847">
          <a:off x="2867104" y="1165784"/>
          <a:ext cx="744936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744936" y="22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C5380-D727-4EE8-9886-C7D03DF6CEE2}">
      <dsp:nvSpPr>
        <dsp:cNvPr id="0" name=""/>
        <dsp:cNvSpPr/>
      </dsp:nvSpPr>
      <dsp:spPr>
        <a:xfrm>
          <a:off x="1158346" y="822666"/>
          <a:ext cx="2211736" cy="2488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1B714-6F6E-4C1B-B2EC-78EA2FD1BB9B}">
      <dsp:nvSpPr>
        <dsp:cNvPr id="0" name=""/>
        <dsp:cNvSpPr/>
      </dsp:nvSpPr>
      <dsp:spPr>
        <a:xfrm>
          <a:off x="3375854" y="970"/>
          <a:ext cx="1130707" cy="113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Awards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Received</a:t>
          </a:r>
          <a:endParaRPr lang="en-US" sz="1400" kern="1200" dirty="0"/>
        </a:p>
      </dsp:txBody>
      <dsp:txXfrm>
        <a:off x="3541442" y="166558"/>
        <a:ext cx="799531" cy="799531"/>
      </dsp:txXfrm>
    </dsp:sp>
    <dsp:sp modelId="{B30367EA-DEBA-4397-9369-8FAC91662726}">
      <dsp:nvSpPr>
        <dsp:cNvPr id="0" name=""/>
        <dsp:cNvSpPr/>
      </dsp:nvSpPr>
      <dsp:spPr>
        <a:xfrm>
          <a:off x="4619632" y="970"/>
          <a:ext cx="1696060" cy="1130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A-102 &amp; A-89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A-87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A-133 &amp;A-50</a:t>
          </a:r>
          <a:endParaRPr lang="en-US" sz="2100" kern="1200" dirty="0"/>
        </a:p>
      </dsp:txBody>
      <dsp:txXfrm>
        <a:off x="4619632" y="970"/>
        <a:ext cx="1696060" cy="1130707"/>
      </dsp:txXfrm>
    </dsp:sp>
    <dsp:sp modelId="{255FA722-C1AA-4087-B8A0-36DAA1CB8420}">
      <dsp:nvSpPr>
        <dsp:cNvPr id="0" name=""/>
        <dsp:cNvSpPr/>
      </dsp:nvSpPr>
      <dsp:spPr>
        <a:xfrm>
          <a:off x="3671272" y="1456756"/>
          <a:ext cx="1211888" cy="121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Subawards to universities</a:t>
          </a:r>
          <a:endParaRPr lang="en-US" sz="1400" kern="1200" dirty="0"/>
        </a:p>
      </dsp:txBody>
      <dsp:txXfrm>
        <a:off x="3848749" y="1634233"/>
        <a:ext cx="856934" cy="856934"/>
      </dsp:txXfrm>
    </dsp:sp>
    <dsp:sp modelId="{17BF140F-3C6B-46EE-9FEF-E93949DA0EED}">
      <dsp:nvSpPr>
        <dsp:cNvPr id="0" name=""/>
        <dsp:cNvSpPr/>
      </dsp:nvSpPr>
      <dsp:spPr>
        <a:xfrm>
          <a:off x="5004349" y="1456756"/>
          <a:ext cx="1817832" cy="121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A-110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A-21</a:t>
          </a:r>
          <a:endParaRPr lang="en-US" sz="2100" kern="1200" dirty="0"/>
        </a:p>
      </dsp:txBody>
      <dsp:txXfrm>
        <a:off x="5004349" y="1456756"/>
        <a:ext cx="1817832" cy="1211888"/>
      </dsp:txXfrm>
    </dsp:sp>
    <dsp:sp modelId="{BEC69D7C-F7E3-4B1F-9DDF-0731857C3A6A}">
      <dsp:nvSpPr>
        <dsp:cNvPr id="0" name=""/>
        <dsp:cNvSpPr/>
      </dsp:nvSpPr>
      <dsp:spPr>
        <a:xfrm>
          <a:off x="3270319" y="2953133"/>
          <a:ext cx="1211888" cy="121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Subawards to nonprofits</a:t>
          </a:r>
          <a:endParaRPr lang="en-US" sz="1400" kern="1200" dirty="0"/>
        </a:p>
      </dsp:txBody>
      <dsp:txXfrm>
        <a:off x="3447796" y="3130610"/>
        <a:ext cx="856934" cy="856934"/>
      </dsp:txXfrm>
    </dsp:sp>
    <dsp:sp modelId="{9F12237D-69D2-4DFD-8CB8-CCA4C670E5BE}">
      <dsp:nvSpPr>
        <dsp:cNvPr id="0" name=""/>
        <dsp:cNvSpPr/>
      </dsp:nvSpPr>
      <dsp:spPr>
        <a:xfrm>
          <a:off x="4603396" y="2953133"/>
          <a:ext cx="1817832" cy="121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A-110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A-122</a:t>
          </a:r>
          <a:endParaRPr lang="en-US" sz="2100" kern="1200" dirty="0"/>
        </a:p>
      </dsp:txBody>
      <dsp:txXfrm>
        <a:off x="4603396" y="2953133"/>
        <a:ext cx="1817832" cy="1211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4C248-F488-4AAF-BCE8-950F972871D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4AE-5D91-4EDB-9FBC-0C1C4640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64F201-8A9D-4A03-A087-0DDF40A0CFB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37B681-07A6-4DA7-88EF-0EEF3419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35433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505200"/>
            <a:ext cx="592836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5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5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18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5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2351-1173-4CB6-90FD-F90EB762193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0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A7C639-6E48-45F5-8ACA-A463C0260DD9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2179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2351-1173-4CB6-90FD-F90EB762193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2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2351-1173-4CB6-90FD-F90EB762193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8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32D899-5F15-4FFA-ACDF-63F65E6C03D4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031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EE7F85-286E-4FB2-9816-FFC6C4E331D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048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7028E-A82D-450D-82B7-E0CFA190E2F3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5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B681-07A6-4DA7-88EF-0EEF3419EB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7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8200" y="6312932"/>
            <a:ext cx="7467600" cy="152400"/>
            <a:chOff x="685800" y="6324600"/>
            <a:chExt cx="7467600" cy="15240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85800" y="6324600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85800" y="6477000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 userDrawn="1"/>
        </p:nvSpPr>
        <p:spPr>
          <a:xfrm>
            <a:off x="4135582" y="6008132"/>
            <a:ext cx="8382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08132"/>
            <a:ext cx="7620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532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38200" y="6394966"/>
            <a:ext cx="7467600" cy="152400"/>
            <a:chOff x="838200" y="6312932"/>
            <a:chExt cx="7467600" cy="15240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4114800" y="6160532"/>
            <a:ext cx="756166" cy="621268"/>
            <a:chOff x="4114800" y="6037481"/>
            <a:chExt cx="756166" cy="621268"/>
          </a:xfrm>
        </p:grpSpPr>
        <p:sp>
          <p:nvSpPr>
            <p:cNvPr id="15" name="Oval 14"/>
            <p:cNvSpPr/>
            <p:nvPr userDrawn="1"/>
          </p:nvSpPr>
          <p:spPr>
            <a:xfrm>
              <a:off x="4114800" y="6037481"/>
              <a:ext cx="756166" cy="621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7" y="6049149"/>
              <a:ext cx="597932" cy="59793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 userDrawn="1"/>
        </p:nvSpPr>
        <p:spPr>
          <a:xfrm>
            <a:off x="6781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708-E9C9-476F-A58C-583D69BAA02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F87D-F13A-42B9-89A1-3AC8A34C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708-E9C9-476F-A58C-583D69BAA02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F87D-F13A-42B9-89A1-3AC8A34C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708-E9C9-476F-A58C-583D69BAA02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F87D-F13A-42B9-89A1-3AC8A34C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708-E9C9-476F-A58C-583D69BAA02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F87D-F13A-42B9-89A1-3AC8A34C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3660371" y="547116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828800" y="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657600" y="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5486400" y="0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7315200" y="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0" y="137160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828800" y="137160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 userDrawn="1"/>
        </p:nvSpPr>
        <p:spPr>
          <a:xfrm>
            <a:off x="0" y="2734887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1828800" y="2734887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3660371" y="1366749"/>
            <a:ext cx="5486400" cy="27362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-1" y="5489171"/>
            <a:ext cx="5489172" cy="13535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0" y="409956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5489171" y="547116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7317971" y="5471160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1905000" cy="1905000"/>
          </a:xfrm>
          <a:prstGeom prst="rect">
            <a:avLst/>
          </a:prstGeom>
        </p:spPr>
      </p:pic>
      <p:sp>
        <p:nvSpPr>
          <p:cNvPr id="66" name="Rectangle 65"/>
          <p:cNvSpPr/>
          <p:nvPr userDrawn="1"/>
        </p:nvSpPr>
        <p:spPr>
          <a:xfrm>
            <a:off x="1828800" y="4117571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34331"/>
            <a:ext cx="4876800" cy="846137"/>
          </a:xfrm>
        </p:spPr>
        <p:txBody>
          <a:bodyPr>
            <a:norm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3660371" y="4118956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>
            <a:off x="5489171" y="4118956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7317971" y="4118956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 userDrawn="1"/>
        </p:nvSpPr>
        <p:spPr>
          <a:xfrm>
            <a:off x="1385" y="5750467"/>
            <a:ext cx="548640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0" dirty="0" smtClean="0">
                <a:solidFill>
                  <a:schemeClr val="bg1"/>
                </a:solidFill>
                <a:latin typeface="Garamond" pitchFamily="18" charset="0"/>
              </a:rPr>
              <a:t>Office of Federal Financial Management</a:t>
            </a:r>
          </a:p>
          <a:p>
            <a:pPr algn="ctr"/>
            <a:r>
              <a:rPr lang="en-US" sz="2400" spc="0" dirty="0" smtClean="0">
                <a:solidFill>
                  <a:schemeClr val="bg1"/>
                </a:solidFill>
                <a:latin typeface="Garamond" pitchFamily="18" charset="0"/>
              </a:rPr>
              <a:t>Office</a:t>
            </a:r>
            <a:r>
              <a:rPr lang="en-US" sz="2400" spc="0" baseline="0" dirty="0" smtClean="0">
                <a:solidFill>
                  <a:schemeClr val="bg1"/>
                </a:solidFill>
                <a:latin typeface="Garamond" pitchFamily="18" charset="0"/>
              </a:rPr>
              <a:t> of Management and Budget</a:t>
            </a:r>
            <a:endParaRPr lang="en-US" sz="2400" spc="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2743200"/>
            <a:ext cx="4495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Date / Name /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 userDrawn="1"/>
        </p:nvSpPr>
        <p:spPr>
          <a:xfrm>
            <a:off x="3660371" y="547116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828800" y="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657600" y="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5486400" y="0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7315200" y="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0" y="137160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828800" y="137160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 userDrawn="1"/>
        </p:nvSpPr>
        <p:spPr>
          <a:xfrm>
            <a:off x="0" y="2734887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1828800" y="2734887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3660371" y="1366749"/>
            <a:ext cx="5486400" cy="27362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-1" y="5489171"/>
            <a:ext cx="5489172" cy="13535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0" y="409956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5489171" y="5471160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7317971" y="5471160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1905000" cy="1905000"/>
          </a:xfrm>
          <a:prstGeom prst="rect">
            <a:avLst/>
          </a:prstGeom>
        </p:spPr>
      </p:pic>
      <p:sp>
        <p:nvSpPr>
          <p:cNvPr id="66" name="Rectangle 65"/>
          <p:cNvSpPr/>
          <p:nvPr userDrawn="1"/>
        </p:nvSpPr>
        <p:spPr>
          <a:xfrm>
            <a:off x="1828800" y="4117571"/>
            <a:ext cx="1828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34331"/>
            <a:ext cx="4876800" cy="846137"/>
          </a:xfrm>
        </p:spPr>
        <p:txBody>
          <a:bodyPr>
            <a:norm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3660371" y="4118956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7317971" y="4118956"/>
            <a:ext cx="18288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 userDrawn="1"/>
        </p:nvSpPr>
        <p:spPr>
          <a:xfrm>
            <a:off x="1385" y="5750467"/>
            <a:ext cx="548640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0" dirty="0" smtClean="0">
                <a:solidFill>
                  <a:schemeClr val="bg1"/>
                </a:solidFill>
                <a:latin typeface="Garamond" pitchFamily="18" charset="0"/>
              </a:rPr>
              <a:t>Office of Federal Financial Management</a:t>
            </a:r>
          </a:p>
          <a:p>
            <a:pPr algn="ctr"/>
            <a:r>
              <a:rPr lang="en-US" sz="2400" spc="0" dirty="0" smtClean="0">
                <a:solidFill>
                  <a:schemeClr val="bg1"/>
                </a:solidFill>
                <a:latin typeface="Garamond" pitchFamily="18" charset="0"/>
              </a:rPr>
              <a:t>Office</a:t>
            </a:r>
            <a:r>
              <a:rPr lang="en-US" sz="2400" spc="0" baseline="0" dirty="0" smtClean="0">
                <a:solidFill>
                  <a:schemeClr val="bg1"/>
                </a:solidFill>
                <a:latin typeface="Garamond" pitchFamily="18" charset="0"/>
              </a:rPr>
              <a:t> of Management and Budget</a:t>
            </a:r>
            <a:endParaRPr lang="en-US" sz="2400" spc="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2743200"/>
            <a:ext cx="4495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Date / Name / Title</a:t>
            </a:r>
            <a:endParaRPr lang="en-US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5489170" y="4118955"/>
            <a:ext cx="3654829" cy="27238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8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05200" y="609600"/>
            <a:ext cx="2133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685800"/>
            <a:ext cx="1905000" cy="1905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14400" y="3040063"/>
            <a:ext cx="7315200" cy="769937"/>
          </a:xfrm>
        </p:spPr>
        <p:txBody>
          <a:bodyPr>
            <a:normAutofit/>
          </a:bodyPr>
          <a:lstStyle>
            <a:lvl1pPr marL="0" indent="0" algn="ctr">
              <a:buNone/>
              <a:defRPr sz="4400" b="1" baseline="0"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24100" y="3962400"/>
            <a:ext cx="4495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Garamond" pitchFamily="18" charset="0"/>
              </a:defRPr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838200" y="6394966"/>
            <a:ext cx="7467600" cy="152400"/>
            <a:chOff x="838200" y="6312932"/>
            <a:chExt cx="7467600" cy="1524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4114800" y="6160532"/>
            <a:ext cx="756166" cy="621268"/>
            <a:chOff x="4114800" y="6037481"/>
            <a:chExt cx="756166" cy="621268"/>
          </a:xfrm>
        </p:grpSpPr>
        <p:sp>
          <p:nvSpPr>
            <p:cNvPr id="14" name="Oval 13"/>
            <p:cNvSpPr/>
            <p:nvPr userDrawn="1"/>
          </p:nvSpPr>
          <p:spPr>
            <a:xfrm>
              <a:off x="4114800" y="6037481"/>
              <a:ext cx="756166" cy="621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7" y="6049149"/>
              <a:ext cx="597932" cy="5979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81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38200" y="1143000"/>
            <a:ext cx="7467600" cy="152400"/>
            <a:chOff x="838200" y="6312932"/>
            <a:chExt cx="7467600" cy="152400"/>
          </a:xfrm>
        </p:grpSpPr>
        <p:cxnSp>
          <p:nvCxnSpPr>
            <p:cNvPr id="19" name="Straight Connector 18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28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38200" y="6394966"/>
            <a:ext cx="7467600" cy="152400"/>
            <a:chOff x="838200" y="6312932"/>
            <a:chExt cx="7467600" cy="15240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4114800" y="6160532"/>
            <a:ext cx="756166" cy="621268"/>
            <a:chOff x="4114800" y="6037481"/>
            <a:chExt cx="756166" cy="621268"/>
          </a:xfrm>
        </p:grpSpPr>
        <p:sp>
          <p:nvSpPr>
            <p:cNvPr id="17" name="Oval 16"/>
            <p:cNvSpPr/>
            <p:nvPr userDrawn="1"/>
          </p:nvSpPr>
          <p:spPr>
            <a:xfrm>
              <a:off x="4114800" y="6037481"/>
              <a:ext cx="756166" cy="621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7" y="6049149"/>
              <a:ext cx="597932" cy="59793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 userDrawn="1"/>
        </p:nvSpPr>
        <p:spPr>
          <a:xfrm>
            <a:off x="6781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3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38200" y="6394966"/>
            <a:ext cx="7467600" cy="152400"/>
            <a:chOff x="838200" y="6312932"/>
            <a:chExt cx="7467600" cy="15240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 userDrawn="1"/>
        </p:nvGrpSpPr>
        <p:grpSpPr>
          <a:xfrm>
            <a:off x="4114800" y="6160532"/>
            <a:ext cx="756166" cy="621268"/>
            <a:chOff x="4114800" y="6037481"/>
            <a:chExt cx="756166" cy="621268"/>
          </a:xfrm>
        </p:grpSpPr>
        <p:sp>
          <p:nvSpPr>
            <p:cNvPr id="18" name="Oval 17"/>
            <p:cNvSpPr/>
            <p:nvPr userDrawn="1"/>
          </p:nvSpPr>
          <p:spPr>
            <a:xfrm>
              <a:off x="4114800" y="6037481"/>
              <a:ext cx="756166" cy="621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7" y="6049149"/>
              <a:ext cx="597932" cy="597932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6781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8200" y="1066800"/>
            <a:ext cx="7467600" cy="152400"/>
            <a:chOff x="838200" y="6312932"/>
            <a:chExt cx="7467600" cy="152400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031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8200" y="6394966"/>
            <a:ext cx="7467600" cy="152400"/>
            <a:chOff x="838200" y="6312932"/>
            <a:chExt cx="7467600" cy="15240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4114800" y="6160532"/>
            <a:ext cx="756166" cy="621268"/>
            <a:chOff x="4114800" y="6037481"/>
            <a:chExt cx="756166" cy="621268"/>
          </a:xfrm>
        </p:grpSpPr>
        <p:sp>
          <p:nvSpPr>
            <p:cNvPr id="20" name="Oval 19"/>
            <p:cNvSpPr/>
            <p:nvPr userDrawn="1"/>
          </p:nvSpPr>
          <p:spPr>
            <a:xfrm>
              <a:off x="4114800" y="6037481"/>
              <a:ext cx="756166" cy="621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7" y="6049149"/>
              <a:ext cx="597932" cy="597932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781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38200" y="1066800"/>
            <a:ext cx="7467600" cy="152400"/>
            <a:chOff x="838200" y="6312932"/>
            <a:chExt cx="7467600" cy="152400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62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38200" y="6394966"/>
            <a:ext cx="7467600" cy="152400"/>
            <a:chOff x="838200" y="6312932"/>
            <a:chExt cx="7467600" cy="1524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4114800" y="6160532"/>
            <a:ext cx="756166" cy="621268"/>
            <a:chOff x="4114800" y="6037481"/>
            <a:chExt cx="756166" cy="621268"/>
          </a:xfrm>
        </p:grpSpPr>
        <p:sp>
          <p:nvSpPr>
            <p:cNvPr id="16" name="Oval 15"/>
            <p:cNvSpPr/>
            <p:nvPr userDrawn="1"/>
          </p:nvSpPr>
          <p:spPr>
            <a:xfrm>
              <a:off x="4114800" y="6037481"/>
              <a:ext cx="756166" cy="621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17" y="6049149"/>
              <a:ext cx="597932" cy="597932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781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38B998-42EA-4713-8E41-F4250578ABA7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38200" y="1066800"/>
            <a:ext cx="7467600" cy="152400"/>
            <a:chOff x="838200" y="6312932"/>
            <a:chExt cx="7467600" cy="152400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838200" y="63129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838200" y="6465332"/>
              <a:ext cx="746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70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8708-E9C9-476F-A58C-583D69BAA02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F87D-F13A-42B9-89A1-3AC8A34C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fo.gov/cofar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90800"/>
            <a:ext cx="8839200" cy="213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u="sng" dirty="0" smtClean="0">
                <a:solidFill>
                  <a:srgbClr val="FF0000"/>
                </a:solidFill>
              </a:rPr>
              <a:t>The Future is NOW  </a:t>
            </a:r>
            <a:endParaRPr lang="en-US" sz="3200" u="sng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dirty="0" smtClean="0">
                <a:cs typeface="Times New Roman" pitchFamily="18" charset="0"/>
              </a:rPr>
              <a:t>New </a:t>
            </a:r>
            <a:r>
              <a:rPr lang="en-US" sz="2800" dirty="0">
                <a:cs typeface="Times New Roman" pitchFamily="18" charset="0"/>
              </a:rPr>
              <a:t>Uniform </a:t>
            </a:r>
            <a:r>
              <a:rPr lang="en-US" sz="2800" dirty="0" smtClean="0">
                <a:cs typeface="Times New Roman" pitchFamily="18" charset="0"/>
              </a:rPr>
              <a:t>Guidance</a:t>
            </a:r>
            <a:endParaRPr lang="en-US" sz="2800" dirty="0"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itchFamily="18" charset="0"/>
              </a:rPr>
              <a:t>2 CFR 200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1200" y="5181600"/>
            <a:ext cx="48768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 CFR 200 -Basic Layout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 Subparts A through F</a:t>
            </a:r>
          </a:p>
          <a:p>
            <a:pPr lvl="1"/>
            <a:r>
              <a:rPr lang="en-US" sz="2400" dirty="0" smtClean="0"/>
              <a:t>Subpart A, 200.XX – Acronyms &amp; Definitions</a:t>
            </a:r>
          </a:p>
          <a:p>
            <a:pPr lvl="1"/>
            <a:r>
              <a:rPr lang="en-US" sz="2400" dirty="0" smtClean="0"/>
              <a:t>Subpart B, 200.1XX – General</a:t>
            </a:r>
          </a:p>
          <a:p>
            <a:pPr lvl="1"/>
            <a:r>
              <a:rPr lang="en-US" sz="2400" dirty="0" smtClean="0"/>
              <a:t>Subpart C, 200.2XX – Pre Award - </a:t>
            </a:r>
            <a:r>
              <a:rPr lang="en-US" sz="2400" i="1" dirty="0" smtClean="0">
                <a:solidFill>
                  <a:srgbClr val="FF0000"/>
                </a:solidFill>
              </a:rPr>
              <a:t>Federal</a:t>
            </a:r>
            <a:endParaRPr lang="en-US" sz="2400" i="1" dirty="0" smtClean="0"/>
          </a:p>
          <a:p>
            <a:pPr lvl="1"/>
            <a:r>
              <a:rPr lang="en-US" sz="2400" dirty="0" smtClean="0"/>
              <a:t>Subpart D, 200.3XX – Post Award – </a:t>
            </a:r>
            <a:r>
              <a:rPr lang="en-US" sz="2400" i="1" dirty="0" smtClean="0">
                <a:solidFill>
                  <a:srgbClr val="FF0000"/>
                </a:solidFill>
              </a:rPr>
              <a:t>Recipients</a:t>
            </a:r>
          </a:p>
          <a:p>
            <a:pPr lvl="1"/>
            <a:r>
              <a:rPr lang="en-US" sz="2400" dirty="0" smtClean="0"/>
              <a:t>Subpart E, 200.4XX – Cost Principles </a:t>
            </a:r>
          </a:p>
          <a:p>
            <a:pPr lvl="1"/>
            <a:r>
              <a:rPr lang="en-US" sz="2400" dirty="0" smtClean="0"/>
              <a:t>Subpart F, 200.5XX – Audit </a:t>
            </a:r>
          </a:p>
          <a:p>
            <a:r>
              <a:rPr lang="en-US" sz="2800" dirty="0" smtClean="0"/>
              <a:t>11 Appendices - I through XI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“Should”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“Must”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6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“Should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“Must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Shall</a:t>
            </a:r>
            <a:r>
              <a:rPr lang="en-US" dirty="0" smtClean="0"/>
              <a:t> it Out – Yes, Shout it Out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is 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May</a:t>
            </a:r>
            <a:r>
              <a:rPr lang="en-US" dirty="0" smtClean="0"/>
              <a:t> will be back</a:t>
            </a:r>
          </a:p>
          <a:p>
            <a:pPr marL="0" indent="0">
              <a:buNone/>
            </a:pPr>
            <a:r>
              <a:rPr lang="en-US" dirty="0" smtClean="0"/>
              <a:t>So are April and June</a:t>
            </a:r>
          </a:p>
          <a:p>
            <a:pPr marL="0" indent="0">
              <a:buNone/>
            </a:pPr>
            <a:r>
              <a:rPr lang="en-US" dirty="0" smtClean="0"/>
              <a:t>Orange is the new Black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is the new </a:t>
            </a:r>
            <a:r>
              <a:rPr lang="en-US" dirty="0" smtClean="0">
                <a:solidFill>
                  <a:srgbClr val="FF0000"/>
                </a:solidFill>
              </a:rPr>
              <a:t>Shall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6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Impact for Research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Standard </a:t>
            </a:r>
            <a:r>
              <a:rPr lang="en-US" dirty="0" smtClean="0">
                <a:solidFill>
                  <a:prstClr val="black"/>
                </a:solidFill>
              </a:rPr>
              <a:t>data 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Definitions, NOFO, Application, Award </a:t>
            </a:r>
            <a:r>
              <a:rPr lang="en-US" dirty="0" smtClean="0">
                <a:solidFill>
                  <a:prstClr val="black"/>
                </a:solidFill>
              </a:rPr>
              <a:t>Notice</a:t>
            </a:r>
          </a:p>
          <a:p>
            <a:pPr lvl="0"/>
            <a:r>
              <a:rPr lang="en-US" sz="3100" dirty="0">
                <a:solidFill>
                  <a:prstClr val="black"/>
                </a:solidFill>
              </a:rPr>
              <a:t>Computing devices as supplies – </a:t>
            </a:r>
            <a:r>
              <a:rPr lang="en-US" sz="3100" dirty="0" smtClean="0">
                <a:solidFill>
                  <a:srgbClr val="FF0000"/>
                </a:solidFill>
              </a:rPr>
              <a:t>200.94</a:t>
            </a:r>
          </a:p>
          <a:p>
            <a:pPr lvl="0"/>
            <a:r>
              <a:rPr lang="en-US" sz="3100" dirty="0" smtClean="0"/>
              <a:t>Conflict of Interest – </a:t>
            </a:r>
            <a:r>
              <a:rPr lang="en-US" sz="3100" dirty="0" smtClean="0">
                <a:solidFill>
                  <a:srgbClr val="FF0000"/>
                </a:solidFill>
              </a:rPr>
              <a:t>200.112</a:t>
            </a:r>
            <a:endParaRPr lang="en-US" sz="3100" dirty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Fixed </a:t>
            </a:r>
            <a:r>
              <a:rPr lang="en-US" dirty="0">
                <a:solidFill>
                  <a:prstClr val="black"/>
                </a:solidFill>
              </a:rPr>
              <a:t>award amount – </a:t>
            </a:r>
            <a:r>
              <a:rPr lang="en-US" dirty="0" smtClean="0">
                <a:solidFill>
                  <a:srgbClr val="FF0000"/>
                </a:solidFill>
              </a:rPr>
              <a:t>200.201 (b)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Cost sharing policy – </a:t>
            </a:r>
            <a:r>
              <a:rPr lang="en-US" dirty="0">
                <a:solidFill>
                  <a:srgbClr val="FF0000"/>
                </a:solidFill>
              </a:rPr>
              <a:t>200.306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Procurement </a:t>
            </a:r>
            <a:r>
              <a:rPr lang="en-US" dirty="0">
                <a:solidFill>
                  <a:prstClr val="black"/>
                </a:solidFill>
              </a:rPr>
              <a:t>standards – </a:t>
            </a:r>
            <a:r>
              <a:rPr lang="en-US" dirty="0">
                <a:solidFill>
                  <a:srgbClr val="FF0000"/>
                </a:solidFill>
              </a:rPr>
              <a:t>200.320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Subrecipient</a:t>
            </a:r>
            <a:r>
              <a:rPr lang="en-US" dirty="0">
                <a:solidFill>
                  <a:prstClr val="black"/>
                </a:solidFill>
              </a:rPr>
              <a:t> Monitoring – </a:t>
            </a:r>
            <a:r>
              <a:rPr lang="en-US" dirty="0" smtClean="0">
                <a:solidFill>
                  <a:srgbClr val="FF0000"/>
                </a:solidFill>
              </a:rPr>
              <a:t>200.331</a:t>
            </a: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Impact for Research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Direct  charges of administrative SW – </a:t>
            </a:r>
            <a:r>
              <a:rPr lang="en-US" sz="2800" dirty="0" smtClean="0">
                <a:solidFill>
                  <a:srgbClr val="FF0000"/>
                </a:solidFill>
              </a:rPr>
              <a:t>200.413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IDC Rate acceptance – </a:t>
            </a:r>
            <a:r>
              <a:rPr lang="en-US" sz="2800" dirty="0">
                <a:solidFill>
                  <a:srgbClr val="FF0000"/>
                </a:solidFill>
              </a:rPr>
              <a:t>200.414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Documentation </a:t>
            </a:r>
            <a:r>
              <a:rPr lang="en-US" sz="2800" dirty="0">
                <a:solidFill>
                  <a:prstClr val="black"/>
                </a:solidFill>
              </a:rPr>
              <a:t>for personal services -</a:t>
            </a:r>
            <a:r>
              <a:rPr lang="en-US" sz="2800" dirty="0">
                <a:solidFill>
                  <a:srgbClr val="FF0000"/>
                </a:solidFill>
              </a:rPr>
              <a:t>200.430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Internal controls – 200.430 (i)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Outcome </a:t>
            </a:r>
            <a:r>
              <a:rPr lang="en-US" sz="2000" dirty="0" smtClean="0">
                <a:solidFill>
                  <a:prstClr val="black"/>
                </a:solidFill>
              </a:rPr>
              <a:t>based </a:t>
            </a:r>
            <a:r>
              <a:rPr lang="en-US" sz="2000" dirty="0">
                <a:solidFill>
                  <a:prstClr val="black"/>
                </a:solidFill>
              </a:rPr>
              <a:t>– 200.430 (i) (6)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Blended funding – 200.430 (i) (7)</a:t>
            </a:r>
          </a:p>
          <a:p>
            <a:r>
              <a:rPr lang="en-US" sz="2800" dirty="0" smtClean="0"/>
              <a:t>Family - Friendly Policies – </a:t>
            </a:r>
            <a:r>
              <a:rPr lang="en-US" sz="2800" dirty="0" smtClean="0">
                <a:solidFill>
                  <a:srgbClr val="FF0000"/>
                </a:solidFill>
              </a:rPr>
              <a:t>200.432 , 474</a:t>
            </a:r>
          </a:p>
          <a:p>
            <a:r>
              <a:rPr lang="en-US" sz="2800" dirty="0" smtClean="0"/>
              <a:t>Audit report transparency- </a:t>
            </a:r>
            <a:r>
              <a:rPr lang="en-US" sz="2800" dirty="0" smtClean="0">
                <a:solidFill>
                  <a:srgbClr val="FF0000"/>
                </a:solidFill>
              </a:rPr>
              <a:t>200.512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Utility Cost Factor for </a:t>
            </a:r>
            <a:r>
              <a:rPr lang="en-US" sz="2800" dirty="0">
                <a:solidFill>
                  <a:prstClr val="black"/>
                </a:solidFill>
              </a:rPr>
              <a:t>all universities – </a:t>
            </a:r>
            <a:r>
              <a:rPr lang="en-US" sz="2800" dirty="0">
                <a:solidFill>
                  <a:srgbClr val="FF0000"/>
                </a:solidFill>
              </a:rPr>
              <a:t>Appendix III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8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 1XX, General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5719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200.101, Applicability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New</a:t>
            </a:r>
            <a:r>
              <a:rPr lang="en-US" sz="2400" dirty="0" smtClean="0"/>
              <a:t> table for applicability by types of award</a:t>
            </a:r>
          </a:p>
          <a:p>
            <a:pPr lvl="1"/>
            <a:r>
              <a:rPr lang="en-US" sz="2400" dirty="0" smtClean="0"/>
              <a:t>T&amp;C flow down to </a:t>
            </a:r>
            <a:r>
              <a:rPr lang="en-US" sz="2400" dirty="0" err="1" smtClean="0"/>
              <a:t>subrecipients</a:t>
            </a:r>
            <a:endParaRPr lang="en-US" sz="2400" dirty="0" smtClean="0"/>
          </a:p>
          <a:p>
            <a:r>
              <a:rPr lang="en-US" sz="2800" dirty="0" smtClean="0"/>
              <a:t>200.110 </a:t>
            </a:r>
            <a:r>
              <a:rPr lang="en-US" sz="2800" dirty="0"/>
              <a:t>Effective Date </a:t>
            </a:r>
          </a:p>
          <a:p>
            <a:pPr lvl="1"/>
            <a:r>
              <a:rPr lang="en-US" sz="2400" dirty="0"/>
              <a:t>Agency implementation effective 12/26/14 </a:t>
            </a:r>
          </a:p>
          <a:p>
            <a:pPr lvl="1"/>
            <a:r>
              <a:rPr lang="en-US" sz="2400" dirty="0"/>
              <a:t>Apply to awards and award increments issued after 12/26/14</a:t>
            </a:r>
          </a:p>
          <a:p>
            <a:pPr lvl="1"/>
            <a:r>
              <a:rPr lang="en-US" sz="2400" dirty="0"/>
              <a:t>Apply to audits for FY beginning after 12/26/14  </a:t>
            </a:r>
          </a:p>
          <a:p>
            <a:r>
              <a:rPr lang="en-US" sz="2800" dirty="0" smtClean="0"/>
              <a:t>200.112, Conflict of interest - </a:t>
            </a:r>
            <a:r>
              <a:rPr lang="en-US" sz="2800" dirty="0" smtClean="0">
                <a:solidFill>
                  <a:srgbClr val="FF0000"/>
                </a:solidFill>
              </a:rPr>
              <a:t>NEW</a:t>
            </a:r>
            <a:endParaRPr lang="en-US" sz="2800" dirty="0" smtClean="0"/>
          </a:p>
          <a:p>
            <a:pPr lvl="1"/>
            <a:r>
              <a:rPr lang="en-US" sz="2400" dirty="0" smtClean="0"/>
              <a:t>Federal agencies must establish COI policies</a:t>
            </a:r>
          </a:p>
          <a:p>
            <a:pPr lvl="1"/>
            <a:r>
              <a:rPr lang="en-US" sz="2400" dirty="0" smtClean="0"/>
              <a:t>Grantees must disclose in writing any potential COI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43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200.2XX, Pre-Award- </a:t>
            </a:r>
            <a:r>
              <a:rPr lang="en-US" sz="3200" dirty="0" smtClean="0">
                <a:solidFill>
                  <a:srgbClr val="FF0000"/>
                </a:solidFill>
              </a:rPr>
              <a:t>Federal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200.201, Grant agreements</a:t>
            </a:r>
          </a:p>
          <a:p>
            <a:pPr lvl="1"/>
            <a:r>
              <a:rPr lang="en-US" sz="2400" dirty="0"/>
              <a:t>Fixed amount awards are allowed - </a:t>
            </a:r>
            <a:r>
              <a:rPr lang="en-US" sz="2400" dirty="0">
                <a:solidFill>
                  <a:srgbClr val="FF0000"/>
                </a:solidFill>
              </a:rPr>
              <a:t>NEW</a:t>
            </a:r>
          </a:p>
          <a:p>
            <a:r>
              <a:rPr lang="en-US" sz="2800" dirty="0" smtClean="0"/>
              <a:t>200.203, Notice of funding opportunities - </a:t>
            </a:r>
            <a:r>
              <a:rPr lang="en-US" sz="2800" dirty="0" smtClean="0">
                <a:solidFill>
                  <a:srgbClr val="FF0000"/>
                </a:solidFill>
              </a:rPr>
              <a:t>NEW</a:t>
            </a:r>
            <a:endParaRPr lang="en-US" sz="2800" dirty="0" smtClean="0"/>
          </a:p>
          <a:p>
            <a:r>
              <a:rPr lang="en-US" sz="2800" dirty="0" smtClean="0"/>
              <a:t>200.204, Merit review of proposals – </a:t>
            </a:r>
            <a:r>
              <a:rPr lang="en-US" sz="2800" dirty="0" smtClean="0">
                <a:solidFill>
                  <a:srgbClr val="FF0000"/>
                </a:solidFill>
              </a:rPr>
              <a:t>New</a:t>
            </a:r>
          </a:p>
          <a:p>
            <a:pPr lvl="1"/>
            <a:r>
              <a:rPr lang="en-US" sz="2400" dirty="0" smtClean="0"/>
              <a:t>Must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have a merit review process</a:t>
            </a:r>
          </a:p>
          <a:p>
            <a:pPr lvl="1"/>
            <a:r>
              <a:rPr lang="en-US" sz="2400" dirty="0" smtClean="0"/>
              <a:t>Process must be transparent in funding opportunities</a:t>
            </a:r>
          </a:p>
          <a:p>
            <a:r>
              <a:rPr lang="en-US" sz="2800" dirty="0" smtClean="0"/>
              <a:t>200.205, Review of risk of applicants </a:t>
            </a:r>
          </a:p>
          <a:p>
            <a:pPr lvl="1"/>
            <a:r>
              <a:rPr lang="en-US" sz="2400" dirty="0" smtClean="0"/>
              <a:t>Must have framework for evaluating risks</a:t>
            </a:r>
          </a:p>
          <a:p>
            <a:pPr lvl="1"/>
            <a:r>
              <a:rPr lang="en-US" sz="2400" dirty="0" smtClean="0"/>
              <a:t>Should consider financial stability, performance history, audit reports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5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200.3XX, Post- Award- </a:t>
            </a:r>
            <a:r>
              <a:rPr lang="en-US" sz="3200" dirty="0" smtClean="0">
                <a:solidFill>
                  <a:srgbClr val="FF0000"/>
                </a:solidFill>
              </a:rPr>
              <a:t>Grantees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200.301, Performance Management –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Use standard forms (e.g., RPPR for research awards)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Must relate financial data to performance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Feds are to provide clear performance goals, indicators and milestones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200.303, Internal Controls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Should </a:t>
            </a:r>
            <a:r>
              <a:rPr lang="en-US" sz="2400" dirty="0" smtClean="0"/>
              <a:t>follow GAO’s Green Book and COSO standards</a:t>
            </a:r>
          </a:p>
          <a:p>
            <a:r>
              <a:rPr lang="en-US" sz="2800" dirty="0"/>
              <a:t>200.309, Period of performance</a:t>
            </a:r>
          </a:p>
          <a:p>
            <a:pPr lvl="1"/>
            <a:r>
              <a:rPr lang="en-US" sz="2400" dirty="0"/>
              <a:t>No-cost extension </a:t>
            </a:r>
            <a:r>
              <a:rPr lang="en-US" sz="2400" dirty="0" smtClean="0"/>
              <a:t>is </a:t>
            </a:r>
            <a:r>
              <a:rPr lang="en-US" sz="2400" dirty="0"/>
              <a:t>allowed – agency’s option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5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200.3XX, Post- Award- </a:t>
            </a:r>
            <a:r>
              <a:rPr lang="en-US" sz="3200" dirty="0" smtClean="0">
                <a:solidFill>
                  <a:srgbClr val="FF0000"/>
                </a:solidFill>
              </a:rPr>
              <a:t>Grantees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200.313, Equipment</a:t>
            </a:r>
          </a:p>
          <a:p>
            <a:pPr lvl="1"/>
            <a:r>
              <a:rPr lang="en-US" sz="2400" dirty="0" smtClean="0"/>
              <a:t>Property standards (States versus other grantees)</a:t>
            </a:r>
          </a:p>
          <a:p>
            <a:r>
              <a:rPr lang="en-US" sz="2800" dirty="0" smtClean="0"/>
              <a:t>200.314, Supplies</a:t>
            </a:r>
          </a:p>
          <a:p>
            <a:pPr lvl="1"/>
            <a:r>
              <a:rPr lang="en-US" sz="2400" dirty="0" smtClean="0"/>
              <a:t>Computing devices (&lt;$5K) are included as “supplies” -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600" dirty="0" smtClean="0"/>
              <a:t>200.320</a:t>
            </a:r>
            <a:r>
              <a:rPr lang="en-US" sz="2600" dirty="0"/>
              <a:t>, Procurement Standards – </a:t>
            </a:r>
            <a:r>
              <a:rPr lang="en-US" sz="2600" dirty="0">
                <a:solidFill>
                  <a:srgbClr val="FF0000"/>
                </a:solidFill>
              </a:rPr>
              <a:t>NEW for universities and Non Profits</a:t>
            </a:r>
          </a:p>
          <a:p>
            <a:pPr lvl="1"/>
            <a:r>
              <a:rPr lang="en-US" sz="2400" dirty="0"/>
              <a:t>Modeled after A-102: State uses own policies, Others uses procurement standards in sections 200.317 -326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The Procurement “Bear Claw”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75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70" y="486915"/>
            <a:ext cx="6416307" cy="6175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8269" y="4035949"/>
            <a:ext cx="1358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Micro-Purchases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412" y="2636306"/>
            <a:ext cx="1314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                                 Small      Purchases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440" y="1942053"/>
            <a:ext cx="1358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8786" y="2094885"/>
            <a:ext cx="1358877" cy="75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595" y="3041171"/>
            <a:ext cx="1358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1765" y="3934349"/>
            <a:ext cx="316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Standards:</a:t>
            </a:r>
          </a:p>
          <a:p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Documented Policies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Necessary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Full &amp; Open Competition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Conflict of Interest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Documentation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Cost &amp; Price Analysis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Vendor Selection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532" y="85262"/>
            <a:ext cx="683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“Claw” (Sections 200.317-326)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7" y="575506"/>
            <a:ext cx="7050351" cy="554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7199" y="4486307"/>
            <a:ext cx="244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8878" y="3106152"/>
            <a:ext cx="244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Small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Purchases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024" y="2377217"/>
            <a:ext cx="244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3488" y="2511651"/>
            <a:ext cx="244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290" y="3602001"/>
            <a:ext cx="244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107" y="5841768"/>
            <a:ext cx="2603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• $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3.5K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/>
              <a:t>    •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 quotations</a:t>
            </a:r>
          </a:p>
          <a:p>
            <a:r>
              <a:rPr lang="en-US" sz="1200" dirty="0" smtClean="0"/>
              <a:t>        • Equitable distributions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1485" y="4580683"/>
            <a:ext cx="135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Up to $150K</a:t>
            </a:r>
          </a:p>
          <a:p>
            <a:r>
              <a:rPr lang="en-US" sz="1200" dirty="0" smtClean="0"/>
              <a:t>• Rate quotations</a:t>
            </a:r>
            <a:endParaRPr lang="en-US" sz="1200" b="1" dirty="0" smtClean="0"/>
          </a:p>
          <a:p>
            <a:r>
              <a:rPr lang="en-US" sz="1200" dirty="0" smtClean="0"/>
              <a:t>• No cost or price                   </a:t>
            </a:r>
            <a:r>
              <a:rPr lang="en-US" sz="1200" dirty="0" smtClean="0">
                <a:solidFill>
                  <a:schemeClr val="bg1"/>
                </a:solidFill>
              </a:rPr>
              <a:t>--</a:t>
            </a:r>
            <a:r>
              <a:rPr lang="en-US" sz="1200" dirty="0" smtClean="0"/>
              <a:t>analysis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1185" y="3735862"/>
            <a:ext cx="13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&gt; $150K</a:t>
            </a:r>
          </a:p>
          <a:p>
            <a:r>
              <a:rPr lang="en-US" sz="1200" dirty="0" smtClean="0"/>
              <a:t>• Construction </a:t>
            </a:r>
            <a:r>
              <a:rPr lang="en-US" sz="1200" dirty="0" smtClean="0">
                <a:solidFill>
                  <a:schemeClr val="bg1"/>
                </a:solidFill>
              </a:rPr>
              <a:t>------</a:t>
            </a:r>
            <a:r>
              <a:rPr lang="en-US" sz="1200" dirty="0" smtClean="0"/>
              <a:t>projects</a:t>
            </a:r>
          </a:p>
          <a:p>
            <a:r>
              <a:rPr lang="en-US" sz="1200" dirty="0" smtClean="0"/>
              <a:t>• Price is a major </a:t>
            </a:r>
            <a:r>
              <a:rPr lang="en-US" sz="1200" dirty="0" smtClean="0">
                <a:solidFill>
                  <a:schemeClr val="bg1"/>
                </a:solidFill>
              </a:rPr>
              <a:t>---</a:t>
            </a:r>
            <a:r>
              <a:rPr lang="en-US" sz="1200" dirty="0" smtClean="0"/>
              <a:t>factor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8570" y="3953827"/>
            <a:ext cx="15310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&gt; $150K</a:t>
            </a:r>
          </a:p>
          <a:p>
            <a:r>
              <a:rPr lang="en-US" sz="1200" dirty="0" smtClean="0"/>
              <a:t>• Fixed price or cost   </a:t>
            </a:r>
            <a:r>
              <a:rPr lang="en-US" sz="1200" dirty="0" smtClean="0">
                <a:solidFill>
                  <a:schemeClr val="bg1"/>
                </a:solidFill>
              </a:rPr>
              <a:t>---</a:t>
            </a:r>
            <a:r>
              <a:rPr lang="en-US" sz="1200" dirty="0" smtClean="0"/>
              <a:t>reimbursement</a:t>
            </a:r>
          </a:p>
          <a:p>
            <a:r>
              <a:rPr lang="en-US" sz="1200" dirty="0" smtClean="0"/>
              <a:t>• RFP with</a:t>
            </a:r>
          </a:p>
          <a:p>
            <a:r>
              <a:rPr lang="en-US" sz="1200" dirty="0" smtClean="0"/>
              <a:t>   evaluation methods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5319" y="4853327"/>
            <a:ext cx="30090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• Unique</a:t>
            </a:r>
          </a:p>
          <a:p>
            <a:r>
              <a:rPr lang="en-US" sz="1200" dirty="0" smtClean="0"/>
              <a:t>                • Public emergency</a:t>
            </a:r>
          </a:p>
          <a:p>
            <a:r>
              <a:rPr lang="en-US" sz="1200" dirty="0" smtClean="0"/>
              <a:t>             • Authorized by agency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(or PTE)</a:t>
            </a:r>
          </a:p>
          <a:p>
            <a:r>
              <a:rPr lang="en-US" sz="1200" dirty="0" smtClean="0"/>
              <a:t>        • No competition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703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“Claw” (Section 200.320)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85813" eaLnBrk="1" hangingPunct="1"/>
            <a:r>
              <a:rPr lang="en-US" sz="3200" dirty="0" smtClean="0"/>
              <a:t>Increase in Federal Grants Activity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71513" y="2105025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7773074" imgH="4115157" progId="Excel.Sheet.8">
                  <p:embed/>
                </p:oleObj>
              </mc:Choice>
              <mc:Fallback>
                <p:oleObj name="Worksheet" r:id="rId4" imgW="7773074" imgH="411515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105025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24000" y="4978124"/>
            <a:ext cx="6921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$7B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743200" y="4751887"/>
            <a:ext cx="8445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$24B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844173" y="4495800"/>
            <a:ext cx="8445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$91B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486400" y="3886200"/>
            <a:ext cx="1066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$200B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6818522" y="2478126"/>
            <a:ext cx="102235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$600B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115" name="Text Box 10"/>
          <p:cNvSpPr txBox="1">
            <a:spLocks noChangeArrowheads="1"/>
          </p:cNvSpPr>
          <p:nvPr/>
        </p:nvSpPr>
        <p:spPr bwMode="auto">
          <a:xfrm>
            <a:off x="457200" y="58674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3600">
              <a:solidFill>
                <a:schemeClr val="folHlink"/>
              </a:solidFill>
              <a:latin typeface="Univers 65 Bold"/>
            </a:endParaRP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1227824" y="1364522"/>
            <a:ext cx="692179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The Catalog of Federal Domestic Assistance lists over 2,300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Federal grant programs</a:t>
            </a:r>
          </a:p>
        </p:txBody>
      </p:sp>
    </p:spTree>
    <p:extLst>
      <p:ext uri="{BB962C8B-B14F-4D97-AF65-F5344CB8AC3E}">
        <p14:creationId xmlns:p14="http://schemas.microsoft.com/office/powerpoint/2010/main" val="344070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304800"/>
            <a:ext cx="5867399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200.3XX, Post-Award- </a:t>
            </a:r>
            <a:r>
              <a:rPr lang="en-US" sz="3200" dirty="0" smtClean="0">
                <a:solidFill>
                  <a:srgbClr val="FF0000"/>
                </a:solidFill>
              </a:rPr>
              <a:t>Grantees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724399"/>
          </a:xfrm>
        </p:spPr>
        <p:txBody>
          <a:bodyPr>
            <a:normAutofit/>
          </a:bodyPr>
          <a:lstStyle/>
          <a:p>
            <a:r>
              <a:rPr lang="en-US" sz="2600" dirty="0"/>
              <a:t>200.331, Requirements for pass-through entities – </a:t>
            </a:r>
            <a:r>
              <a:rPr lang="en-US" sz="2600" dirty="0">
                <a:solidFill>
                  <a:srgbClr val="FF0000"/>
                </a:solidFill>
              </a:rPr>
              <a:t>NEW</a:t>
            </a:r>
          </a:p>
          <a:p>
            <a:pPr lvl="1"/>
            <a:r>
              <a:rPr lang="en-US" sz="2400" dirty="0"/>
              <a:t>Includes audit responsibilities (</a:t>
            </a:r>
            <a:r>
              <a:rPr lang="en-US" sz="2400" dirty="0" smtClean="0"/>
              <a:t>formerly in </a:t>
            </a:r>
            <a:r>
              <a:rPr lang="en-US" sz="2400" dirty="0"/>
              <a:t>A-133)</a:t>
            </a:r>
          </a:p>
          <a:p>
            <a:pPr lvl="1"/>
            <a:r>
              <a:rPr lang="en-US" sz="2400" dirty="0"/>
              <a:t>Pass-through entities responsibilities:</a:t>
            </a:r>
          </a:p>
          <a:p>
            <a:pPr lvl="2"/>
            <a:r>
              <a:rPr lang="en-US" sz="2000" dirty="0"/>
              <a:t>Provide </a:t>
            </a:r>
            <a:r>
              <a:rPr lang="en-US" sz="2000" dirty="0" err="1"/>
              <a:t>subaward</a:t>
            </a:r>
            <a:r>
              <a:rPr lang="en-US" sz="2000" dirty="0"/>
              <a:t> information</a:t>
            </a:r>
          </a:p>
          <a:p>
            <a:pPr lvl="2"/>
            <a:r>
              <a:rPr lang="en-US" sz="2000" dirty="0"/>
              <a:t> Provide indirect cost rate</a:t>
            </a:r>
          </a:p>
          <a:p>
            <a:pPr lvl="2"/>
            <a:r>
              <a:rPr lang="en-US" sz="2000" dirty="0"/>
              <a:t>Perform risk assessment for </a:t>
            </a:r>
            <a:r>
              <a:rPr lang="en-US" sz="2000" dirty="0" err="1"/>
              <a:t>subrecipent</a:t>
            </a:r>
            <a:r>
              <a:rPr lang="en-US" sz="2000" dirty="0"/>
              <a:t> monitoring</a:t>
            </a:r>
          </a:p>
          <a:p>
            <a:pPr lvl="2"/>
            <a:r>
              <a:rPr lang="en-US" sz="2000" dirty="0"/>
              <a:t>Verify compliance to audit requirements</a:t>
            </a:r>
          </a:p>
          <a:p>
            <a:pPr lvl="2"/>
            <a:r>
              <a:rPr lang="en-US" sz="2000" dirty="0"/>
              <a:t>Report in accordance to </a:t>
            </a:r>
            <a:r>
              <a:rPr lang="en-US" sz="2000" dirty="0" smtClean="0"/>
              <a:t>FFATA</a:t>
            </a:r>
          </a:p>
          <a:p>
            <a:pPr lvl="2"/>
            <a:endParaRPr lang="en-US" sz="2000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2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200.4XX, Cost principles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200.407, Prior Written Approval – </a:t>
            </a:r>
            <a:r>
              <a:rPr lang="en-US" sz="2000" dirty="0" smtClean="0">
                <a:solidFill>
                  <a:srgbClr val="FF0000"/>
                </a:solidFill>
              </a:rPr>
              <a:t>22 items of cost</a:t>
            </a:r>
            <a:endParaRPr lang="en-US" sz="2400" dirty="0" smtClean="0"/>
          </a:p>
          <a:p>
            <a:r>
              <a:rPr lang="en-US" sz="2400" dirty="0" smtClean="0"/>
              <a:t>200.413, Direct costs</a:t>
            </a:r>
          </a:p>
          <a:p>
            <a:pPr lvl="1"/>
            <a:r>
              <a:rPr lang="en-US" sz="2000" dirty="0" smtClean="0"/>
              <a:t>Paragraph (c) - </a:t>
            </a:r>
            <a:r>
              <a:rPr lang="en-US" sz="2000" dirty="0" smtClean="0">
                <a:solidFill>
                  <a:srgbClr val="FF0000"/>
                </a:solidFill>
              </a:rPr>
              <a:t>Administrative SW can be direct costs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200.414, Indirect (F&amp;A) Costs</a:t>
            </a:r>
          </a:p>
          <a:p>
            <a:pPr lvl="1"/>
            <a:r>
              <a:rPr lang="en-US" sz="2000" dirty="0" smtClean="0"/>
              <a:t>Must accept approved negotiated rates, except</a:t>
            </a:r>
          </a:p>
          <a:p>
            <a:pPr lvl="2"/>
            <a:r>
              <a:rPr lang="en-US" sz="1800" dirty="0" smtClean="0"/>
              <a:t>Allowed by Federal statute or regulation</a:t>
            </a:r>
          </a:p>
          <a:p>
            <a:pPr lvl="2"/>
            <a:r>
              <a:rPr lang="en-US" sz="1800" dirty="0" smtClean="0"/>
              <a:t>Approved by agency head or delegate, OMB notified of deviations</a:t>
            </a:r>
          </a:p>
          <a:p>
            <a:pPr lvl="1"/>
            <a:r>
              <a:rPr lang="en-US" sz="2000" dirty="0" smtClean="0"/>
              <a:t>10% of MTDC de </a:t>
            </a:r>
            <a:r>
              <a:rPr lang="en-US" sz="2000" dirty="0" err="1" smtClean="0"/>
              <a:t>minimis</a:t>
            </a:r>
            <a:r>
              <a:rPr lang="en-US" sz="2000" dirty="0" smtClean="0"/>
              <a:t> IDC</a:t>
            </a:r>
          </a:p>
          <a:p>
            <a:pPr lvl="2"/>
            <a:r>
              <a:rPr lang="en-US" sz="1800" dirty="0" smtClean="0"/>
              <a:t>First timers and new grantees only</a:t>
            </a:r>
          </a:p>
          <a:p>
            <a:pPr lvl="2"/>
            <a:r>
              <a:rPr lang="en-US" sz="1800" dirty="0" smtClean="0"/>
              <a:t>Can be used indefinitely</a:t>
            </a:r>
          </a:p>
          <a:p>
            <a:pPr lvl="1"/>
            <a:r>
              <a:rPr lang="en-US" sz="2000" dirty="0" smtClean="0"/>
              <a:t>One time four-year extension of current approved rate (final and pre-determined rates only)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2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4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200.4XX, Cost principles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200.430, Compensation – personal services – </a:t>
            </a:r>
            <a:r>
              <a:rPr lang="en-US" sz="2800" dirty="0" smtClean="0">
                <a:solidFill>
                  <a:srgbClr val="FF0000"/>
                </a:solidFill>
              </a:rPr>
              <a:t>New Language</a:t>
            </a:r>
          </a:p>
          <a:p>
            <a:pPr lvl="1"/>
            <a:r>
              <a:rPr lang="en-US" sz="2400" dirty="0"/>
              <a:t>Removed A-21 examples</a:t>
            </a:r>
          </a:p>
          <a:p>
            <a:pPr lvl="1"/>
            <a:r>
              <a:rPr lang="en-US" sz="2400" dirty="0" smtClean="0"/>
              <a:t>Internal controls are KEY</a:t>
            </a:r>
          </a:p>
          <a:p>
            <a:pPr lvl="2"/>
            <a:r>
              <a:rPr lang="en-US" sz="2000" dirty="0" smtClean="0"/>
              <a:t>200.430(i) – 9 standards for documenting personnel</a:t>
            </a:r>
          </a:p>
          <a:p>
            <a:pPr lvl="2"/>
            <a:r>
              <a:rPr lang="en-US" sz="2000" dirty="0" smtClean="0"/>
              <a:t>E.g., supported by system of IC, budget estimates may be used</a:t>
            </a:r>
          </a:p>
          <a:p>
            <a:pPr lvl="1"/>
            <a:r>
              <a:rPr lang="en-US" sz="2400" dirty="0" smtClean="0"/>
              <a:t>Substitute systems are allowed (430 (i) (5))</a:t>
            </a:r>
          </a:p>
          <a:p>
            <a:pPr lvl="1"/>
            <a:r>
              <a:rPr lang="en-US" sz="2400" dirty="0" smtClean="0"/>
              <a:t>Blended and braided funds allowed, with Fed approval (430 (i) (7))</a:t>
            </a:r>
          </a:p>
          <a:p>
            <a:pPr lvl="1"/>
            <a:r>
              <a:rPr lang="en-US" sz="2400" dirty="0" smtClean="0"/>
              <a:t>Use of institutional base salary for IHE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2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8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200.4XX, Cost principles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200.431, Compensation – Fringe Benefits</a:t>
            </a:r>
          </a:p>
          <a:p>
            <a:pPr lvl="1"/>
            <a:r>
              <a:rPr lang="en-US" sz="2400" dirty="0" smtClean="0"/>
              <a:t>Family friendly leave -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  <a:endParaRPr lang="en-US" sz="2400" dirty="0" smtClean="0"/>
          </a:p>
          <a:p>
            <a:r>
              <a:rPr lang="en-US" sz="2800" dirty="0" smtClean="0"/>
              <a:t>200.432, Conferences</a:t>
            </a:r>
          </a:p>
          <a:p>
            <a:pPr lvl="1"/>
            <a:r>
              <a:rPr lang="en-US" sz="2400" dirty="0" smtClean="0"/>
              <a:t>Costs are appropriate, necessary and minimized to the Federal award</a:t>
            </a:r>
          </a:p>
          <a:p>
            <a:pPr lvl="1"/>
            <a:r>
              <a:rPr lang="en-US" sz="2400" dirty="0" smtClean="0"/>
              <a:t>Allow costs for finding local dependent care</a:t>
            </a:r>
          </a:p>
          <a:p>
            <a:r>
              <a:rPr lang="en-US" sz="2800" dirty="0" smtClean="0"/>
              <a:t>200.446, Idle Facilities and Capacity</a:t>
            </a:r>
          </a:p>
          <a:p>
            <a:pPr lvl="1"/>
            <a:r>
              <a:rPr lang="en-US" sz="2400" dirty="0" smtClean="0"/>
              <a:t>Necessary due to fluctuations in workload, e.g., shared services arrangements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2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93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Sec. 200.4XX, Cost principles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200.449, Interest</a:t>
            </a:r>
          </a:p>
          <a:p>
            <a:pPr lvl="1"/>
            <a:r>
              <a:rPr lang="en-US" sz="2400" dirty="0" smtClean="0"/>
              <a:t>Section (b)(2), allow financing costs associated with patents and computer software – effective January 1, 2016</a:t>
            </a:r>
          </a:p>
          <a:p>
            <a:r>
              <a:rPr lang="en-US" sz="2400" dirty="0" smtClean="0"/>
              <a:t>200.453, Materials and Supplies</a:t>
            </a:r>
          </a:p>
          <a:p>
            <a:pPr lvl="1"/>
            <a:r>
              <a:rPr lang="en-US" sz="2400" dirty="0" smtClean="0"/>
              <a:t>Section (c) – can be charged as direct costs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Include computing devices (defined in 200.20)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41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Sec. 200.5XX, Audit </a:t>
            </a:r>
            <a:r>
              <a:rPr lang="en-US" sz="3600" dirty="0" smtClean="0"/>
              <a:t>Requirements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Revisions Focus Audit On </a:t>
            </a:r>
            <a:r>
              <a:rPr lang="en-US" sz="2800" dirty="0" smtClean="0"/>
              <a:t>Risk</a:t>
            </a:r>
          </a:p>
          <a:p>
            <a:pPr lvl="1"/>
            <a:r>
              <a:rPr lang="en-US" sz="2400" dirty="0" smtClean="0"/>
              <a:t>Increases audit threshold.</a:t>
            </a:r>
          </a:p>
          <a:p>
            <a:pPr lvl="1"/>
            <a:r>
              <a:rPr lang="en-US" sz="2400" dirty="0" smtClean="0"/>
              <a:t>Strengthens risk-based approach to determine Major Programs.</a:t>
            </a:r>
            <a:endParaRPr lang="en-US" sz="2400" dirty="0"/>
          </a:p>
          <a:p>
            <a:pPr lvl="1"/>
            <a:r>
              <a:rPr lang="en-US" sz="2400" dirty="0"/>
              <a:t>Provides for greater transparency </a:t>
            </a:r>
            <a:r>
              <a:rPr lang="en-US" sz="2400" dirty="0" smtClean="0"/>
              <a:t>of audit results.</a:t>
            </a:r>
            <a:endParaRPr lang="en-US" sz="2400" dirty="0"/>
          </a:p>
          <a:p>
            <a:pPr lvl="1"/>
            <a:r>
              <a:rPr lang="en-US" sz="2400" dirty="0" smtClean="0"/>
              <a:t>Strengthens agency use of the single audit process.</a:t>
            </a:r>
            <a:endParaRPr lang="en-US" sz="2400" dirty="0"/>
          </a:p>
          <a:p>
            <a:pPr lvl="1"/>
            <a:r>
              <a:rPr lang="en-US" sz="2400" dirty="0" smtClean="0"/>
              <a:t>Provides for public outreach to focus Compliance Supplement on requirements of highest risk.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Sec. 200.5XX, Audit </a:t>
            </a:r>
            <a:r>
              <a:rPr lang="en-US" sz="2800" b="1" dirty="0" smtClean="0"/>
              <a:t>Requirements</a:t>
            </a:r>
            <a:br>
              <a:rPr lang="en-US" sz="2800" b="1" dirty="0" smtClean="0"/>
            </a:br>
            <a:r>
              <a:rPr lang="en-US" sz="2800" b="1" dirty="0"/>
              <a:t>Basic Structure of Single Audit Process Unchanged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818120" cy="472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Audit threshold (200.501).</a:t>
            </a:r>
          </a:p>
          <a:p>
            <a:r>
              <a:rPr lang="en-US" sz="2400" dirty="0"/>
              <a:t>Subrecipient vs. Contractor (200.501(f) &amp; 200.330).</a:t>
            </a:r>
          </a:p>
          <a:p>
            <a:r>
              <a:rPr lang="en-US" sz="2400" dirty="0" smtClean="0"/>
              <a:t>Biennial (200.504) &amp; Program-specific (200.507) audits.</a:t>
            </a:r>
            <a:endParaRPr lang="en-US" sz="2400" dirty="0"/>
          </a:p>
          <a:p>
            <a:r>
              <a:rPr lang="en-US" sz="2400" dirty="0"/>
              <a:t>Non-Federal entity selects auditor (200.509).</a:t>
            </a:r>
          </a:p>
          <a:p>
            <a:r>
              <a:rPr lang="en-US" sz="2400" dirty="0"/>
              <a:t>Auditee prepares financial statements &amp; </a:t>
            </a:r>
            <a:r>
              <a:rPr lang="en-US" sz="2400" dirty="0" smtClean="0"/>
              <a:t>SEFA(200.510</a:t>
            </a:r>
            <a:r>
              <a:rPr lang="en-US" sz="2400" dirty="0"/>
              <a:t>).</a:t>
            </a:r>
          </a:p>
          <a:p>
            <a:r>
              <a:rPr lang="en-US" sz="2400" dirty="0"/>
              <a:t>Audit  follow-up </a:t>
            </a:r>
            <a:r>
              <a:rPr lang="en-US" sz="2400" dirty="0" smtClean="0"/>
              <a:t>&amp; corrective action(200.511 &amp; 200.521). </a:t>
            </a:r>
          </a:p>
          <a:p>
            <a:r>
              <a:rPr lang="en-US" sz="2400" dirty="0" smtClean="0"/>
              <a:t>9 </a:t>
            </a:r>
            <a:r>
              <a:rPr lang="en-US" sz="2400" dirty="0"/>
              <a:t>month due date (set in law</a:t>
            </a:r>
            <a:r>
              <a:rPr lang="en-US" sz="2400" dirty="0" smtClean="0"/>
              <a:t>) (200.512(a)).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Reporting  to Federal Audit Clearinghouse (200.512).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Major programs determined based on risk (200.518).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Compliance </a:t>
            </a:r>
            <a:r>
              <a:rPr lang="en-US" sz="2400" dirty="0">
                <a:solidFill>
                  <a:srgbClr val="FF0000"/>
                </a:solidFill>
              </a:rPr>
              <a:t>Supplement overall </a:t>
            </a:r>
            <a:r>
              <a:rPr lang="en-US" sz="2400" dirty="0" smtClean="0">
                <a:solidFill>
                  <a:srgbClr val="FF0000"/>
                </a:solidFill>
              </a:rPr>
              <a:t>format (Appendix XI).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Highlights of Technical Corrections (9/2015)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65136C6-32EF-4986-B035-254FDBC54756}" type="slidenum">
              <a:rPr lang="en-US" smtClean="0">
                <a:solidFill>
                  <a:srgbClr val="7F8FA9">
                    <a:shade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7F8FA9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200.110 - </a:t>
            </a:r>
            <a:r>
              <a:rPr lang="en-US" sz="2400" dirty="0" smtClean="0"/>
              <a:t>Effective date for procurement standards (200.317-200.326) deferred for two years after the Guidance goes into effect. </a:t>
            </a:r>
          </a:p>
          <a:p>
            <a:r>
              <a:rPr lang="en-US" sz="2400" b="1" dirty="0" smtClean="0"/>
              <a:t>200.101 – </a:t>
            </a:r>
            <a:r>
              <a:rPr lang="en-US" sz="2400" dirty="0" smtClean="0"/>
              <a:t>Revised applicability table to be more consistent with Guidance.</a:t>
            </a:r>
          </a:p>
          <a:p>
            <a:r>
              <a:rPr lang="en-US" sz="2400" b="1" dirty="0" smtClean="0"/>
              <a:t>200.308 </a:t>
            </a:r>
            <a:r>
              <a:rPr lang="en-US" sz="2400" b="1" dirty="0"/>
              <a:t>– </a:t>
            </a:r>
            <a:r>
              <a:rPr lang="en-US" sz="2400" dirty="0" smtClean="0"/>
              <a:t>Revision of Budget and Program Plans; renumbered and made provisions for application of additional items of prior approval widely applicable (rather than limited to one item).</a:t>
            </a:r>
            <a:endParaRPr lang="en-US" sz="2400" dirty="0"/>
          </a:p>
          <a:p>
            <a:r>
              <a:rPr lang="en-US" sz="2400" b="1" dirty="0" smtClean="0"/>
              <a:t>200.331 </a:t>
            </a:r>
            <a:r>
              <a:rPr lang="en-US" sz="2400" b="1" dirty="0"/>
              <a:t>– </a:t>
            </a:r>
            <a:r>
              <a:rPr lang="en-US" sz="2400" dirty="0" smtClean="0"/>
              <a:t>Provides enhanced guidance on the content of awards by pass-through entities to subrecipients.</a:t>
            </a:r>
          </a:p>
          <a:p>
            <a:r>
              <a:rPr lang="en-US" sz="2400" b="1" dirty="0" smtClean="0"/>
              <a:t>200.431 </a:t>
            </a:r>
            <a:r>
              <a:rPr lang="en-US" sz="2400" b="1" dirty="0"/>
              <a:t>– </a:t>
            </a:r>
            <a:r>
              <a:rPr lang="en-US" sz="2400" dirty="0" smtClean="0"/>
              <a:t>Revised provisions for tuition remission as an allowable cost for undergraduate and graduates and to allow the provision of this benefit at other institutions according to institutional policy.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32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Highlights of New and Revised FAQs (9/2015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65136C6-32EF-4986-B035-254FDBC54756}" type="slidenum">
              <a:rPr lang="en-US" smtClean="0">
                <a:solidFill>
                  <a:srgbClr val="7F8FA9">
                    <a:shade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7F8FA9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.68-1 -</a:t>
            </a:r>
            <a:r>
              <a:rPr lang="en-US" sz="2400" dirty="0" smtClean="0"/>
              <a:t> Clarifies provision of $25K allowance for subawards when the subaward is renegotiated.</a:t>
            </a:r>
            <a:endParaRPr lang="en-US" sz="2400" b="1" dirty="0" smtClean="0"/>
          </a:p>
          <a:p>
            <a:r>
              <a:rPr lang="en-US" sz="2400" b="1" dirty="0" smtClean="0"/>
              <a:t>.110-6 - </a:t>
            </a:r>
            <a:r>
              <a:rPr lang="en-US" sz="2400" dirty="0" smtClean="0"/>
              <a:t>Revised to address application of the 2 year deferral of procurement requirements.</a:t>
            </a:r>
            <a:endParaRPr lang="en-US" sz="2400" b="1" dirty="0" smtClean="0"/>
          </a:p>
          <a:p>
            <a:r>
              <a:rPr lang="en-US" sz="2400" b="1" dirty="0" smtClean="0"/>
              <a:t>.112-2 - </a:t>
            </a:r>
            <a:r>
              <a:rPr lang="en-US" sz="2400" dirty="0" smtClean="0"/>
              <a:t>Guidance on the potential application of 200.112 (Conflict of Interest) to subawards for scientific collaboration.</a:t>
            </a:r>
            <a:endParaRPr lang="en-US" sz="2400" b="1" dirty="0" smtClean="0"/>
          </a:p>
          <a:p>
            <a:r>
              <a:rPr lang="en-US" sz="2400" b="1" dirty="0" smtClean="0"/>
              <a:t>.320-2 - </a:t>
            </a:r>
            <a:r>
              <a:rPr lang="en-US" sz="2400" dirty="0" smtClean="0"/>
              <a:t>Revised to provide examples of sole source procurements for research.</a:t>
            </a:r>
            <a:endParaRPr lang="en-US" sz="2400" b="1" dirty="0" smtClean="0"/>
          </a:p>
          <a:p>
            <a:r>
              <a:rPr lang="en-US" sz="2400" b="1" dirty="0" smtClean="0"/>
              <a:t>.323-1 - </a:t>
            </a:r>
            <a:r>
              <a:rPr lang="en-US" sz="2400" dirty="0" smtClean="0"/>
              <a:t>Clarifies that the cost or price analysis is not required for procurements up to the simplified acquisition threshold.</a:t>
            </a:r>
            <a:endParaRPr lang="en-US" sz="2400" b="1" dirty="0" smtClean="0"/>
          </a:p>
          <a:p>
            <a:r>
              <a:rPr lang="en-US" sz="2400" b="1" dirty="0" smtClean="0"/>
              <a:t>.414-8 - </a:t>
            </a:r>
            <a:r>
              <a:rPr lang="en-US" sz="2400" dirty="0" smtClean="0"/>
              <a:t>Addresses voluntary waiver or reduction of IDC.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738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Name Game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Who’s Who? What do they have in common? </a:t>
            </a:r>
          </a:p>
          <a:p>
            <a:pPr lvl="1"/>
            <a:r>
              <a:rPr lang="en-US" sz="2400" dirty="0" smtClean="0"/>
              <a:t>William </a:t>
            </a:r>
            <a:r>
              <a:rPr lang="en-US" sz="2400" dirty="0" err="1" smtClean="0"/>
              <a:t>Moerner</a:t>
            </a:r>
            <a:endParaRPr lang="en-US" sz="2400" dirty="0" smtClean="0"/>
          </a:p>
          <a:p>
            <a:pPr lvl="1"/>
            <a:r>
              <a:rPr lang="en-US" sz="2400" dirty="0" smtClean="0"/>
              <a:t>Martin </a:t>
            </a:r>
            <a:r>
              <a:rPr lang="en-US" sz="2400" dirty="0" err="1" smtClean="0"/>
              <a:t>Karplus</a:t>
            </a:r>
            <a:endParaRPr lang="en-US" sz="2400" dirty="0" smtClean="0"/>
          </a:p>
          <a:p>
            <a:pPr lvl="1"/>
            <a:r>
              <a:rPr lang="en-US" sz="2400" dirty="0" smtClean="0"/>
              <a:t>Michael Levitt</a:t>
            </a:r>
          </a:p>
          <a:p>
            <a:pPr lvl="1"/>
            <a:r>
              <a:rPr lang="en-US" sz="2400" dirty="0" smtClean="0"/>
              <a:t>Osamu Shimomura</a:t>
            </a:r>
          </a:p>
          <a:p>
            <a:pPr lvl="1"/>
            <a:r>
              <a:rPr lang="en-US" sz="2400" dirty="0" smtClean="0"/>
              <a:t>Linda Buck</a:t>
            </a:r>
          </a:p>
          <a:p>
            <a:pPr lvl="1"/>
            <a:r>
              <a:rPr lang="en-US" sz="2400" dirty="0" smtClean="0"/>
              <a:t>David Baltimore</a:t>
            </a:r>
          </a:p>
          <a:p>
            <a:pPr lvl="1"/>
            <a:r>
              <a:rPr lang="en-US" sz="2400" dirty="0" smtClean="0"/>
              <a:t>Paul A Samuelson</a:t>
            </a:r>
          </a:p>
          <a:p>
            <a:pPr lvl="1"/>
            <a:r>
              <a:rPr lang="en-US" sz="2400" dirty="0" smtClean="0"/>
              <a:t>Maya Lin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7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Highlights of New and Revised FAQs (9/2015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65136C6-32EF-4986-B035-254FDBC54756}" type="slidenum">
              <a:rPr lang="en-US" smtClean="0">
                <a:solidFill>
                  <a:srgbClr val="7F8FA9">
                    <a:shade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7F8FA9">
                  <a:shade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1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.425-4 – </a:t>
            </a:r>
            <a:r>
              <a:rPr lang="en-US" sz="2400" dirty="0" smtClean="0"/>
              <a:t>Clarifies that financial statement audits are an allowable cost for NFE exempted from Single Audit &amp; Subpart F.</a:t>
            </a:r>
            <a:endParaRPr lang="en-US" sz="2400" b="1" dirty="0" smtClean="0"/>
          </a:p>
          <a:p>
            <a:r>
              <a:rPr lang="en-US" sz="2400" b="1" dirty="0" smtClean="0"/>
              <a:t>.425-5 – </a:t>
            </a:r>
            <a:r>
              <a:rPr lang="en-US" sz="2400" dirty="0" smtClean="0"/>
              <a:t>Clarifies that internal audit functions are allowable.</a:t>
            </a:r>
            <a:endParaRPr lang="en-US" sz="2400" b="1" dirty="0" smtClean="0"/>
          </a:p>
          <a:p>
            <a:r>
              <a:rPr lang="en-US" sz="2400" b="1" dirty="0" smtClean="0"/>
              <a:t>.449-1 – </a:t>
            </a:r>
            <a:r>
              <a:rPr lang="en-US" sz="2400" dirty="0" smtClean="0"/>
              <a:t>Clarifies implementation of the provision of interest costs for software development (Limited to assets acquired on or after the NFE fiscal years beginning on or after 1/1/16).</a:t>
            </a:r>
            <a:endParaRPr lang="en-US" sz="2400" b="1" dirty="0" smtClean="0"/>
          </a:p>
          <a:p>
            <a:r>
              <a:rPr lang="en-US" sz="2400" b="1" dirty="0" smtClean="0"/>
              <a:t>Appendix III-2 – </a:t>
            </a:r>
            <a:r>
              <a:rPr lang="en-US" sz="2400" dirty="0" smtClean="0"/>
              <a:t>Clarifies transition and application of the revised Utility Cost Adjustment.</a:t>
            </a:r>
          </a:p>
          <a:p>
            <a:r>
              <a:rPr lang="en-US" sz="2400" b="1" dirty="0" smtClean="0"/>
              <a:t>Appendix III-3 –  </a:t>
            </a:r>
            <a:r>
              <a:rPr lang="en-US" sz="2400" dirty="0" smtClean="0"/>
              <a:t>Requires the inclusion of salaries in excess of the HHS/NIH statutory limit in the MTDC base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7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COFAR website is available at: </a:t>
            </a:r>
            <a:r>
              <a:rPr lang="en-US" dirty="0" smtClean="0">
                <a:hlinkClick r:id="rId2"/>
              </a:rPr>
              <a:t>https://cfo.gov/cofar/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FAQs</a:t>
            </a:r>
          </a:p>
          <a:p>
            <a:pPr lvl="1"/>
            <a:r>
              <a:rPr lang="en-US" dirty="0" smtClean="0"/>
              <a:t>Webcasts</a:t>
            </a:r>
          </a:p>
          <a:p>
            <a:pPr lvl="1"/>
            <a:r>
              <a:rPr lang="en-US" dirty="0" smtClean="0"/>
              <a:t>Crosswalk to agency exceptions and additions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9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"/>
            <a:ext cx="8077200" cy="612551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419600" y="2667000"/>
            <a:ext cx="990600" cy="22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28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2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248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,Bold"/>
              </a:rPr>
              <a:t>Department of Defense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§1103.100 Applicability of 2 CFR part 200 to requirements for recipients in DoD Components’ terms and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conditions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§1103.200 Exception for small awards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§1103.205 Timing of payments made using the reimbursement method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§1103.210 Management of federally owned property for which a recipient is accountable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§1103.215 Intangible property developed or produced under an award or </a:t>
            </a:r>
            <a:r>
              <a:rPr lang="en-US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subaward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§1103.220 Debarment and suspension requirements related to recipients’ procurements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§1103.225 Debt collection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,Bold"/>
              </a:rPr>
              <a:t>Department of Education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§3474.5 How exceptions are made to 2 CFR part 200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§3474.10 Clarification regarding 2 CFR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200.207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4267200"/>
            <a:ext cx="2743200" cy="838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3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0" y="-2514600"/>
            <a:ext cx="18288000" cy="10287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62400" y="4191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8328660" y="1752601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64880" y="2133600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328660" y="2362200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8600" y="3962400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72440" y="4267200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8600" y="4480561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69570" y="4876800"/>
            <a:ext cx="28194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Engage With COFAR</a:t>
            </a:r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 rot="-5400000">
            <a:off x="1895602" y="-295402"/>
            <a:ext cx="4953000" cy="8134603"/>
            <a:chOff x="2825269" y="1422398"/>
            <a:chExt cx="3235093" cy="5334001"/>
          </a:xfrm>
        </p:grpSpPr>
        <p:sp>
          <p:nvSpPr>
            <p:cNvPr id="5" name="Circular Arrow 4"/>
            <p:cNvSpPr/>
            <p:nvPr/>
          </p:nvSpPr>
          <p:spPr>
            <a:xfrm>
              <a:off x="3505468" y="1422398"/>
              <a:ext cx="2554894" cy="255587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 rot="5400000">
              <a:off x="4365898" y="2251941"/>
              <a:ext cx="1487127" cy="884466"/>
            </a:xfrm>
            <a:custGeom>
              <a:avLst/>
              <a:gdLst>
                <a:gd name="connsiteX0" fmla="*/ 0 w 1419859"/>
                <a:gd name="connsiteY0" fmla="*/ 0 h 1119042"/>
                <a:gd name="connsiteX1" fmla="*/ 1419859 w 1419859"/>
                <a:gd name="connsiteY1" fmla="*/ 0 h 1119042"/>
                <a:gd name="connsiteX2" fmla="*/ 1419859 w 1419859"/>
                <a:gd name="connsiteY2" fmla="*/ 1119042 h 1119042"/>
                <a:gd name="connsiteX3" fmla="*/ 0 w 1419859"/>
                <a:gd name="connsiteY3" fmla="*/ 1119042 h 1119042"/>
                <a:gd name="connsiteX4" fmla="*/ 0 w 1419859"/>
                <a:gd name="connsiteY4" fmla="*/ 0 h 11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859" h="1119042">
                  <a:moveTo>
                    <a:pt x="0" y="0"/>
                  </a:moveTo>
                  <a:lnTo>
                    <a:pt x="1419859" y="0"/>
                  </a:lnTo>
                  <a:lnTo>
                    <a:pt x="1419859" y="1119042"/>
                  </a:lnTo>
                  <a:lnTo>
                    <a:pt x="0" y="11190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For More Information </a:t>
              </a:r>
              <a:r>
                <a:rPr lang="en-US" sz="2400" dirty="0" smtClean="0"/>
                <a:t>Visit</a:t>
              </a:r>
              <a:r>
                <a:rPr lang="en-US" sz="2400" dirty="0"/>
                <a:t>: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CFO.gov/COFAR</a:t>
              </a:r>
            </a:p>
          </p:txBody>
        </p:sp>
        <p:sp>
          <p:nvSpPr>
            <p:cNvPr id="7" name="Shape 6"/>
            <p:cNvSpPr/>
            <p:nvPr/>
          </p:nvSpPr>
          <p:spPr>
            <a:xfrm>
              <a:off x="2825269" y="2915959"/>
              <a:ext cx="2554894" cy="255587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 rot="5400000">
              <a:off x="3240080" y="3536960"/>
              <a:ext cx="1647505" cy="1139541"/>
            </a:xfrm>
            <a:custGeom>
              <a:avLst/>
              <a:gdLst>
                <a:gd name="connsiteX0" fmla="*/ 0 w 1624092"/>
                <a:gd name="connsiteY0" fmla="*/ 0 h 1139931"/>
                <a:gd name="connsiteX1" fmla="*/ 1624092 w 1624092"/>
                <a:gd name="connsiteY1" fmla="*/ 0 h 1139931"/>
                <a:gd name="connsiteX2" fmla="*/ 1624092 w 1624092"/>
                <a:gd name="connsiteY2" fmla="*/ 1139931 h 1139931"/>
                <a:gd name="connsiteX3" fmla="*/ 0 w 1624092"/>
                <a:gd name="connsiteY3" fmla="*/ 1139931 h 1139931"/>
                <a:gd name="connsiteX4" fmla="*/ 0 w 1624092"/>
                <a:gd name="connsiteY4" fmla="*/ 0 h 113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092" h="1139931">
                  <a:moveTo>
                    <a:pt x="0" y="0"/>
                  </a:moveTo>
                  <a:lnTo>
                    <a:pt x="1624092" y="0"/>
                  </a:lnTo>
                  <a:lnTo>
                    <a:pt x="1624092" y="1139931"/>
                  </a:lnTo>
                  <a:lnTo>
                    <a:pt x="0" y="11399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/>
            </a:p>
          </p:txBody>
        </p:sp>
        <p:sp>
          <p:nvSpPr>
            <p:cNvPr id="9" name="Block Arc 8"/>
            <p:cNvSpPr/>
            <p:nvPr/>
          </p:nvSpPr>
          <p:spPr>
            <a:xfrm>
              <a:off x="3729436" y="4560405"/>
              <a:ext cx="2195093" cy="219599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 rot="5400000">
              <a:off x="4102906" y="4858075"/>
              <a:ext cx="1420158" cy="1522153"/>
            </a:xfrm>
            <a:custGeom>
              <a:avLst/>
              <a:gdLst>
                <a:gd name="connsiteX0" fmla="*/ 0 w 1419859"/>
                <a:gd name="connsiteY0" fmla="*/ 0 h 1522782"/>
                <a:gd name="connsiteX1" fmla="*/ 1419859 w 1419859"/>
                <a:gd name="connsiteY1" fmla="*/ 0 h 1522782"/>
                <a:gd name="connsiteX2" fmla="*/ 1419859 w 1419859"/>
                <a:gd name="connsiteY2" fmla="*/ 1522782 h 1522782"/>
                <a:gd name="connsiteX3" fmla="*/ 0 w 1419859"/>
                <a:gd name="connsiteY3" fmla="*/ 1522782 h 1522782"/>
                <a:gd name="connsiteX4" fmla="*/ 0 w 1419859"/>
                <a:gd name="connsiteY4" fmla="*/ 0 h 15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859" h="1522782">
                  <a:moveTo>
                    <a:pt x="0" y="0"/>
                  </a:moveTo>
                  <a:lnTo>
                    <a:pt x="1419859" y="0"/>
                  </a:lnTo>
                  <a:lnTo>
                    <a:pt x="1419859" y="1522782"/>
                  </a:lnTo>
                  <a:lnTo>
                    <a:pt x="0" y="15227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57548" y="2473526"/>
            <a:ext cx="2255325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latin typeface="+mn-lt"/>
              </a:rPr>
              <a:t>Send </a:t>
            </a:r>
            <a:r>
              <a:rPr lang="en-US" sz="2400" dirty="0" smtClean="0">
                <a:latin typeface="+mn-lt"/>
              </a:rPr>
              <a:t>Questions To: 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 smtClean="0">
                <a:latin typeface="+mn-lt"/>
              </a:rPr>
              <a:t>COFAR@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 smtClean="0">
                <a:latin typeface="+mn-lt"/>
              </a:rPr>
              <a:t>omb.eop.gov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737" y="4272745"/>
            <a:ext cx="226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Thank you!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02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50742" cy="4953000"/>
          </a:xfrm>
          <a:prstGeom prst="rect">
            <a:avLst/>
          </a:prstGeom>
          <a:ln w="508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7370" y="5783580"/>
            <a:ext cx="792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 the dreams of the future better than the history of the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past…”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T. Jefferson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r>
              <a:rPr lang="en-US" sz="3200" dirty="0" smtClean="0"/>
              <a:t>Guidance Reform 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5240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88530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† </a:t>
            </a:r>
            <a:r>
              <a:rPr lang="en-US" sz="1200" b="1" dirty="0" smtClean="0">
                <a:solidFill>
                  <a:srgbClr val="FF0000"/>
                </a:solidFill>
              </a:rPr>
              <a:t>April 2013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84e62dc7-8c93-4da1-9292-945d729cb323@DS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225040" cy="166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26909"/>
              </p:ext>
            </p:extLst>
          </p:nvPr>
        </p:nvGraphicFramePr>
        <p:xfrm>
          <a:off x="152400" y="1371600"/>
          <a:ext cx="8991600" cy="490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Uniform Guidance – the “Long and Winding Road”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4419599"/>
            <a:ext cx="2133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Fall 2014</a:t>
            </a:r>
            <a:r>
              <a:rPr lang="en-US" sz="1700" dirty="0" smtClean="0"/>
              <a:t>: Metrics</a:t>
            </a:r>
            <a:r>
              <a:rPr lang="en-US" sz="1700" b="1" dirty="0" smtClean="0"/>
              <a:t>, </a:t>
            </a:r>
            <a:r>
              <a:rPr lang="en-US" sz="1700" dirty="0" smtClean="0"/>
              <a:t>Additional FAQs and Webcast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295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38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Eliminating Duplicative and Conflicting Guidance</a:t>
            </a:r>
            <a:endParaRPr lang="en-US" sz="3600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184164"/>
              </p:ext>
            </p:extLst>
          </p:nvPr>
        </p:nvGraphicFramePr>
        <p:xfrm>
          <a:off x="762000" y="1396608"/>
          <a:ext cx="7970288" cy="416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5325" y="2624450"/>
            <a:ext cx="153527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INSERT YOUR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 OR AGENCY 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0" y="3776142"/>
            <a:ext cx="1413951" cy="10604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94650" y="5657600"/>
            <a:ext cx="756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8400" y="571697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Now: All OMB guidance streamlined in 2 CFR 200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570334"/>
            <a:ext cx="110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92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mb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85800"/>
            <a:ext cx="1219200" cy="11379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74520"/>
            <a:ext cx="3505200" cy="41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b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85800"/>
            <a:ext cx="1219200" cy="11379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956605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77494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7328</TotalTime>
  <Words>1881</Words>
  <Application>Microsoft Office PowerPoint</Application>
  <PresentationFormat>On-screen Show (4:3)</PresentationFormat>
  <Paragraphs>345</Paragraphs>
  <Slides>38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Calibri,Bold</vt:lpstr>
      <vt:lpstr>Garamond</vt:lpstr>
      <vt:lpstr>Times New Roman</vt:lpstr>
      <vt:lpstr>Univers 65 Bold</vt:lpstr>
      <vt:lpstr>Office Theme</vt:lpstr>
      <vt:lpstr>Worksheet</vt:lpstr>
      <vt:lpstr>PowerPoint Presentation</vt:lpstr>
      <vt:lpstr>Increase in Federal Grants Activity</vt:lpstr>
      <vt:lpstr>The Name Game </vt:lpstr>
      <vt:lpstr>Guidance Reform History</vt:lpstr>
      <vt:lpstr>Uniform Guidance – the “Long and Winding Road”</vt:lpstr>
      <vt:lpstr>PowerPoint Presentation</vt:lpstr>
      <vt:lpstr>Eliminating Duplicative and Conflicting Guidance</vt:lpstr>
      <vt:lpstr>PowerPoint Presentation</vt:lpstr>
      <vt:lpstr>PowerPoint Presentation</vt:lpstr>
      <vt:lpstr>2 CFR 200 -Basic Layout </vt:lpstr>
      <vt:lpstr>“Should” and “Must” </vt:lpstr>
      <vt:lpstr>Top Impact for Research Universities</vt:lpstr>
      <vt:lpstr>Top Impact for Research Universities</vt:lpstr>
      <vt:lpstr>Sec. 200. 1XX, General </vt:lpstr>
      <vt:lpstr>Sec. 200.2XX, Pre-Award- Federal  </vt:lpstr>
      <vt:lpstr>Sec. 200.3XX, Post- Award- Grantees  </vt:lpstr>
      <vt:lpstr>Sec. 200.3XX, Post- Award- Grantees  </vt:lpstr>
      <vt:lpstr>PowerPoint Presentation</vt:lpstr>
      <vt:lpstr>PowerPoint Presentation</vt:lpstr>
      <vt:lpstr>PowerPoint Presentation</vt:lpstr>
      <vt:lpstr>Sec. 200.3XX, Post-Award- Grantees  </vt:lpstr>
      <vt:lpstr>Sec. 200.4XX, Cost principles  </vt:lpstr>
      <vt:lpstr>Sec. 200.4XX, Cost principles  </vt:lpstr>
      <vt:lpstr>Sec. 200.4XX, Cost principles  </vt:lpstr>
      <vt:lpstr>Sec. 200.4XX, Cost principles  </vt:lpstr>
      <vt:lpstr>Sec. 200.5XX, Audit Requirements</vt:lpstr>
      <vt:lpstr>Sec. 200.5XX, Audit Requirements Basic Structure of Single Audit Process Unchanged </vt:lpstr>
      <vt:lpstr>Highlights of Technical Corrections (9/2015) </vt:lpstr>
      <vt:lpstr>Highlights of New and Revised FAQs (9/2015)</vt:lpstr>
      <vt:lpstr>Highlights of New and Revised FAQs (9/2015)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Engage With COFAR</vt:lpstr>
      <vt:lpstr>PowerPoint Presentation</vt:lpstr>
    </vt:vector>
  </TitlesOfParts>
  <Company>OMB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OFFM</dc:creator>
  <cp:lastModifiedBy>Tran, Hai M.</cp:lastModifiedBy>
  <cp:revision>240</cp:revision>
  <cp:lastPrinted>2015-08-04T21:38:19Z</cp:lastPrinted>
  <dcterms:created xsi:type="dcterms:W3CDTF">2013-10-28T14:14:05Z</dcterms:created>
  <dcterms:modified xsi:type="dcterms:W3CDTF">2015-09-28T13:59:07Z</dcterms:modified>
</cp:coreProperties>
</file>